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Banking_Mobile_Application_Usage_Analysis_ETL_Data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Banking_Mobile_Application_Usage_Analysis_ETL_Data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Banking_Mobile_Application_Usage_Analysis_ETL_Data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Banking_Mobile_Application_Usage_Analysis_ETL_Data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K:\MSC\3RD-SEM\CS5651%20-%20Statistical%20Inference\UOM_2020_CS5651_Statistical_Inference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Mobile Banking Application Usage Based on Educational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Sheet13!$B$9</c:f>
              <c:strCache>
                <c:ptCount val="1"/>
                <c:pt idx="0">
                  <c:v>Mobile Banking Users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4036473-118C-47AA-9CF5-59281BF3B77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E54-41F3-B7C9-790A73216D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6A144C3-B10C-43DF-A8A2-CE55132D858C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54-41F3-B7C9-790A73216D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DD72C00-2215-4B3D-8093-6A3FDE253DB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E54-41F3-B7C9-790A73216D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DF094EE-8824-4B1F-9AE5-4729620C2B2D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E54-41F3-B7C9-790A73216D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5F7EAE2-5FCC-44F7-96B8-B4B404133EBD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E54-41F3-B7C9-790A73216DD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Sheet13!$A$10:$A$14</c:f>
              <c:strCache>
                <c:ptCount val="5"/>
                <c:pt idx="0">
                  <c:v>OL</c:v>
                </c:pt>
                <c:pt idx="1">
                  <c:v>AL</c:v>
                </c:pt>
                <c:pt idx="2">
                  <c:v>DEGREE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Sheet13!$B$10:$B$14</c:f>
              <c:numCache>
                <c:formatCode>General</c:formatCode>
                <c:ptCount val="5"/>
                <c:pt idx="0">
                  <c:v>1.9867549668874174</c:v>
                </c:pt>
                <c:pt idx="1">
                  <c:v>7.9470198675496695</c:v>
                </c:pt>
                <c:pt idx="2">
                  <c:v>54.304635761589402</c:v>
                </c:pt>
                <c:pt idx="3">
                  <c:v>3.3112582781456954</c:v>
                </c:pt>
                <c:pt idx="4">
                  <c:v>0.66225165562913912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54-41F3-B7C9-790A73216DD8}"/>
            </c:ext>
          </c:extLst>
        </c:ser>
        <c:ser>
          <c:idx val="1"/>
          <c:order val="1"/>
          <c:tx>
            <c:strRef>
              <c:f>Sheet13!$C$9</c:f>
              <c:strCache>
                <c:ptCount val="1"/>
                <c:pt idx="0">
                  <c:v>Non Mobile Banking Users</c:v>
                </c:pt>
              </c:strCache>
            </c:strRef>
          </c:tx>
          <c:spPr>
            <a:solidFill>
              <a:srgbClr val="D296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2F4B37-19E0-4182-BAC1-7A69D11DF2E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54-41F3-B7C9-790A73216D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88B9F0B-C25E-489F-B13C-091765DB726E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E54-41F3-B7C9-790A73216D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78A7291-BB8D-4BA6-B285-D8C51670E413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E54-41F3-B7C9-790A73216D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8224195-222F-4D33-BBCA-C5350B24950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E54-41F3-B7C9-790A73216D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8107445-2AA9-4D10-8B85-6187289C4D5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E54-41F3-B7C9-790A73216DD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Sheet13!$A$10:$A$14</c:f>
              <c:strCache>
                <c:ptCount val="5"/>
                <c:pt idx="0">
                  <c:v>OL</c:v>
                </c:pt>
                <c:pt idx="1">
                  <c:v>AL</c:v>
                </c:pt>
                <c:pt idx="2">
                  <c:v>DEGREE</c:v>
                </c:pt>
                <c:pt idx="3">
                  <c:v>MASTER</c:v>
                </c:pt>
                <c:pt idx="4">
                  <c:v>PHD</c:v>
                </c:pt>
              </c:strCache>
            </c:strRef>
          </c:cat>
          <c:val>
            <c:numRef>
              <c:f>Sheet13!$C$10:$C$14</c:f>
              <c:numCache>
                <c:formatCode>General</c:formatCode>
                <c:ptCount val="5"/>
                <c:pt idx="0">
                  <c:v>1.3245033112582782</c:v>
                </c:pt>
                <c:pt idx="1">
                  <c:v>7.9470198675496695</c:v>
                </c:pt>
                <c:pt idx="2">
                  <c:v>20.52980132450331</c:v>
                </c:pt>
                <c:pt idx="3">
                  <c:v>1.9867549668874174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54-41F3-B7C9-790A73216D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4115984"/>
        <c:axId val="1784116400"/>
      </c:barChart>
      <c:catAx>
        <c:axId val="178411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116400"/>
        <c:crosses val="autoZero"/>
        <c:auto val="1"/>
        <c:lblAlgn val="ctr"/>
        <c:lblOffset val="100"/>
        <c:noMultiLvlLbl val="0"/>
      </c:catAx>
      <c:valAx>
        <c:axId val="178411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11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 Registered Bank Distribution for Mobile Banking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D2A000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0B4795C-3F03-4BA7-A124-A3334A540AC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2FF-4B6F-A003-2E8746B7E60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94016D-FEEF-44C2-B6D1-6C05AD9A694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2FF-4B6F-A003-2E8746B7E60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541631A-7B84-4CF2-9EA6-778013C690F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2FF-4B6F-A003-2E8746B7E60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04F1AC5-1FDF-4F7C-B357-47D9F04C8CE0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2FF-4B6F-A003-2E8746B7E60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6B0B30-058F-4347-B983-6CF5FBBFF86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2FF-4B6F-A003-2E8746B7E60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C4DCEF3-B799-426B-A320-BED14AF6DDD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2FF-4B6F-A003-2E8746B7E60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CE2AD85-7094-4090-9962-D3321CAF852D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2FF-4B6F-A003-2E8746B7E60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E18AB98-C0DF-4090-9334-C700FA5FB69E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2FF-4B6F-A003-2E8746B7E60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C877FCA-6114-4F42-BAA2-D6BE3B93C6D0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2FF-4B6F-A003-2E8746B7E60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F0EDDAE-DFBD-4E7D-9CBC-95CFAAC2FC2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2FF-4B6F-A003-2E8746B7E60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1029A66-0E60-43A3-84C1-B81F1AD1BC8F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2FF-4B6F-A003-2E8746B7E60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0FF0AB7-4FAE-4098-8515-2C6CC27A3073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2FF-4B6F-A003-2E8746B7E60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E47BB7A-0989-4772-AE36-EC36502954CB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2FF-4B6F-A003-2E8746B7E60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0830BA4-DEA5-492A-85EB-D660C1BC694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2FF-4B6F-A003-2E8746B7E60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1A941D3-BD63-4518-8035-476C842BC44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2FF-4B6F-A003-2E8746B7E60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Sheet6!$A$37:$A$51</c:f>
              <c:strCache>
                <c:ptCount val="15"/>
                <c:pt idx="0">
                  <c:v>PEOPLE'S_BANK</c:v>
                </c:pt>
                <c:pt idx="1">
                  <c:v>BANK_OF_CEYLON</c:v>
                </c:pt>
                <c:pt idx="2">
                  <c:v>SAMPATH_BANK</c:v>
                </c:pt>
                <c:pt idx="3">
                  <c:v>NDB</c:v>
                </c:pt>
                <c:pt idx="4">
                  <c:v>HNB</c:v>
                </c:pt>
                <c:pt idx="5">
                  <c:v>COMMERCIAL_BANK</c:v>
                </c:pt>
                <c:pt idx="6">
                  <c:v>HSBC</c:v>
                </c:pt>
                <c:pt idx="7">
                  <c:v>NATIONS_TRUST_BANK</c:v>
                </c:pt>
                <c:pt idx="8">
                  <c:v>SEYLAN_BANK</c:v>
                </c:pt>
                <c:pt idx="9">
                  <c:v>PAN_ASIA_BANK</c:v>
                </c:pt>
                <c:pt idx="10">
                  <c:v>STANDARD_CHARTERED_BANK</c:v>
                </c:pt>
                <c:pt idx="11">
                  <c:v>DFCC_BANK</c:v>
                </c:pt>
                <c:pt idx="12">
                  <c:v>CARGILLS_BANK</c:v>
                </c:pt>
                <c:pt idx="13">
                  <c:v>ICICI_BANK</c:v>
                </c:pt>
                <c:pt idx="14">
                  <c:v>NSB</c:v>
                </c:pt>
              </c:strCache>
            </c:strRef>
          </c:cat>
          <c:val>
            <c:numRef>
              <c:f>Sheet6!$B$37:$B$51</c:f>
              <c:numCache>
                <c:formatCode>General</c:formatCode>
                <c:ptCount val="15"/>
                <c:pt idx="0">
                  <c:v>49.514563106796118</c:v>
                </c:pt>
                <c:pt idx="1">
                  <c:v>51.456310679611647</c:v>
                </c:pt>
                <c:pt idx="2">
                  <c:v>50.485436893203882</c:v>
                </c:pt>
                <c:pt idx="3">
                  <c:v>16.50485436893204</c:v>
                </c:pt>
                <c:pt idx="4">
                  <c:v>25.242718446601941</c:v>
                </c:pt>
                <c:pt idx="5">
                  <c:v>33.980582524271846</c:v>
                </c:pt>
                <c:pt idx="6">
                  <c:v>16.50485436893204</c:v>
                </c:pt>
                <c:pt idx="7">
                  <c:v>12.621359223300971</c:v>
                </c:pt>
                <c:pt idx="8">
                  <c:v>4.8543689320388346</c:v>
                </c:pt>
                <c:pt idx="9">
                  <c:v>7.7669902912621351</c:v>
                </c:pt>
                <c:pt idx="10">
                  <c:v>1.9417475728155338</c:v>
                </c:pt>
                <c:pt idx="11">
                  <c:v>1.9417475728155338</c:v>
                </c:pt>
                <c:pt idx="12">
                  <c:v>3.8834951456310676</c:v>
                </c:pt>
                <c:pt idx="13">
                  <c:v>2.912621359223301</c:v>
                </c:pt>
                <c:pt idx="14">
                  <c:v>4.8543689320388346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2FF-4B6F-A003-2E8746B7E6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6083135"/>
        <c:axId val="1786073151"/>
      </c:barChart>
      <c:catAx>
        <c:axId val="17860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73151"/>
        <c:crosses val="autoZero"/>
        <c:auto val="1"/>
        <c:lblAlgn val="ctr"/>
        <c:lblOffset val="100"/>
        <c:noMultiLvlLbl val="0"/>
      </c:catAx>
      <c:valAx>
        <c:axId val="178607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8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</a:rPr>
              <a:t>Banking Mobile App Usage By Phone Type</a:t>
            </a:r>
          </a:p>
        </c:rich>
      </c:tx>
      <c:layout>
        <c:manualLayout>
          <c:xMode val="edge"/>
          <c:yMode val="edge"/>
          <c:x val="0.2321263700963028"/>
          <c:y val="1.7616440161322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83-45BB-B8E1-019D83C837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83-45BB-B8E1-019D83C837C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283-45BB-B8E1-019D83C837C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283-45BB-B8E1-019D83C837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A!$A$5:$A$6</c:f>
              <c:strCache>
                <c:ptCount val="2"/>
                <c:pt idx="0">
                  <c:v>ANDROID</c:v>
                </c:pt>
                <c:pt idx="1">
                  <c:v>APPLE IPHONE</c:v>
                </c:pt>
              </c:strCache>
            </c:strRef>
          </c:cat>
          <c:val>
            <c:numRef>
              <c:f>A!$B$5:$B$6</c:f>
              <c:numCache>
                <c:formatCode>General</c:formatCode>
                <c:ptCount val="2"/>
                <c:pt idx="0">
                  <c:v>91.262135922330103</c:v>
                </c:pt>
                <c:pt idx="1">
                  <c:v>8.7378640776699026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83-45BB-B8E1-019D83C837C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cap="all" baseline="0">
                <a:solidFill>
                  <a:schemeClr val="tx1"/>
                </a:solidFill>
                <a:effectLst/>
              </a:rPr>
              <a:t>Sources From Mobile Banking Application Registration</a:t>
            </a:r>
            <a:endParaRPr lang="en-US" sz="11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03-46A4-9DFE-DAFC998721F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03-46A4-9DFE-DAFC998721F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03-46A4-9DFE-DAFC998721F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03-46A4-9DFE-DAFC998721F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03-46A4-9DFE-DAFC998721F4}"/>
              </c:ext>
            </c:extLst>
          </c:dPt>
          <c:dLbls>
            <c:dLbl>
              <c:idx val="1"/>
              <c:layout>
                <c:manualLayout>
                  <c:x val="1.5166699570315995E-2"/>
                  <c:y val="-9.412030192150988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03-46A4-9DFE-DAFC998721F4}"/>
                </c:ext>
              </c:extLst>
            </c:dLbl>
            <c:dLbl>
              <c:idx val="2"/>
              <c:layout>
                <c:manualLayout>
                  <c:x val="4.9206824808598483E-2"/>
                  <c:y val="-0.1556509469013520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03-46A4-9DFE-DAFC998721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B!$C$7:$C$11</c:f>
              <c:strCache>
                <c:ptCount val="5"/>
                <c:pt idx="0">
                  <c:v>SELF MOTIVATION</c:v>
                </c:pt>
                <c:pt idx="1">
                  <c:v>ADVERTISEMENTS</c:v>
                </c:pt>
                <c:pt idx="2">
                  <c:v>INTERNET AND WEBSITES</c:v>
                </c:pt>
                <c:pt idx="3">
                  <c:v>FRIENDS</c:v>
                </c:pt>
                <c:pt idx="4">
                  <c:v>FROM BANK</c:v>
                </c:pt>
              </c:strCache>
            </c:strRef>
          </c:cat>
          <c:val>
            <c:numRef>
              <c:f>B!$D$7:$D$11</c:f>
              <c:numCache>
                <c:formatCode>General</c:formatCode>
                <c:ptCount val="5"/>
                <c:pt idx="0">
                  <c:v>51.456310679611647</c:v>
                </c:pt>
                <c:pt idx="1">
                  <c:v>1.9417475728155338</c:v>
                </c:pt>
                <c:pt idx="2">
                  <c:v>4.8543689320388346</c:v>
                </c:pt>
                <c:pt idx="3">
                  <c:v>7.7669902912621351</c:v>
                </c:pt>
                <c:pt idx="4">
                  <c:v>33.980582524271846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03-46A4-9DFE-DAFC998721F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Account Types Registered In the Banks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2AC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307888597258671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FEB-425B-98FE-D36B594BD381}"/>
                </c:ext>
              </c:extLst>
            </c:dLbl>
            <c:dLbl>
              <c:idx val="1"/>
              <c:layout>
                <c:manualLayout>
                  <c:x val="0"/>
                  <c:y val="1.8449256342957129E-2"/>
                </c:manualLayout>
              </c:layout>
              <c:tx>
                <c:rich>
                  <a:bodyPr/>
                  <a:lstStyle/>
                  <a:p>
                    <a:fld id="{518DDC33-C297-4D83-9381-5466557FFA9C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FEB-425B-98FE-D36B594BD381}"/>
                </c:ext>
              </c:extLst>
            </c:dLbl>
            <c:dLbl>
              <c:idx val="2"/>
              <c:layout>
                <c:manualLayout>
                  <c:x val="-1.0185067526415994E-16"/>
                  <c:y val="1.3379994167395742E-2"/>
                </c:manualLayout>
              </c:layout>
              <c:tx>
                <c:rich>
                  <a:bodyPr/>
                  <a:lstStyle/>
                  <a:p>
                    <a:fld id="{B6B515E2-B588-4DB1-B198-2E5772CAFD7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FEB-425B-98FE-D36B594BD381}"/>
                </c:ext>
              </c:extLst>
            </c:dLbl>
            <c:dLbl>
              <c:idx val="3"/>
              <c:layout>
                <c:manualLayout>
                  <c:x val="0"/>
                  <c:y val="1.3819626713327416E-2"/>
                </c:manualLayout>
              </c:layout>
              <c:tx>
                <c:rich>
                  <a:bodyPr/>
                  <a:lstStyle/>
                  <a:p>
                    <a:fld id="{8717AC61-8D6D-45A0-AA38-0B1E0535BBD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FEB-425B-98FE-D36B594BD381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Sheet6!$M$36:$P$36</c:f>
              <c:strCache>
                <c:ptCount val="4"/>
                <c:pt idx="0">
                  <c:v>SAVINGS</c:v>
                </c:pt>
                <c:pt idx="1">
                  <c:v>FIXED_DEPOSITS</c:v>
                </c:pt>
                <c:pt idx="2">
                  <c:v>CURRENT_ACCOUNT</c:v>
                </c:pt>
                <c:pt idx="3">
                  <c:v>LOAN</c:v>
                </c:pt>
              </c:strCache>
            </c:strRef>
          </c:cat>
          <c:val>
            <c:numRef>
              <c:f>Sheet6!$M$37:$P$37</c:f>
              <c:numCache>
                <c:formatCode>General</c:formatCode>
                <c:ptCount val="4"/>
                <c:pt idx="0">
                  <c:v>100</c:v>
                </c:pt>
                <c:pt idx="1">
                  <c:v>33.112582781456958</c:v>
                </c:pt>
                <c:pt idx="2">
                  <c:v>9.9337748344370862</c:v>
                </c:pt>
                <c:pt idx="3">
                  <c:v>56.29139072847682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EB-425B-98FE-D36B594BD3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337696"/>
        <c:axId val="179350176"/>
      </c:barChart>
      <c:catAx>
        <c:axId val="17933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50176"/>
        <c:crosses val="autoZero"/>
        <c:auto val="1"/>
        <c:lblAlgn val="ctr"/>
        <c:lblOffset val="100"/>
        <c:noMultiLvlLbl val="0"/>
      </c:catAx>
      <c:valAx>
        <c:axId val="1793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3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Sheet6!$L$41</c:f>
              <c:strCache>
                <c:ptCount val="1"/>
                <c:pt idx="0">
                  <c:v>Mobile Banking App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731334408019993E-17"/>
                  <c:y val="1.3888888888888846E-2"/>
                </c:manualLayout>
              </c:layout>
              <c:tx>
                <c:rich>
                  <a:bodyPr/>
                  <a:lstStyle/>
                  <a:p>
                    <a:fld id="{562D8FE6-D55C-4E6B-8C81-CD4FA3FC600D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2BA-48A0-8A88-8065CD8AE622}"/>
                </c:ext>
              </c:extLst>
            </c:dLbl>
            <c:dLbl>
              <c:idx val="1"/>
              <c:layout>
                <c:manualLayout>
                  <c:x val="0"/>
                  <c:y val="1.3888888888888805E-2"/>
                </c:manualLayout>
              </c:layout>
              <c:tx>
                <c:rich>
                  <a:bodyPr/>
                  <a:lstStyle/>
                  <a:p>
                    <a:fld id="{AAF5AFFE-3E3D-48D7-B5D3-35ECD446429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BA-48A0-8A88-8065CD8AE622}"/>
                </c:ext>
              </c:extLst>
            </c:dLbl>
            <c:dLbl>
              <c:idx val="2"/>
              <c:layout>
                <c:manualLayout>
                  <c:x val="-1.0185067526415994E-16"/>
                  <c:y val="1.3888888888888805E-2"/>
                </c:manualLayout>
              </c:layout>
              <c:tx>
                <c:rich>
                  <a:bodyPr/>
                  <a:lstStyle/>
                  <a:p>
                    <a:fld id="{61BBA8C2-32F2-4FE5-9B55-FB439D28A9D5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2BA-48A0-8A88-8065CD8AE622}"/>
                </c:ext>
              </c:extLst>
            </c:dLbl>
            <c:dLbl>
              <c:idx val="3"/>
              <c:layout>
                <c:manualLayout>
                  <c:x val="0"/>
                  <c:y val="1.8518518518518517E-2"/>
                </c:manualLayout>
              </c:layout>
              <c:tx>
                <c:rich>
                  <a:bodyPr/>
                  <a:lstStyle/>
                  <a:p>
                    <a:fld id="{84358C45-A75C-4949-9EA1-A598D085AA4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BA-48A0-8A88-8065CD8AE62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Sheet6!$M$40:$P$40</c:f>
              <c:strCache>
                <c:ptCount val="4"/>
                <c:pt idx="0">
                  <c:v>SAVINGS</c:v>
                </c:pt>
                <c:pt idx="1">
                  <c:v>FIXED_DEPOSITS</c:v>
                </c:pt>
                <c:pt idx="2">
                  <c:v>CURRENT_ACCOUNT</c:v>
                </c:pt>
                <c:pt idx="3">
                  <c:v>LOAN</c:v>
                </c:pt>
              </c:strCache>
            </c:strRef>
          </c:cat>
          <c:val>
            <c:numRef>
              <c:f>Sheet6!$M$41:$P$41</c:f>
              <c:numCache>
                <c:formatCode>General</c:formatCode>
                <c:ptCount val="4"/>
                <c:pt idx="0">
                  <c:v>100</c:v>
                </c:pt>
                <c:pt idx="1">
                  <c:v>31.067961165048541</c:v>
                </c:pt>
                <c:pt idx="2">
                  <c:v>9.7087378640776691</c:v>
                </c:pt>
                <c:pt idx="3">
                  <c:v>56.310679611650485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A-48A0-8A88-8065CD8AE622}"/>
            </c:ext>
          </c:extLst>
        </c:ser>
        <c:ser>
          <c:idx val="1"/>
          <c:order val="1"/>
          <c:tx>
            <c:strRef>
              <c:f>Sheet6!$L$42</c:f>
              <c:strCache>
                <c:ptCount val="1"/>
                <c:pt idx="0">
                  <c:v>Non Mobile Banking App Users</c:v>
                </c:pt>
              </c:strCache>
            </c:strRef>
          </c:tx>
          <c:spPr>
            <a:solidFill>
              <a:srgbClr val="E2AC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2.7777777777777821E-2"/>
                </c:manualLayout>
              </c:layout>
              <c:tx>
                <c:rich>
                  <a:bodyPr/>
                  <a:lstStyle/>
                  <a:p>
                    <a:fld id="{868566D3-6F3D-4E09-9329-6392EFDBDDC9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BA-48A0-8A88-8065CD8AE622}"/>
                </c:ext>
              </c:extLst>
            </c:dLbl>
            <c:dLbl>
              <c:idx val="1"/>
              <c:layout>
                <c:manualLayout>
                  <c:x val="2.7777777777777779E-3"/>
                  <c:y val="1.3888888888888888E-2"/>
                </c:manualLayout>
              </c:layout>
              <c:tx>
                <c:rich>
                  <a:bodyPr/>
                  <a:lstStyle/>
                  <a:p>
                    <a:fld id="{7D6F2BD5-AC35-4BBE-81B8-93BE814218FD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2BA-48A0-8A88-8065CD8AE622}"/>
                </c:ext>
              </c:extLst>
            </c:dLbl>
            <c:dLbl>
              <c:idx val="2"/>
              <c:layout>
                <c:manualLayout>
                  <c:x val="5.5555555555554534E-3"/>
                  <c:y val="-4.6296296296296294E-3"/>
                </c:manualLayout>
              </c:layout>
              <c:tx>
                <c:rich>
                  <a:bodyPr/>
                  <a:lstStyle/>
                  <a:p>
                    <a:fld id="{F999D48C-CDA0-4167-A161-D4448E1A42D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BA-48A0-8A88-8065CD8AE622}"/>
                </c:ext>
              </c:extLst>
            </c:dLbl>
            <c:dLbl>
              <c:idx val="3"/>
              <c:layout>
                <c:manualLayout>
                  <c:x val="0"/>
                  <c:y val="9.2592592592592587E-3"/>
                </c:manualLayout>
              </c:layout>
              <c:tx>
                <c:rich>
                  <a:bodyPr/>
                  <a:lstStyle/>
                  <a:p>
                    <a:fld id="{065E983A-BBFA-4E5B-BE88-1B5FE0E7D37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2BA-48A0-8A88-8065CD8AE62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Sheet6!$M$40:$P$40</c:f>
              <c:strCache>
                <c:ptCount val="4"/>
                <c:pt idx="0">
                  <c:v>SAVINGS</c:v>
                </c:pt>
                <c:pt idx="1">
                  <c:v>FIXED_DEPOSITS</c:v>
                </c:pt>
                <c:pt idx="2">
                  <c:v>CURRENT_ACCOUNT</c:v>
                </c:pt>
                <c:pt idx="3">
                  <c:v>LOAN</c:v>
                </c:pt>
              </c:strCache>
            </c:strRef>
          </c:cat>
          <c:val>
            <c:numRef>
              <c:f>Sheet6!$M$42:$P$42</c:f>
              <c:numCache>
                <c:formatCode>General</c:formatCode>
                <c:ptCount val="4"/>
                <c:pt idx="0">
                  <c:v>100</c:v>
                </c:pt>
                <c:pt idx="1">
                  <c:v>37.5</c:v>
                </c:pt>
                <c:pt idx="2">
                  <c:v>10.416666666666668</c:v>
                </c:pt>
                <c:pt idx="3">
                  <c:v>72.916666666666657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BA-48A0-8A88-8065CD8AE6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0146640"/>
        <c:axId val="2020150800"/>
      </c:barChart>
      <c:catAx>
        <c:axId val="20201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50800"/>
        <c:crosses val="autoZero"/>
        <c:auto val="1"/>
        <c:lblAlgn val="ctr"/>
        <c:lblOffset val="100"/>
        <c:noMultiLvlLbl val="0"/>
      </c:catAx>
      <c:valAx>
        <c:axId val="20201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4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Sheet7!$B$145</c:f>
              <c:strCache>
                <c:ptCount val="1"/>
                <c:pt idx="0">
                  <c:v>NUMBER_OF_VISIT_BANK_PER_MONTH_MOBILE_BANK_USERS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746163C-7ACC-4B84-B96B-48109AB5C32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0D0-4193-A7C8-FD1A19A68D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F2F212-3A95-4C29-BD74-5C536A0F8FB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0D0-4193-A7C8-FD1A19A68D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CD71B1A-9D69-4965-85A4-3248C7C55AFF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0D0-4193-A7C8-FD1A19A68D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CE8591-2A30-429B-8124-512AB3698B1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0D0-4193-A7C8-FD1A19A68D4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Sheet7!$A$146:$A$149</c:f>
              <c:strCache>
                <c:ptCount val="4"/>
                <c:pt idx="0">
                  <c:v>0</c:v>
                </c:pt>
                <c:pt idx="1">
                  <c:v>1 - 5</c:v>
                </c:pt>
                <c:pt idx="2">
                  <c:v>6 - 10</c:v>
                </c:pt>
                <c:pt idx="3">
                  <c:v>11 - 20</c:v>
                </c:pt>
              </c:strCache>
            </c:strRef>
          </c:cat>
          <c:val>
            <c:numRef>
              <c:f>Sheet7!$B$146:$B$149</c:f>
              <c:numCache>
                <c:formatCode>General</c:formatCode>
                <c:ptCount val="4"/>
                <c:pt idx="0">
                  <c:v>43.689320388349515</c:v>
                </c:pt>
                <c:pt idx="1">
                  <c:v>48.543689320388353</c:v>
                </c:pt>
                <c:pt idx="2">
                  <c:v>6.7961165048543686</c:v>
                </c:pt>
                <c:pt idx="3">
                  <c:v>0.97087378640776689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D0-4193-A7C8-FD1A19A68D47}"/>
            </c:ext>
          </c:extLst>
        </c:ser>
        <c:ser>
          <c:idx val="1"/>
          <c:order val="1"/>
          <c:tx>
            <c:strRef>
              <c:f>Sheet7!$C$145</c:f>
              <c:strCache>
                <c:ptCount val="1"/>
                <c:pt idx="0">
                  <c:v>NUMBER_OF_VISIT_BANK_PER_MONTH_NON_MOBILE_BANK_USERS</c:v>
                </c:pt>
              </c:strCache>
            </c:strRef>
          </c:tx>
          <c:spPr>
            <a:solidFill>
              <a:srgbClr val="E2AC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8E57E35-C05F-4A0A-930C-9266F875AF56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0D0-4193-A7C8-FD1A19A68D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0E923FB-55B7-4F76-AEB2-10FD098FEDD0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0D0-4193-A7C8-FD1A19A68D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F73E83C-75CA-4273-A275-DE0A53AEC26F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0D0-4193-A7C8-FD1A19A68D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3B3745-7585-480E-B18D-F9BBBB0DA9C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40D0-4193-A7C8-FD1A19A68D4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Sheet7!$A$146:$A$149</c:f>
              <c:strCache>
                <c:ptCount val="4"/>
                <c:pt idx="0">
                  <c:v>0</c:v>
                </c:pt>
                <c:pt idx="1">
                  <c:v>1 - 5</c:v>
                </c:pt>
                <c:pt idx="2">
                  <c:v>6 - 10</c:v>
                </c:pt>
                <c:pt idx="3">
                  <c:v>11 - 20</c:v>
                </c:pt>
              </c:strCache>
            </c:strRef>
          </c:cat>
          <c:val>
            <c:numRef>
              <c:f>Sheet7!$C$146:$C$149</c:f>
              <c:numCache>
                <c:formatCode>General</c:formatCode>
                <c:ptCount val="4"/>
                <c:pt idx="0">
                  <c:v>10.416666666666668</c:v>
                </c:pt>
                <c:pt idx="1">
                  <c:v>89.583333333333343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D0-4193-A7C8-FD1A19A68D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3104448"/>
        <c:axId val="1963101952"/>
      </c:barChart>
      <c:catAx>
        <c:axId val="196310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101952"/>
        <c:crosses val="autoZero"/>
        <c:auto val="1"/>
        <c:lblAlgn val="ctr"/>
        <c:lblOffset val="100"/>
        <c:noMultiLvlLbl val="0"/>
      </c:catAx>
      <c:valAx>
        <c:axId val="19631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10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Sheet7!$B$152</c:f>
              <c:strCache>
                <c:ptCount val="1"/>
                <c:pt idx="0">
                  <c:v>ATM_USAGE_PER_MONTH_MOBILE_BANK_USERS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489AA1C-04A4-46BD-815E-A1339370476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5A9-4EE7-ABD8-D4F7969896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10CA1C-4E21-4BB9-9A49-B8E73F461A84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5A9-4EE7-ABD8-D4F7969896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8744F5E-C2ED-46A1-BF05-F450D8A029C7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5A9-4EE7-ABD8-D4F7969896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86AC38C-3A70-42BF-AE30-B9A01CF467FA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5A9-4EE7-ABD8-D4F79698961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Sheet7!$A$153:$A$156</c:f>
              <c:strCache>
                <c:ptCount val="4"/>
                <c:pt idx="0">
                  <c:v>0</c:v>
                </c:pt>
                <c:pt idx="1">
                  <c:v>1 - 5</c:v>
                </c:pt>
                <c:pt idx="2">
                  <c:v>6 - 10</c:v>
                </c:pt>
                <c:pt idx="3">
                  <c:v>11 - 20</c:v>
                </c:pt>
              </c:strCache>
            </c:strRef>
          </c:cat>
          <c:val>
            <c:numRef>
              <c:f>Sheet7!$B$153:$B$156</c:f>
              <c:numCache>
                <c:formatCode>General</c:formatCode>
                <c:ptCount val="4"/>
                <c:pt idx="0">
                  <c:v>1.9417475728155338</c:v>
                </c:pt>
                <c:pt idx="1">
                  <c:v>69.902912621359221</c:v>
                </c:pt>
                <c:pt idx="2">
                  <c:v>26.21359223300971</c:v>
                </c:pt>
                <c:pt idx="3">
                  <c:v>1.9417475728155338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A9-4EE7-ABD8-D4F79698961B}"/>
            </c:ext>
          </c:extLst>
        </c:ser>
        <c:ser>
          <c:idx val="1"/>
          <c:order val="1"/>
          <c:tx>
            <c:strRef>
              <c:f>Sheet7!$C$152</c:f>
              <c:strCache>
                <c:ptCount val="1"/>
                <c:pt idx="0">
                  <c:v>ATM_USAGE_PER_MONTH_NON_MOBILE_BANK_USERS</c:v>
                </c:pt>
              </c:strCache>
            </c:strRef>
          </c:tx>
          <c:spPr>
            <a:solidFill>
              <a:srgbClr val="E2AC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B470A67-E4A4-4873-9B45-9AA01948BA1C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5A9-4EE7-ABD8-D4F7969896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474816-ED27-46E3-AF88-651041EF165E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5A9-4EE7-ABD8-D4F7969896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9004983-B5CC-426A-B964-68465A1EF1D8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5A9-4EE7-ABD8-D4F7969896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C72025-3A14-45AA-95D2-4E52E26CE591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5A9-4EE7-ABD8-D4F79698961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Sheet7!$A$153:$A$156</c:f>
              <c:strCache>
                <c:ptCount val="4"/>
                <c:pt idx="0">
                  <c:v>0</c:v>
                </c:pt>
                <c:pt idx="1">
                  <c:v>1 - 5</c:v>
                </c:pt>
                <c:pt idx="2">
                  <c:v>6 - 10</c:v>
                </c:pt>
                <c:pt idx="3">
                  <c:v>11 - 20</c:v>
                </c:pt>
              </c:strCache>
            </c:strRef>
          </c:cat>
          <c:val>
            <c:numRef>
              <c:f>Sheet7!$C$153:$C$156</c:f>
              <c:numCache>
                <c:formatCode>General</c:formatCode>
                <c:ptCount val="4"/>
                <c:pt idx="0">
                  <c:v>6.25</c:v>
                </c:pt>
                <c:pt idx="1">
                  <c:v>47.916666666666671</c:v>
                </c:pt>
                <c:pt idx="2">
                  <c:v>45.833333333333329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A9-4EE7-ABD8-D4F7969896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3547504"/>
        <c:axId val="1953552496"/>
      </c:barChart>
      <c:catAx>
        <c:axId val="195354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552496"/>
        <c:crosses val="autoZero"/>
        <c:auto val="1"/>
        <c:lblAlgn val="ctr"/>
        <c:lblOffset val="100"/>
        <c:noMultiLvlLbl val="0"/>
      </c:catAx>
      <c:valAx>
        <c:axId val="195355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54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rgbClr val="7030A0"/>
                </a:solidFill>
              </a:rPr>
              <a:t>User Preferences For Mobile Banking Applications </a:t>
            </a:r>
            <a:r>
              <a:rPr lang="en-US" sz="1100" b="1" i="0" u="none" strike="noStrike" baseline="0" dirty="0">
                <a:solidFill>
                  <a:srgbClr val="7030A0"/>
                </a:solidFill>
                <a:effectLst/>
              </a:rPr>
              <a:t>in Percentage</a:t>
            </a:r>
            <a:endParaRPr lang="en-US" sz="1100" b="1" dirty="0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2AC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04A8A4-D04A-4335-B58A-39AB2DFA7AE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4B4-436C-B6B1-80158998D8A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A58E8D-9154-44D5-91B3-EBE4F0BDA6E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B4-436C-B6B1-80158998D8A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1998E6-FD36-4789-824B-EA320F5D241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B4-436C-B6B1-80158998D8A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39AC30-B06C-4B0A-9E0B-3916E987D7C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B4-436C-B6B1-80158998D8A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F08BD46-D57F-4A9F-8F5E-A2BBA110156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4B4-436C-B6B1-80158998D8A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893ACCE-CBA6-403F-AA3A-B2CCE9D8B20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4B4-436C-B6B1-80158998D8A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25ABB06-2EE2-481F-B730-9CA919C4008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4B4-436C-B6B1-80158998D8A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F822613-F6DC-4D69-BA95-7C186E51CFC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4B4-436C-B6B1-80158998D8A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F211534-78FC-4F53-90C1-7DF25AF21F8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4B4-436C-B6B1-80158998D8A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F216DA3-35AD-4378-A279-06E19374D71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4B4-436C-B6B1-80158998D8A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122C9CB-44A8-4A56-A5C0-1608DE39AB27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4B4-436C-B6B1-80158998D8A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2D78D07-CB8F-494B-8694-76A2A18FEB5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4B4-436C-B6B1-80158998D8A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Sheet7!$A$16:$A$27</c:f>
              <c:strCache>
                <c:ptCount val="12"/>
                <c:pt idx="0">
                  <c:v>FREE_SERVICE</c:v>
                </c:pt>
                <c:pt idx="1">
                  <c:v>SPEED_PERFORMANCE</c:v>
                </c:pt>
                <c:pt idx="2">
                  <c:v>SIMPLICITY</c:v>
                </c:pt>
                <c:pt idx="3">
                  <c:v>EXCELLENT_USER_INTERFACE</c:v>
                </c:pt>
                <c:pt idx="4">
                  <c:v>SECURITY</c:v>
                </c:pt>
                <c:pt idx="5">
                  <c:v>CUSTOMIZATION</c:v>
                </c:pt>
                <c:pt idx="6">
                  <c:v>FEEDBACK</c:v>
                </c:pt>
                <c:pt idx="7">
                  <c:v>CUSTOMER_SUPPORT</c:v>
                </c:pt>
                <c:pt idx="8">
                  <c:v>CHARTS</c:v>
                </c:pt>
                <c:pt idx="9">
                  <c:v>MULTI_LANGUAGE</c:v>
                </c:pt>
                <c:pt idx="10">
                  <c:v>SOCIAL_INTEGRATION</c:v>
                </c:pt>
                <c:pt idx="11">
                  <c:v>USE_FROM_ANY_TYPE_OF_PHONE</c:v>
                </c:pt>
              </c:strCache>
            </c:strRef>
          </c:cat>
          <c:val>
            <c:numRef>
              <c:f>Sheet7!$B$16:$B$27</c:f>
              <c:numCache>
                <c:formatCode>General</c:formatCode>
                <c:ptCount val="12"/>
                <c:pt idx="0">
                  <c:v>5.825242718446602</c:v>
                </c:pt>
                <c:pt idx="1">
                  <c:v>79.611650485436897</c:v>
                </c:pt>
                <c:pt idx="2">
                  <c:v>81.553398058252426</c:v>
                </c:pt>
                <c:pt idx="3">
                  <c:v>27.184466019417474</c:v>
                </c:pt>
                <c:pt idx="4">
                  <c:v>89.320388349514573</c:v>
                </c:pt>
                <c:pt idx="5">
                  <c:v>11.650485436893204</c:v>
                </c:pt>
                <c:pt idx="6">
                  <c:v>10.679611650485436</c:v>
                </c:pt>
                <c:pt idx="7">
                  <c:v>51.456310679611647</c:v>
                </c:pt>
                <c:pt idx="8">
                  <c:v>13.592233009708737</c:v>
                </c:pt>
                <c:pt idx="9">
                  <c:v>9.7087378640776691</c:v>
                </c:pt>
                <c:pt idx="10">
                  <c:v>4.8543689320388346</c:v>
                </c:pt>
                <c:pt idx="11">
                  <c:v>11.650485436893204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4B4-436C-B6B1-80158998D8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5984959"/>
        <c:axId val="1785985375"/>
      </c:barChart>
      <c:catAx>
        <c:axId val="178598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985375"/>
        <c:crosses val="autoZero"/>
        <c:auto val="1"/>
        <c:lblAlgn val="ctr"/>
        <c:lblOffset val="100"/>
        <c:noMultiLvlLbl val="0"/>
      </c:catAx>
      <c:valAx>
        <c:axId val="178598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98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D29600"/>
            </a:solidFill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3-481B-A466-377F3E17EB27}"/>
              </c:ext>
            </c:extLst>
          </c:dPt>
          <c:dPt>
            <c:idx val="1"/>
            <c:bubble3D val="0"/>
            <c:spPr>
              <a:solidFill>
                <a:srgbClr val="D296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C3-481B-A466-377F3E17EB27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C3-481B-A466-377F3E17EB2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C3-481B-A466-377F3E17EB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Sheet14!$C$15:$C$18</c:f>
              <c:strCache>
                <c:ptCount val="4"/>
                <c:pt idx="0">
                  <c:v>TECHNOLOGY USAGE</c:v>
                </c:pt>
                <c:pt idx="1">
                  <c:v>TO REDUCE TIME</c:v>
                </c:pt>
                <c:pt idx="2">
                  <c:v>EASY TO USE</c:v>
                </c:pt>
                <c:pt idx="3">
                  <c:v>LESS COST</c:v>
                </c:pt>
              </c:strCache>
            </c:strRef>
          </c:cat>
          <c:val>
            <c:numRef>
              <c:f>Sheet14!$D$15:$D$18</c:f>
              <c:numCache>
                <c:formatCode>General</c:formatCode>
                <c:ptCount val="4"/>
                <c:pt idx="0">
                  <c:v>5</c:v>
                </c:pt>
                <c:pt idx="1">
                  <c:v>64</c:v>
                </c:pt>
                <c:pt idx="2">
                  <c:v>29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C3-481B-A466-377F3E17EB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F34B-94E2-44E8-BBF7-59AF6EEBC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3D03-FEF5-46EF-84D7-B0B2D09E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0C93-7B38-4ECF-B85F-235FA662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A97C-8A30-4F4A-A9DE-D5E94D49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BF62-C4C4-446B-9099-B8434836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9C57-54F5-4A78-8419-813D18A0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D84EA-ACA8-45FB-B3A4-EBE68080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118F-B5D1-4948-9145-791DCAE1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F738-D76A-4AD8-A6C6-75E1D416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86F2-4242-4546-87AC-4AC3D5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2E108-678E-476A-B300-308D3582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2DF0-809D-4157-815C-5192E054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5C5F-23B3-4163-A617-4F9E2F26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2ACD-E98E-441D-8B03-B149088B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246D-359D-4651-BCEB-F1A8EDA6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B639-DD31-4C24-95F6-FE6F29B8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5BFC-C759-46B0-942F-C99F8E6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5296-A208-4353-8649-D4A4E338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619B-F3EB-41C9-8660-41DCF887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078D-7222-48D5-AC7A-ED42BC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A1B3-E52C-42A0-B3D5-AA3BF4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A9A-7228-4F64-A402-23EF62A7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0A03-CA74-49C6-9F08-A713625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22CD-AB47-4142-9E83-AA1585D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282C-F2B7-46C2-9603-DB1D2A97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A87E-E85E-4DE7-A376-B49AFF5C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0F97-5E07-4D44-B6FA-D3A53AC5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8689-06C6-4DC7-886F-42D7ED95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582A-998E-4D01-BE62-D8C7BBC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23B2-E16C-4CC4-82AB-853092C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DF78-E83F-4C78-B656-9B320A8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B02C-2111-41A6-90D6-1A9EEC4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4C74-ED90-46C1-A8FA-68121992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D5B5-9780-4EDE-8EF3-C33A85AF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A82B8-1EB0-4333-8F82-02308CF9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EC6A0-28E7-45A4-A09E-78E695894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7C01F-5E09-4149-9939-69792B4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114A4-FD3E-4891-9C86-DFBF1068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F47E-8C20-42AF-8049-EA430CAC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65E6-AEC0-4DF7-869A-EC1DCF7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F4CE-2438-459D-A3D9-D8FB03D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4683-5089-45F5-AA90-46527B9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CF1D-8909-4441-9C2C-9DF1CB2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170A1-E7A1-4105-91E5-8BD3810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7A0B0-3317-49CF-BECB-5CA391C7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DD96-47DA-4994-AD4A-116F15EC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4388-42C4-4271-9430-29E496C5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0002-C8EA-4909-B505-3D9BA6C5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9025-8F6A-407E-AF91-C0D856AD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0D50-B3DD-4EB8-A615-E517CF8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57DE-6E90-43FF-A9B0-B3D7A3B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C896-CE7B-4DDB-A74D-62E526E5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00B-C0BA-4939-960F-D08A8D2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87E48-8F8D-4953-A939-EB9CC0F3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91E05-8ED5-44BB-88EF-B2E15FA9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69489-4062-452B-A4C8-ADACAFC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5BBA-20A6-4C35-9A36-155FBAFC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443C-A420-4980-AE2E-2C1F471C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A4EC8-F501-47D3-8683-FAB9435F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AC96-780A-48A8-98B8-365831DD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4760-3164-4B1C-815D-E6300BA43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E338-90DE-43E5-BF51-70F28DCBD090}" type="datetimeFigureOut">
              <a:rPr lang="en-US" smtClean="0"/>
              <a:t>2020-12-19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37C1-E6E8-4C35-90DA-9ADD27BB9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1C07-A39A-4355-8D5D-EF4528900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DE08-A93A-4A62-8FB1-353A43CF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CC60D5-02BB-41C0-96AE-47FAE81E6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340226"/>
              </p:ext>
            </p:extLst>
          </p:nvPr>
        </p:nvGraphicFramePr>
        <p:xfrm>
          <a:off x="373488" y="772732"/>
          <a:ext cx="11500834" cy="553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40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5002CD-1651-49CF-B2DE-10EE22123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234785"/>
              </p:ext>
            </p:extLst>
          </p:nvPr>
        </p:nvGraphicFramePr>
        <p:xfrm>
          <a:off x="519111" y="1882294"/>
          <a:ext cx="5576889" cy="288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332F70-2A48-4CD8-BA5D-34BDCC806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19144"/>
              </p:ext>
            </p:extLst>
          </p:nvPr>
        </p:nvGraphicFramePr>
        <p:xfrm>
          <a:off x="5587116" y="1931193"/>
          <a:ext cx="5576889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8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2543EE-6442-4C41-9690-35A39B766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168769"/>
              </p:ext>
            </p:extLst>
          </p:nvPr>
        </p:nvGraphicFramePr>
        <p:xfrm>
          <a:off x="2875005" y="340069"/>
          <a:ext cx="5542713" cy="297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59A418-CCFB-4F87-828D-414AA849E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18604"/>
              </p:ext>
            </p:extLst>
          </p:nvPr>
        </p:nvGraphicFramePr>
        <p:xfrm>
          <a:off x="2875005" y="3311611"/>
          <a:ext cx="5803557" cy="3387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40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24A36E-4FBC-4922-BEFB-3F1F1AC2D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45636"/>
              </p:ext>
            </p:extLst>
          </p:nvPr>
        </p:nvGraphicFramePr>
        <p:xfrm>
          <a:off x="665017" y="554182"/>
          <a:ext cx="10982037" cy="574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3F8412-519E-41BD-AE78-F8DB0713F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152603"/>
              </p:ext>
            </p:extLst>
          </p:nvPr>
        </p:nvGraphicFramePr>
        <p:xfrm>
          <a:off x="1219200" y="498764"/>
          <a:ext cx="10113817" cy="591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48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E846D9-F445-491A-A13C-5BD33294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944560"/>
              </p:ext>
            </p:extLst>
          </p:nvPr>
        </p:nvGraphicFramePr>
        <p:xfrm>
          <a:off x="827367" y="980196"/>
          <a:ext cx="9757505" cy="48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84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A1C517-3328-4B04-A9D4-758487E1D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393970"/>
              </p:ext>
            </p:extLst>
          </p:nvPr>
        </p:nvGraphicFramePr>
        <p:xfrm>
          <a:off x="604911" y="618979"/>
          <a:ext cx="11758245" cy="5264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14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57FAD8-854A-437E-89FE-5A4AC5773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96557"/>
              </p:ext>
            </p:extLst>
          </p:nvPr>
        </p:nvGraphicFramePr>
        <p:xfrm>
          <a:off x="2650837" y="2487592"/>
          <a:ext cx="7869382" cy="110208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85819">
                  <a:extLst>
                    <a:ext uri="{9D8B030D-6E8A-4147-A177-3AD203B41FA5}">
                      <a16:colId xmlns:a16="http://schemas.microsoft.com/office/drawing/2014/main" val="11838498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8490082"/>
                    </a:ext>
                  </a:extLst>
                </a:gridCol>
                <a:gridCol w="1627432">
                  <a:extLst>
                    <a:ext uri="{9D8B030D-6E8A-4147-A177-3AD203B41FA5}">
                      <a16:colId xmlns:a16="http://schemas.microsoft.com/office/drawing/2014/main" val="617463336"/>
                    </a:ext>
                  </a:extLst>
                </a:gridCol>
                <a:gridCol w="2732131">
                  <a:extLst>
                    <a:ext uri="{9D8B030D-6E8A-4147-A177-3AD203B41FA5}">
                      <a16:colId xmlns:a16="http://schemas.microsoft.com/office/drawing/2014/main" val="2818666189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Informational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Transaction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Interactive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Orchestrate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517856"/>
                  </a:ext>
                </a:extLst>
              </a:tr>
              <a:tr h="216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View balance, transaction history</a:t>
                      </a:r>
                      <a:endParaRPr lang="en-US" sz="1000" b="0" i="0" u="none" strike="noStrike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Remote deposit capture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Actionable alerts - OTP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Opt-in preference management, marketing alerts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051304"/>
                  </a:ext>
                </a:extLst>
              </a:tr>
              <a:tr h="179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SMS alert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Balance transfer</a:t>
                      </a:r>
                      <a:endParaRPr lang="en-US" sz="1000" b="0" i="0" u="none" strike="noStrike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Financial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Offers and POS coupons Location 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79071"/>
                  </a:ext>
                </a:extLst>
              </a:tr>
              <a:tr h="184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All modalities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Bill pay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Mass marketing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context aware services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82752"/>
                  </a:ext>
                </a:extLst>
              </a:tr>
              <a:tr h="181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ATM finder , maps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Stock payments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Transaction verification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Lifestyle management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B8AC6A-6E1E-4C24-9F14-641B8579C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044552"/>
              </p:ext>
            </p:extLst>
          </p:nvPr>
        </p:nvGraphicFramePr>
        <p:xfrm>
          <a:off x="1681018" y="858982"/>
          <a:ext cx="8599055" cy="505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51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244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T</dc:creator>
  <cp:lastModifiedBy>Sampath T</cp:lastModifiedBy>
  <cp:revision>35</cp:revision>
  <dcterms:created xsi:type="dcterms:W3CDTF">2020-12-19T06:25:40Z</dcterms:created>
  <dcterms:modified xsi:type="dcterms:W3CDTF">2020-12-19T16:22:39Z</dcterms:modified>
</cp:coreProperties>
</file>