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oppins"/>
      <p:regular r:id="rId19"/>
      <p:bold r:id="rId20"/>
      <p:italic r:id="rId21"/>
      <p:boldItalic r:id="rId22"/>
    </p:embeddedFont>
    <p:embeddedFont>
      <p:font typeface="Montserrat Medium"/>
      <p:regular r:id="rId23"/>
      <p:bold r:id="rId24"/>
      <p:italic r:id="rId25"/>
      <p:boldItalic r:id="rId26"/>
    </p:embeddedFont>
    <p:embeddedFont>
      <p:font typeface="Work Sans Medium"/>
      <p:regular r:id="rId27"/>
      <p:bold r:id="rId28"/>
      <p:italic r:id="rId29"/>
      <p:boldItalic r:id="rId30"/>
    </p:embeddedFont>
    <p:embeddedFont>
      <p:font typeface="Work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22" Type="http://schemas.openxmlformats.org/officeDocument/2006/relationships/font" Target="fonts/Poppins-boldItalic.fntdata"/><Relationship Id="rId21" Type="http://schemas.openxmlformats.org/officeDocument/2006/relationships/font" Target="fonts/Poppins-italic.fntdata"/><Relationship Id="rId24" Type="http://schemas.openxmlformats.org/officeDocument/2006/relationships/font" Target="fonts/MontserratMedium-bold.fntdata"/><Relationship Id="rId23" Type="http://schemas.openxmlformats.org/officeDocument/2006/relationships/font" Target="fonts/Montserrat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boldItalic.fntdata"/><Relationship Id="rId25" Type="http://schemas.openxmlformats.org/officeDocument/2006/relationships/font" Target="fonts/MontserratMedium-italic.fntdata"/><Relationship Id="rId28" Type="http://schemas.openxmlformats.org/officeDocument/2006/relationships/font" Target="fonts/WorkSansMedium-bold.fntdata"/><Relationship Id="rId27" Type="http://schemas.openxmlformats.org/officeDocument/2006/relationships/font" Target="fonts/WorkSans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WorkSans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WorkSans-regular.fntdata"/><Relationship Id="rId30" Type="http://schemas.openxmlformats.org/officeDocument/2006/relationships/font" Target="fonts/WorkSansMedium-boldItalic.fntdata"/><Relationship Id="rId11" Type="http://schemas.openxmlformats.org/officeDocument/2006/relationships/slide" Target="slides/slide6.xml"/><Relationship Id="rId33" Type="http://schemas.openxmlformats.org/officeDocument/2006/relationships/font" Target="fonts/WorkSans-italic.fntdata"/><Relationship Id="rId10" Type="http://schemas.openxmlformats.org/officeDocument/2006/relationships/slide" Target="slides/slide5.xml"/><Relationship Id="rId32" Type="http://schemas.openxmlformats.org/officeDocument/2006/relationships/font" Target="fonts/Work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Work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oppins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24d8b2e9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3124d8b2e9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24d8b2e9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3124d8b2e9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24d8b2e9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3124d8b2e9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24d8b2e9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3124d8b2e9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522D6D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533400" y="550550"/>
            <a:ext cx="64710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Work Sans"/>
              <a:buNone/>
              <a:defRPr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33400" y="1396325"/>
            <a:ext cx="37023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684A"/>
              </a:buClr>
              <a:buSzPts val="1400"/>
              <a:buFont typeface="Poppins"/>
              <a:buNone/>
              <a:defRPr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5867775" y="1450950"/>
            <a:ext cx="2752800" cy="2752800"/>
          </a:xfrm>
          <a:prstGeom prst="ellipse">
            <a:avLst/>
          </a:prstGeom>
          <a:solidFill>
            <a:srgbClr val="EA70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6275" y="4205899"/>
            <a:ext cx="1148974" cy="45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3 Column">
  <p:cSld name="TITLE_AND_BODY_1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63832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D6D"/>
              </a:buClr>
              <a:buSzPts val="2500"/>
              <a:buFont typeface="Work Sans"/>
              <a:buNone/>
              <a:defRPr sz="2500">
                <a:solidFill>
                  <a:srgbClr val="522D6D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638325" y="1132275"/>
            <a:ext cx="23139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0" name="Google Shape;70;p11"/>
          <p:cNvSpPr/>
          <p:nvPr/>
        </p:nvSpPr>
        <p:spPr>
          <a:xfrm>
            <a:off x="0" y="4532100"/>
            <a:ext cx="9144000" cy="646200"/>
          </a:xfrm>
          <a:prstGeom prst="rect">
            <a:avLst/>
          </a:prstGeom>
          <a:solidFill>
            <a:srgbClr val="522D6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8325" y="4703625"/>
            <a:ext cx="799874" cy="3151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1"/>
          <p:cNvSpPr txBox="1"/>
          <p:nvPr>
            <p:ph idx="2" type="body"/>
          </p:nvPr>
        </p:nvSpPr>
        <p:spPr>
          <a:xfrm>
            <a:off x="3462431" y="1132275"/>
            <a:ext cx="23139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3" type="body"/>
          </p:nvPr>
        </p:nvSpPr>
        <p:spPr>
          <a:xfrm>
            <a:off x="6286538" y="1132275"/>
            <a:ext cx="23139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 | 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- subtitle, Column">
  <p:cSld name="TITLE_AND_BODY_1_2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63832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D6D"/>
              </a:buClr>
              <a:buSzPts val="2500"/>
              <a:buFont typeface="Work Sans"/>
              <a:buNone/>
              <a:defRPr sz="2500">
                <a:solidFill>
                  <a:srgbClr val="522D6D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638325" y="2606713"/>
            <a:ext cx="23139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8" name="Google Shape;78;p12"/>
          <p:cNvSpPr/>
          <p:nvPr/>
        </p:nvSpPr>
        <p:spPr>
          <a:xfrm>
            <a:off x="0" y="4532100"/>
            <a:ext cx="9144000" cy="646200"/>
          </a:xfrm>
          <a:prstGeom prst="rect">
            <a:avLst/>
          </a:prstGeom>
          <a:solidFill>
            <a:srgbClr val="522D6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2"/>
          <p:cNvSpPr txBox="1"/>
          <p:nvPr>
            <p:ph idx="2" type="body"/>
          </p:nvPr>
        </p:nvSpPr>
        <p:spPr>
          <a:xfrm>
            <a:off x="6590513" y="2606713"/>
            <a:ext cx="23139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80" name="Google Shape;8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8325" y="4703625"/>
            <a:ext cx="799874" cy="3151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2"/>
          <p:cNvSpPr txBox="1"/>
          <p:nvPr>
            <p:ph idx="3" type="body"/>
          </p:nvPr>
        </p:nvSpPr>
        <p:spPr>
          <a:xfrm>
            <a:off x="3538163" y="2606713"/>
            <a:ext cx="23139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4" type="subTitle"/>
          </p:nvPr>
        </p:nvSpPr>
        <p:spPr>
          <a:xfrm>
            <a:off x="638325" y="1775950"/>
            <a:ext cx="23139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684A"/>
              </a:buClr>
              <a:buSzPts val="1400"/>
              <a:buFont typeface="Work Sans"/>
              <a:buNone/>
              <a:defRPr>
                <a:solidFill>
                  <a:srgbClr val="EC684A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5" type="subTitle"/>
          </p:nvPr>
        </p:nvSpPr>
        <p:spPr>
          <a:xfrm>
            <a:off x="3538180" y="1775950"/>
            <a:ext cx="23139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684A"/>
              </a:buClr>
              <a:buSzPts val="1400"/>
              <a:buFont typeface="Work Sans"/>
              <a:buNone/>
              <a:defRPr>
                <a:solidFill>
                  <a:srgbClr val="EC684A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6" type="subTitle"/>
          </p:nvPr>
        </p:nvSpPr>
        <p:spPr>
          <a:xfrm>
            <a:off x="6590525" y="1775950"/>
            <a:ext cx="23139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684A"/>
              </a:buClr>
              <a:buSzPts val="1400"/>
              <a:buFont typeface="Work Sans"/>
              <a:buNone/>
              <a:defRPr>
                <a:solidFill>
                  <a:srgbClr val="EC684A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7" type="title"/>
          </p:nvPr>
        </p:nvSpPr>
        <p:spPr>
          <a:xfrm>
            <a:off x="638325" y="915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684A"/>
              </a:buClr>
              <a:buSzPts val="1800"/>
              <a:buFont typeface="Work Sans"/>
              <a:buNone/>
              <a:defRPr sz="1800">
                <a:solidFill>
                  <a:srgbClr val="EC684A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 | 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, subtitle, title 1">
  <p:cSld name="TITLE_AND_BODY_1_2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6438013" y="1590413"/>
            <a:ext cx="23139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2" type="body"/>
          </p:nvPr>
        </p:nvSpPr>
        <p:spPr>
          <a:xfrm>
            <a:off x="638325" y="1633713"/>
            <a:ext cx="23139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8325" y="4703625"/>
            <a:ext cx="799874" cy="3151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>
            <p:ph idx="3" type="body"/>
          </p:nvPr>
        </p:nvSpPr>
        <p:spPr>
          <a:xfrm>
            <a:off x="3538163" y="1633713"/>
            <a:ext cx="23139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type="title"/>
          </p:nvPr>
        </p:nvSpPr>
        <p:spPr>
          <a:xfrm>
            <a:off x="63832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D6D"/>
              </a:buClr>
              <a:buSzPts val="2500"/>
              <a:buFont typeface="Work Sans"/>
              <a:buNone/>
              <a:defRPr sz="2500">
                <a:solidFill>
                  <a:srgbClr val="522D6D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4" type="title"/>
          </p:nvPr>
        </p:nvSpPr>
        <p:spPr>
          <a:xfrm>
            <a:off x="638325" y="915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684A"/>
              </a:buClr>
              <a:buSzPts val="1800"/>
              <a:buFont typeface="Work Sans"/>
              <a:buNone/>
              <a:defRPr sz="1800">
                <a:solidFill>
                  <a:srgbClr val="EC684A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94" name="Google Shape;94;p13"/>
          <p:cNvSpPr/>
          <p:nvPr/>
        </p:nvSpPr>
        <p:spPr>
          <a:xfrm>
            <a:off x="0" y="4532100"/>
            <a:ext cx="9144000" cy="646200"/>
          </a:xfrm>
          <a:prstGeom prst="rect">
            <a:avLst/>
          </a:prstGeom>
          <a:solidFill>
            <a:srgbClr val="522D6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8325" y="4703625"/>
            <a:ext cx="799874" cy="3151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 | 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, subtitle, title 1 1">
  <p:cSld name="TITLE_AND_BODY_1_2_1_1_2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638325" y="1633750"/>
            <a:ext cx="3515400" cy="28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9" name="Google Shape;99;p14"/>
          <p:cNvSpPr/>
          <p:nvPr/>
        </p:nvSpPr>
        <p:spPr>
          <a:xfrm>
            <a:off x="0" y="4532100"/>
            <a:ext cx="9144000" cy="646200"/>
          </a:xfrm>
          <a:prstGeom prst="rect">
            <a:avLst/>
          </a:prstGeom>
          <a:solidFill>
            <a:srgbClr val="522D6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8325" y="4703625"/>
            <a:ext cx="799874" cy="31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>
            <p:ph type="title"/>
          </p:nvPr>
        </p:nvSpPr>
        <p:spPr>
          <a:xfrm>
            <a:off x="63832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D6D"/>
              </a:buClr>
              <a:buSzPts val="2500"/>
              <a:buFont typeface="Work Sans"/>
              <a:buNone/>
              <a:defRPr sz="2500">
                <a:solidFill>
                  <a:srgbClr val="522D6D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2" type="title"/>
          </p:nvPr>
        </p:nvSpPr>
        <p:spPr>
          <a:xfrm>
            <a:off x="638325" y="915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684A"/>
              </a:buClr>
              <a:buSzPts val="1800"/>
              <a:buFont typeface="Work Sans"/>
              <a:buNone/>
              <a:defRPr sz="1800">
                <a:solidFill>
                  <a:srgbClr val="EC684A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 | 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, subtitle, Image">
  <p:cSld name="TITLE_AND_BODY_1_2_1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63832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D6D"/>
              </a:buClr>
              <a:buSzPts val="2500"/>
              <a:buFont typeface="Work Sans"/>
              <a:buNone/>
              <a:defRPr sz="2500">
                <a:solidFill>
                  <a:srgbClr val="522D6D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06" name="Google Shape;106;p15"/>
          <p:cNvSpPr/>
          <p:nvPr/>
        </p:nvSpPr>
        <p:spPr>
          <a:xfrm>
            <a:off x="0" y="4532100"/>
            <a:ext cx="9144000" cy="646200"/>
          </a:xfrm>
          <a:prstGeom prst="rect">
            <a:avLst/>
          </a:prstGeom>
          <a:solidFill>
            <a:srgbClr val="522D6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8325" y="4703625"/>
            <a:ext cx="799874" cy="31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>
            <p:ph idx="2" type="title"/>
          </p:nvPr>
        </p:nvSpPr>
        <p:spPr>
          <a:xfrm>
            <a:off x="638325" y="1017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684A"/>
              </a:buClr>
              <a:buSzPts val="1800"/>
              <a:buFont typeface="Work Sans"/>
              <a:buNone/>
              <a:defRPr sz="1800">
                <a:solidFill>
                  <a:srgbClr val="EC684A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 | 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, subtitle, Image 1">
  <p:cSld name="TITLE_AND_BODY_1_2_1_1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6973325" y="1633725"/>
            <a:ext cx="16092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12" name="Google Shape;112;p16"/>
          <p:cNvSpPr/>
          <p:nvPr/>
        </p:nvSpPr>
        <p:spPr>
          <a:xfrm>
            <a:off x="0" y="4532100"/>
            <a:ext cx="9144000" cy="646200"/>
          </a:xfrm>
          <a:prstGeom prst="rect">
            <a:avLst/>
          </a:prstGeom>
          <a:solidFill>
            <a:srgbClr val="522D6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8325" y="4703625"/>
            <a:ext cx="799874" cy="31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>
            <p:ph idx="2" type="body"/>
          </p:nvPr>
        </p:nvSpPr>
        <p:spPr>
          <a:xfrm>
            <a:off x="4329213" y="1633725"/>
            <a:ext cx="16092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15" name="Google Shape;115;p16"/>
          <p:cNvSpPr/>
          <p:nvPr/>
        </p:nvSpPr>
        <p:spPr>
          <a:xfrm>
            <a:off x="927625" y="1737575"/>
            <a:ext cx="757500" cy="75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 txBox="1"/>
          <p:nvPr>
            <p:ph idx="3" type="body"/>
          </p:nvPr>
        </p:nvSpPr>
        <p:spPr>
          <a:xfrm>
            <a:off x="1685125" y="1633725"/>
            <a:ext cx="16092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17" name="Google Shape;117;p16"/>
          <p:cNvSpPr/>
          <p:nvPr/>
        </p:nvSpPr>
        <p:spPr>
          <a:xfrm>
            <a:off x="3571718" y="1737575"/>
            <a:ext cx="757500" cy="75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6215810" y="1737575"/>
            <a:ext cx="757500" cy="75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/>
          <p:nvPr>
            <p:ph type="title"/>
          </p:nvPr>
        </p:nvSpPr>
        <p:spPr>
          <a:xfrm>
            <a:off x="63832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D6D"/>
              </a:buClr>
              <a:buSzPts val="2500"/>
              <a:buFont typeface="Work Sans"/>
              <a:buNone/>
              <a:defRPr sz="2500">
                <a:solidFill>
                  <a:srgbClr val="522D6D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4" type="title"/>
          </p:nvPr>
        </p:nvSpPr>
        <p:spPr>
          <a:xfrm>
            <a:off x="638325" y="991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684A"/>
              </a:buClr>
              <a:buSzPts val="1800"/>
              <a:buFont typeface="Work Sans"/>
              <a:buNone/>
              <a:defRPr sz="1800">
                <a:solidFill>
                  <a:srgbClr val="EC684A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 | 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iz 1">
  <p:cSld name="TITLE_AND_BODY_1_2_1_1_1_1_1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>
            <a:off x="0" y="4532100"/>
            <a:ext cx="9144000" cy="646200"/>
          </a:xfrm>
          <a:prstGeom prst="rect">
            <a:avLst/>
          </a:prstGeom>
          <a:solidFill>
            <a:srgbClr val="522D6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8325" y="4703625"/>
            <a:ext cx="799874" cy="31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638325" y="1663025"/>
            <a:ext cx="4329300" cy="14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 | 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630125" y="445025"/>
            <a:ext cx="39126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522D6D"/>
                </a:solidFill>
                <a:latin typeface="Work Sans"/>
                <a:ea typeface="Work Sans"/>
                <a:cs typeface="Work Sans"/>
                <a:sym typeface="Work Sans"/>
              </a:rPr>
              <a:t>Student Assessment</a:t>
            </a:r>
            <a:endParaRPr b="0" i="0" sz="2500" u="none" cap="none" strike="noStrike">
              <a:solidFill>
                <a:srgbClr val="522D6D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2750" y="670525"/>
            <a:ext cx="3012001" cy="35288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637450" y="1098725"/>
            <a:ext cx="39126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EC684A"/>
                </a:solidFill>
                <a:latin typeface="Work Sans"/>
                <a:ea typeface="Work Sans"/>
                <a:cs typeface="Work Sans"/>
                <a:sym typeface="Work Sans"/>
              </a:rPr>
              <a:t>Link:</a:t>
            </a:r>
            <a:endParaRPr b="0" i="0" sz="1800" u="none" cap="none" strike="noStrike">
              <a:solidFill>
                <a:srgbClr val="EC684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8"/>
          <p:cNvSpPr txBox="1"/>
          <p:nvPr>
            <p:ph type="title"/>
          </p:nvPr>
        </p:nvSpPr>
        <p:spPr>
          <a:xfrm>
            <a:off x="63832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D6D"/>
              </a:buClr>
              <a:buSzPts val="2500"/>
              <a:buFont typeface="Work Sans"/>
              <a:buNone/>
              <a:defRPr sz="2500">
                <a:solidFill>
                  <a:srgbClr val="522D6D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638325" y="1132275"/>
            <a:ext cx="748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18"/>
          <p:cNvSpPr/>
          <p:nvPr/>
        </p:nvSpPr>
        <p:spPr>
          <a:xfrm>
            <a:off x="0" y="4532100"/>
            <a:ext cx="9144000" cy="646200"/>
          </a:xfrm>
          <a:prstGeom prst="rect">
            <a:avLst/>
          </a:prstGeom>
          <a:solidFill>
            <a:srgbClr val="522D6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 txBox="1"/>
          <p:nvPr>
            <p:ph idx="2" type="sldNum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 | 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63832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D6D"/>
              </a:buClr>
              <a:buSzPts val="2500"/>
              <a:buFont typeface="Work Sans"/>
              <a:buNone/>
              <a:defRPr sz="2500">
                <a:solidFill>
                  <a:srgbClr val="522D6D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638325" y="1132275"/>
            <a:ext cx="748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0" y="4532100"/>
            <a:ext cx="9144000" cy="646200"/>
          </a:xfrm>
          <a:prstGeom prst="rect">
            <a:avLst/>
          </a:prstGeom>
          <a:solidFill>
            <a:srgbClr val="522D6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 | 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8325" y="4703625"/>
            <a:ext cx="799874" cy="31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rgbClr val="522D6D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533400" y="1965300"/>
            <a:ext cx="64710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Work Sans"/>
              <a:buNone/>
              <a:defRPr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6275" y="4210449"/>
            <a:ext cx="1148974" cy="45277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/>
          <p:nvPr/>
        </p:nvSpPr>
        <p:spPr>
          <a:xfrm>
            <a:off x="5867775" y="1450950"/>
            <a:ext cx="2752800" cy="2752800"/>
          </a:xfrm>
          <a:prstGeom prst="ellipse">
            <a:avLst/>
          </a:prstGeom>
          <a:solidFill>
            <a:srgbClr val="EA70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edback">
  <p:cSld name="TITLE_AND_BODY_1_2_1_1_1_1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4532100"/>
            <a:ext cx="9144000" cy="646200"/>
          </a:xfrm>
          <a:prstGeom prst="rect">
            <a:avLst/>
          </a:prstGeom>
          <a:solidFill>
            <a:srgbClr val="522D6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8325" y="4703625"/>
            <a:ext cx="799874" cy="3151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idx="1" type="body"/>
          </p:nvPr>
        </p:nvSpPr>
        <p:spPr>
          <a:xfrm>
            <a:off x="638325" y="1663025"/>
            <a:ext cx="4329300" cy="14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 | 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5"/>
          <p:cNvSpPr txBox="1"/>
          <p:nvPr/>
        </p:nvSpPr>
        <p:spPr>
          <a:xfrm>
            <a:off x="630125" y="445025"/>
            <a:ext cx="39126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522D6D"/>
                </a:solidFill>
                <a:latin typeface="Work Sans"/>
                <a:ea typeface="Work Sans"/>
                <a:cs typeface="Work Sans"/>
                <a:sym typeface="Work Sans"/>
              </a:rPr>
              <a:t>Feedback</a:t>
            </a:r>
            <a:endParaRPr b="0" i="0" sz="2500" u="none" cap="none" strike="noStrike">
              <a:solidFill>
                <a:srgbClr val="522D6D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30" name="Google Shape;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4575" y="899250"/>
            <a:ext cx="3561452" cy="312322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/>
          <p:nvPr/>
        </p:nvSpPr>
        <p:spPr>
          <a:xfrm>
            <a:off x="637450" y="1098725"/>
            <a:ext cx="39126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EC684A"/>
                </a:solidFill>
                <a:latin typeface="Work Sans"/>
                <a:ea typeface="Work Sans"/>
                <a:cs typeface="Work Sans"/>
                <a:sym typeface="Work Sans"/>
              </a:rPr>
              <a:t>Link:</a:t>
            </a:r>
            <a:endParaRPr b="0" i="0" sz="1800" u="none" cap="none" strike="noStrike">
              <a:solidFill>
                <a:srgbClr val="EC684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iz">
  <p:cSld name="TITLE_AND_BODY_1_2_1_1_1_1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4532100"/>
            <a:ext cx="9144000" cy="646200"/>
          </a:xfrm>
          <a:prstGeom prst="rect">
            <a:avLst/>
          </a:prstGeom>
          <a:solidFill>
            <a:srgbClr val="522D6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8325" y="4703625"/>
            <a:ext cx="799874" cy="31519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38325" y="1663025"/>
            <a:ext cx="4329300" cy="14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 | 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 txBox="1"/>
          <p:nvPr/>
        </p:nvSpPr>
        <p:spPr>
          <a:xfrm>
            <a:off x="630125" y="445025"/>
            <a:ext cx="39126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522D6D"/>
                </a:solidFill>
                <a:latin typeface="Work Sans"/>
                <a:ea typeface="Work Sans"/>
                <a:cs typeface="Work Sans"/>
                <a:sym typeface="Work Sans"/>
              </a:rPr>
              <a:t>Quiz</a:t>
            </a:r>
            <a:endParaRPr b="0" i="0" sz="2500" u="none" cap="none" strike="noStrike">
              <a:solidFill>
                <a:srgbClr val="522D6D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38" name="Google Shape;3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8075" y="1113922"/>
            <a:ext cx="3427948" cy="264126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/>
          <p:nvPr/>
        </p:nvSpPr>
        <p:spPr>
          <a:xfrm>
            <a:off x="637450" y="1098725"/>
            <a:ext cx="39126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EC684A"/>
                </a:solidFill>
                <a:latin typeface="Work Sans"/>
                <a:ea typeface="Work Sans"/>
                <a:cs typeface="Work Sans"/>
                <a:sym typeface="Work Sans"/>
              </a:rPr>
              <a:t>Link:</a:t>
            </a:r>
            <a:endParaRPr b="0" i="0" sz="1800" u="none" cap="none" strike="noStrike">
              <a:solidFill>
                <a:srgbClr val="EC684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&amp;  Image Right">
  <p:cSld name="TITLE_AND_BODY_2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3832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D6D"/>
              </a:buClr>
              <a:buSzPts val="2500"/>
              <a:buFont typeface="Work Sans"/>
              <a:buNone/>
              <a:defRPr sz="2500">
                <a:solidFill>
                  <a:srgbClr val="522D6D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38325" y="1132275"/>
            <a:ext cx="3495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" name="Google Shape;43;p7"/>
          <p:cNvSpPr/>
          <p:nvPr/>
        </p:nvSpPr>
        <p:spPr>
          <a:xfrm>
            <a:off x="0" y="4532100"/>
            <a:ext cx="9144000" cy="646200"/>
          </a:xfrm>
          <a:prstGeom prst="rect">
            <a:avLst/>
          </a:prstGeom>
          <a:solidFill>
            <a:srgbClr val="522D6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8325" y="4703625"/>
            <a:ext cx="799874" cy="315199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 | 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TITLE_AND_BODY_1_2_1_1_2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idx="1" type="body"/>
          </p:nvPr>
        </p:nvSpPr>
        <p:spPr>
          <a:xfrm>
            <a:off x="638325" y="1838775"/>
            <a:ext cx="37056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8" name="Google Shape;48;p8"/>
          <p:cNvSpPr/>
          <p:nvPr/>
        </p:nvSpPr>
        <p:spPr>
          <a:xfrm>
            <a:off x="0" y="4532100"/>
            <a:ext cx="9144000" cy="646200"/>
          </a:xfrm>
          <a:prstGeom prst="rect">
            <a:avLst/>
          </a:prstGeom>
          <a:solidFill>
            <a:srgbClr val="522D6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8325" y="4703625"/>
            <a:ext cx="799874" cy="31519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type="title"/>
          </p:nvPr>
        </p:nvSpPr>
        <p:spPr>
          <a:xfrm>
            <a:off x="638325" y="1216675"/>
            <a:ext cx="37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684A"/>
              </a:buClr>
              <a:buSzPts val="1800"/>
              <a:buFont typeface="Work Sans"/>
              <a:buNone/>
              <a:defRPr sz="1800">
                <a:solidFill>
                  <a:srgbClr val="EC684A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4815025" y="1838775"/>
            <a:ext cx="37056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3" type="title"/>
          </p:nvPr>
        </p:nvSpPr>
        <p:spPr>
          <a:xfrm>
            <a:off x="4815025" y="1216675"/>
            <a:ext cx="37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684A"/>
              </a:buClr>
              <a:buSzPts val="1800"/>
              <a:buFont typeface="Work Sans"/>
              <a:buNone/>
              <a:defRPr sz="1800">
                <a:solidFill>
                  <a:srgbClr val="EC684A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4" type="title"/>
          </p:nvPr>
        </p:nvSpPr>
        <p:spPr>
          <a:xfrm>
            <a:off x="63832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D6D"/>
              </a:buClr>
              <a:buSzPts val="2500"/>
              <a:buFont typeface="Work Sans"/>
              <a:buNone/>
              <a:defRPr sz="2500">
                <a:solidFill>
                  <a:srgbClr val="522D6D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 | 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Images">
  <p:cSld name="TITLE_AND_BODY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0" y="4532100"/>
            <a:ext cx="9144000" cy="646200"/>
          </a:xfrm>
          <a:prstGeom prst="rect">
            <a:avLst/>
          </a:prstGeom>
          <a:solidFill>
            <a:srgbClr val="522D6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8325" y="4703625"/>
            <a:ext cx="799874" cy="3151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9"/>
          <p:cNvSpPr txBox="1"/>
          <p:nvPr>
            <p:ph type="title"/>
          </p:nvPr>
        </p:nvSpPr>
        <p:spPr>
          <a:xfrm>
            <a:off x="638325" y="445025"/>
            <a:ext cx="582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D6D"/>
              </a:buClr>
              <a:buSzPts val="2500"/>
              <a:buFont typeface="Work Sans"/>
              <a:buNone/>
              <a:defRPr sz="2500">
                <a:solidFill>
                  <a:srgbClr val="522D6D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 | 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lumn">
  <p:cSld name="TITLE_AND_BODY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63832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D6D"/>
              </a:buClr>
              <a:buSzPts val="2500"/>
              <a:buFont typeface="Work Sans"/>
              <a:buNone/>
              <a:defRPr sz="2500">
                <a:solidFill>
                  <a:srgbClr val="522D6D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638325" y="1132275"/>
            <a:ext cx="2313900" cy="30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3" name="Google Shape;63;p10"/>
          <p:cNvSpPr/>
          <p:nvPr/>
        </p:nvSpPr>
        <p:spPr>
          <a:xfrm>
            <a:off x="0" y="4532100"/>
            <a:ext cx="9144000" cy="646200"/>
          </a:xfrm>
          <a:prstGeom prst="rect">
            <a:avLst/>
          </a:prstGeom>
          <a:solidFill>
            <a:srgbClr val="522D6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8325" y="4703625"/>
            <a:ext cx="799874" cy="3151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3862675" y="1132275"/>
            <a:ext cx="2313900" cy="30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 | 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b="0" i="0" sz="28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b="0" i="0" sz="28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b="0" i="0" sz="28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b="0" i="0" sz="28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b="0" i="0" sz="28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b="0" i="0" sz="28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b="0" i="0" sz="28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b="0" i="0" sz="28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b="0" i="0" sz="28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mozilla.org/en-US/docs/Learn/Server-side/Express_Nodejs/saving_data_to_fil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nodejs.org/en/docs" TargetMode="External"/><Relationship Id="rId4" Type="http://schemas.openxmlformats.org/officeDocument/2006/relationships/hyperlink" Target="https://expressjs.com/" TargetMode="External"/><Relationship Id="rId9" Type="http://schemas.openxmlformats.org/officeDocument/2006/relationships/hyperlink" Target="https://developer.mozilla.org/en-US/docs/Learn/Server-side/Express_Nodejs/saving_data_to_file" TargetMode="External"/><Relationship Id="rId5" Type="http://schemas.openxmlformats.org/officeDocument/2006/relationships/hyperlink" Target="https://nodejs.org/api/fs.html" TargetMode="External"/><Relationship Id="rId6" Type="http://schemas.openxmlformats.org/officeDocument/2006/relationships/hyperlink" Target="https://pdfkit.org/" TargetMode="External"/><Relationship Id="rId7" Type="http://schemas.openxmlformats.org/officeDocument/2006/relationships/hyperlink" Target="https://git-scm.com/doc" TargetMode="External"/><Relationship Id="rId8" Type="http://schemas.openxmlformats.org/officeDocument/2006/relationships/hyperlink" Target="https://developer.mozilla.org/en-US/docs/Learn/Server-side/Express_Nodejs/saving_data_to_fil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533400" y="550550"/>
            <a:ext cx="75093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/>
              <a:t>Backend Development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1" name="Google Shape;141;p19"/>
          <p:cNvSpPr txBox="1"/>
          <p:nvPr>
            <p:ph idx="1" type="subTitle"/>
          </p:nvPr>
        </p:nvSpPr>
        <p:spPr>
          <a:xfrm>
            <a:off x="533400" y="1396325"/>
            <a:ext cx="37023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/>
              <a:t>Sampath Kumar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/>
              <a:t>4SF22CS175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n"/>
              <a:t>CS - 5B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623400" y="25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Solution </a:t>
            </a:r>
            <a:endParaRPr/>
          </a:p>
        </p:txBody>
      </p:sp>
      <p:sp>
        <p:nvSpPr>
          <p:cNvPr id="203" name="Google Shape;203;p28"/>
          <p:cNvSpPr txBox="1"/>
          <p:nvPr>
            <p:ph idx="12" type="sldNum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/>
              <a:t>Full Stack Development | 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8"/>
          <p:cNvSpPr txBox="1"/>
          <p:nvPr>
            <p:ph idx="1" type="body"/>
          </p:nvPr>
        </p:nvSpPr>
        <p:spPr>
          <a:xfrm>
            <a:off x="720450" y="863550"/>
            <a:ext cx="748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1" lang="en"/>
              <a:t>Demonstrate how are you using File handling in problem statement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Data Persistence:</a:t>
            </a:r>
            <a:r>
              <a:rPr lang="en" sz="13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Stored all transaction records in a </a:t>
            </a:r>
            <a:r>
              <a:rPr lang="en" sz="1300">
                <a:solidFill>
                  <a:srgbClr val="188038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transactions.json</a:t>
            </a:r>
            <a:r>
              <a:rPr lang="en" sz="13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file to maintain a historical log.</a:t>
            </a:r>
            <a:endParaRPr sz="13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Reading and Writing:</a:t>
            </a:r>
            <a:r>
              <a:rPr lang="en" sz="13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Used </a:t>
            </a:r>
            <a:r>
              <a:rPr lang="en" sz="1300">
                <a:solidFill>
                  <a:srgbClr val="188038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fs</a:t>
            </a:r>
            <a:r>
              <a:rPr lang="en" sz="13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module for reading existing transactions and appending new ones securely.</a:t>
            </a:r>
            <a:endParaRPr sz="13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Data Backup:</a:t>
            </a:r>
            <a:r>
              <a:rPr lang="en" sz="13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Ensured records are not lost by maintaining file-based storage that persists beyond runtime.</a:t>
            </a:r>
            <a:endParaRPr sz="13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Audit and Reporting:</a:t>
            </a:r>
            <a:r>
              <a:rPr lang="en" sz="13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Enabled generation of periodic reports by reading and summarizing data from the transaction file.</a:t>
            </a:r>
            <a:endParaRPr sz="13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638325" y="236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0" name="Google Shape;210;p29"/>
          <p:cNvSpPr txBox="1"/>
          <p:nvPr>
            <p:ph idx="12" type="sldNum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Full Stack Development | 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9"/>
          <p:cNvSpPr txBox="1"/>
          <p:nvPr>
            <p:ph idx="1" type="body"/>
          </p:nvPr>
        </p:nvSpPr>
        <p:spPr>
          <a:xfrm>
            <a:off x="638325" y="711300"/>
            <a:ext cx="748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Efficient Invoice Generation:</a:t>
            </a:r>
            <a:r>
              <a:rPr lang="en" sz="13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The system dynamically generates and provides downloadable PDF invoices for each user transaction, ensuring a seamless billing process.</a:t>
            </a:r>
            <a:endParaRPr sz="13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Real-time Data Management: </a:t>
            </a:r>
            <a:r>
              <a:rPr lang="en" sz="13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Implements file handling to store and retrieve transaction records, ensuring that all payment details are securely logged and accessible for auditing purposes.</a:t>
            </a:r>
            <a:endParaRPr sz="13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Priority Handling for Payments:</a:t>
            </a:r>
            <a:r>
              <a:rPr lang="en" sz="13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Utilizes a priority-based system to ensure urgent bills are processed first, improving user satisfaction and system reliability.</a:t>
            </a:r>
            <a:endParaRPr sz="13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Scalable and Robust Backend:</a:t>
            </a:r>
            <a:r>
              <a:rPr lang="en" sz="13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Incorporates arrays, stacks, and queues to efficiently handle multiple concurrent transactions and operations, meeting the system’s performance requirements.</a:t>
            </a:r>
            <a:endParaRPr sz="13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638325" y="181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7" name="Google Shape;217;p30"/>
          <p:cNvSpPr txBox="1"/>
          <p:nvPr>
            <p:ph idx="12" type="sldNum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/>
              <a:t>Full Stack Development | 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30"/>
          <p:cNvSpPr txBox="1"/>
          <p:nvPr>
            <p:ph idx="1" type="body"/>
          </p:nvPr>
        </p:nvSpPr>
        <p:spPr>
          <a:xfrm>
            <a:off x="638325" y="852400"/>
            <a:ext cx="7488900" cy="28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Work Sans Medium"/>
              <a:buAutoNum type="arabicPeriod"/>
            </a:pPr>
            <a:r>
              <a:rPr lang="en" sz="1300" u="sng">
                <a:solidFill>
                  <a:schemeClr val="hlink"/>
                </a:solidFill>
                <a:latin typeface="Work Sans Medium"/>
                <a:ea typeface="Work Sans Medium"/>
                <a:cs typeface="Work Sans Medium"/>
                <a:sym typeface="Work Sans Medium"/>
                <a:hlinkClick r:id="rId3"/>
              </a:rPr>
              <a:t>Node.js Documentation</a:t>
            </a:r>
            <a:endParaRPr sz="13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Work Sans Medium"/>
              <a:buAutoNum type="arabicPeriod"/>
            </a:pPr>
            <a:r>
              <a:rPr lang="en" sz="1300" u="sng">
                <a:solidFill>
                  <a:schemeClr val="hlink"/>
                </a:solidFill>
                <a:latin typeface="Work Sans Medium"/>
                <a:ea typeface="Work Sans Medium"/>
                <a:cs typeface="Work Sans Medium"/>
                <a:sym typeface="Work Sans Medium"/>
                <a:hlinkClick r:id="rId4"/>
              </a:rPr>
              <a:t>Express.js Guide</a:t>
            </a:r>
            <a:endParaRPr sz="1300" u="sng">
              <a:solidFill>
                <a:schemeClr val="hlink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Work Sans Medium"/>
              <a:buAutoNum type="arabicPeriod"/>
            </a:pPr>
            <a:r>
              <a:rPr lang="en" sz="1300" u="sng">
                <a:solidFill>
                  <a:schemeClr val="hlink"/>
                </a:solidFill>
                <a:latin typeface="Work Sans Medium"/>
                <a:ea typeface="Work Sans Medium"/>
                <a:cs typeface="Work Sans Medium"/>
                <a:sym typeface="Work Sans Medium"/>
                <a:hlinkClick r:id="rId5"/>
              </a:rPr>
              <a:t>File System (fs) Module in Node.js</a:t>
            </a:r>
            <a:endParaRPr sz="13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Work Sans Medium"/>
              <a:buAutoNum type="arabicPeriod"/>
            </a:pPr>
            <a:r>
              <a:rPr lang="en" sz="1300" u="sng">
                <a:solidFill>
                  <a:schemeClr val="hlink"/>
                </a:solidFill>
                <a:latin typeface="Work Sans Medium"/>
                <a:ea typeface="Work Sans Medium"/>
                <a:cs typeface="Work Sans Medium"/>
                <a:sym typeface="Work Sans Medium"/>
                <a:hlinkClick r:id="rId6"/>
              </a:rPr>
              <a:t>PDFKit Documentation for PDF Generation</a:t>
            </a:r>
            <a:endParaRPr sz="1300" u="sng">
              <a:solidFill>
                <a:schemeClr val="hlink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Work Sans Medium"/>
              <a:buAutoNum type="arabicPeriod"/>
            </a:pPr>
            <a:r>
              <a:rPr lang="en" sz="1300" u="sng">
                <a:solidFill>
                  <a:schemeClr val="hlink"/>
                </a:solidFill>
                <a:latin typeface="Work Sans Medium"/>
                <a:ea typeface="Work Sans Medium"/>
                <a:cs typeface="Work Sans Medium"/>
                <a:sym typeface="Work Sans Medium"/>
                <a:hlinkClick r:id="rId7"/>
              </a:rPr>
              <a:t>Git Documentation for Version Control</a:t>
            </a:r>
            <a:endParaRPr sz="1300" u="sng">
              <a:solidFill>
                <a:schemeClr val="hlink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Work Sans Medium"/>
              <a:buAutoNum type="arabicPeriod"/>
            </a:pPr>
            <a:r>
              <a:rPr lang="en" sz="1300" u="sng">
                <a:solidFill>
                  <a:schemeClr val="hlink"/>
                </a:solidFill>
                <a:latin typeface="Work Sans Medium"/>
                <a:ea typeface="Work Sans Medium"/>
                <a:cs typeface="Work Sans Medium"/>
                <a:sym typeface="Work Sans Medium"/>
                <a:hlinkClick r:id="rId8"/>
              </a:rPr>
              <a:t>JSON File Handling in Node.js</a:t>
            </a:r>
            <a:endParaRPr sz="1300" u="sng">
              <a:solidFill>
                <a:schemeClr val="hlink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Work Sans Medium"/>
              <a:buAutoNum type="arabicPeriod"/>
            </a:pPr>
            <a:r>
              <a:rPr lang="en" sz="1300" u="sng">
                <a:solidFill>
                  <a:schemeClr val="hlink"/>
                </a:solidFill>
                <a:latin typeface="Work Sans Medium"/>
                <a:ea typeface="Work Sans Medium"/>
                <a:cs typeface="Work Sans Medium"/>
                <a:sym typeface="Work Sans Medium"/>
                <a:hlinkClick r:id="rId9"/>
              </a:rPr>
              <a:t>Queue and Stack Concepts in JavaScrip</a:t>
            </a:r>
            <a:r>
              <a:rPr lang="en" sz="1300" u="sng">
                <a:solidFill>
                  <a:schemeClr val="hlink"/>
                </a:solidFill>
                <a:latin typeface="Work Sans Medium"/>
                <a:ea typeface="Work Sans Medium"/>
                <a:cs typeface="Work Sans Medium"/>
                <a:sym typeface="Work Sans Medium"/>
                <a:hlinkClick r:id="rId10"/>
              </a:rPr>
              <a:t>t</a:t>
            </a:r>
            <a:endParaRPr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533400" y="1965300"/>
            <a:ext cx="64710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63832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/>
              <a:t>Full Stack Development | 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638325" y="1132275"/>
            <a:ext cx="748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Objective:</a:t>
            </a:r>
            <a:r>
              <a:rPr lang="en" sz="15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Simplifies utility bill payments for Mangalore citizens by providing a streamlined platform for electricity, water, and gas bill management.</a:t>
            </a:r>
            <a:endParaRPr sz="15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Features:</a:t>
            </a:r>
            <a:r>
              <a:rPr lang="en" sz="15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Processes payment requests, generates printable PDF invoices, and handles urgent cases (like overdue payments) with priority.</a:t>
            </a:r>
            <a:endParaRPr sz="15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Technology Stack:</a:t>
            </a:r>
            <a:r>
              <a:rPr lang="en" sz="15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Built using Node.js, Express, and file handling, incorporating data structures like stacks and queues to manage transactions efficiently.</a:t>
            </a:r>
            <a:endParaRPr sz="15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300"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63832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54" name="Google Shape;154;p21"/>
          <p:cNvSpPr txBox="1"/>
          <p:nvPr>
            <p:ph idx="12" type="sldNum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/>
              <a:t>Full Stack Development | 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638325" y="1132275"/>
            <a:ext cx="748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"The citizens of Mangalore face frequent issues with </a:t>
            </a:r>
            <a:r>
              <a:rPr b="1"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timely utility bill payments </a:t>
            </a:r>
            <a:r>
              <a:rPr lang="en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due to inefficiencies in the current systems, leading to </a:t>
            </a:r>
            <a:r>
              <a:rPr b="1"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delays and inconvenience.</a:t>
            </a:r>
            <a:r>
              <a:rPr lang="en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There is a pressing need for a solution that can manage </a:t>
            </a:r>
            <a:r>
              <a:rPr b="1"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regular and urgent requests, </a:t>
            </a:r>
            <a:r>
              <a:rPr lang="en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such as </a:t>
            </a:r>
            <a:r>
              <a:rPr b="1"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overdue payments</a:t>
            </a:r>
            <a:r>
              <a:rPr lang="en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and disconnections, with high priority to prevent service disruptions. This project addresses these challenges by creating an organized utility bill payment system that </a:t>
            </a:r>
            <a:r>
              <a:rPr b="1"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processes payments efficiently</a:t>
            </a:r>
            <a:r>
              <a:rPr lang="en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, handles urgent requests promptly, and </a:t>
            </a:r>
            <a:r>
              <a:rPr b="1"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maintains comprehensive records</a:t>
            </a:r>
            <a:r>
              <a:rPr lang="en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for services like electricity, water, and gas, ultimately improving accessibility and transparency."</a:t>
            </a:r>
            <a:endParaRPr i="1" sz="1700"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623400" y="25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Solution </a:t>
            </a:r>
            <a:endParaRPr/>
          </a:p>
        </p:txBody>
      </p:sp>
      <p:sp>
        <p:nvSpPr>
          <p:cNvPr id="161" name="Google Shape;161;p22"/>
          <p:cNvSpPr txBox="1"/>
          <p:nvPr>
            <p:ph idx="12" type="sldNum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/>
              <a:t>Full Stack Development | 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720450" y="863550"/>
            <a:ext cx="748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/>
              <a:t>System requirements for the project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Node.js:</a:t>
            </a: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Runtime environment for executing JavaScript on the server. (Recommended version: 14.x or higher)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Express.js:</a:t>
            </a: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Web application framework for building APIs and handling server routes.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File System (fs):</a:t>
            </a: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Node.js core module for handling file operations, used for reading and writing transaction records.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PDFKit</a:t>
            </a: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(or an alternative PDF library): Generates PDF invoices for utility bills.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Nodemon</a:t>
            </a: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(optional for development): Automatically restarts the server upon file changes, useful during development.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Postman</a:t>
            </a: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(or an equivalent API testing tool): Tests API endpoints and verifies data flow.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Git:</a:t>
            </a: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Version control system to manage source code and collaborate on project updates.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Visual Studio Code</a:t>
            </a: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(or any preferred code editor): Recommended for writing, testing, and debugging the code.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623400" y="25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Solution </a:t>
            </a:r>
            <a:endParaRPr/>
          </a:p>
        </p:txBody>
      </p:sp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/>
              <a:t>Full Stack Development | 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720450" y="863550"/>
            <a:ext cx="748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/>
              <a:t>Flowchart of the project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User Inputs and API Request:</a:t>
            </a:r>
            <a:r>
              <a:rPr lang="en" sz="13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Users enter bill details (name, utility type, amount, and due date) through a form, which sends a request to the server to process payment or generate an invoice.</a:t>
            </a:r>
            <a:endParaRPr sz="13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Request Processing and Queue Management:</a:t>
            </a:r>
            <a:r>
              <a:rPr lang="en" sz="13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Server routes the request, managing it through a queue. Urgent requests (e.g., overdue bills) are prioritized.</a:t>
            </a:r>
            <a:endParaRPr sz="13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Transaction Logging and Invoice Generation:</a:t>
            </a:r>
            <a:r>
              <a:rPr lang="en" sz="13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The server logs each transaction to a JSON file for record-keeping and generates a PDF invoice for the user.</a:t>
            </a:r>
            <a:endParaRPr sz="13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Response and File Download:</a:t>
            </a:r>
            <a:r>
              <a:rPr lang="en" sz="13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The server sends back a downloadable invoice file to the user, confirming payment and storing transaction details for audit purposes.</a:t>
            </a:r>
            <a:endParaRPr sz="13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623400" y="25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Solution </a:t>
            </a:r>
            <a:endParaRPr/>
          </a:p>
        </p:txBody>
      </p:sp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/>
              <a:t>Full Stack Development | 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720450" y="863550"/>
            <a:ext cx="748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/>
              <a:t>Backend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API Development:</a:t>
            </a:r>
            <a:r>
              <a:rPr lang="en" sz="13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Developed APIs using Express.js to handle core functionalities like bill payments, invoice generation, and transaction logging.</a:t>
            </a:r>
            <a:endParaRPr sz="13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Routing and Middleware:</a:t>
            </a:r>
            <a:r>
              <a:rPr lang="en" sz="13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Defined routes for different endpoints and used middleware for request validation, error handling, and logging.</a:t>
            </a:r>
            <a:endParaRPr sz="13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PDF Generation:</a:t>
            </a:r>
            <a:r>
              <a:rPr lang="en" sz="13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Integrated a custom service for dynamic PDF invoice creation, ensuring invoices are downloadable after submission.</a:t>
            </a:r>
            <a:endParaRPr sz="13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Error Handling:</a:t>
            </a:r>
            <a:r>
              <a:rPr lang="en" sz="13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Implemented robust error handling to manage exceptions and ensure smooth backend performance.</a:t>
            </a:r>
            <a:endParaRPr sz="13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623400" y="25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Solution </a:t>
            </a:r>
            <a:endParaRPr/>
          </a:p>
        </p:txBody>
      </p:sp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/>
              <a:t>Full Stack Development | 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720450" y="863550"/>
            <a:ext cx="748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1" lang="en"/>
              <a:t>Array use case demonstration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Data Storage:</a:t>
            </a:r>
            <a:r>
              <a:rPr lang="en" sz="13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Used arrays to temporarily store transaction data for quick access and manipulation during runtime.</a:t>
            </a:r>
            <a:endParaRPr sz="13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Filtering and Sorting:</a:t>
            </a:r>
            <a:r>
              <a:rPr lang="en" sz="13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Utilized array methods like </a:t>
            </a:r>
            <a:r>
              <a:rPr lang="en" sz="1300">
                <a:solidFill>
                  <a:srgbClr val="188038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filter()</a:t>
            </a:r>
            <a:r>
              <a:rPr lang="en" sz="13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and </a:t>
            </a:r>
            <a:r>
              <a:rPr lang="en" sz="1300">
                <a:solidFill>
                  <a:srgbClr val="188038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sort()</a:t>
            </a:r>
            <a:r>
              <a:rPr lang="en" sz="13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to organize and retrieve data based on user preferences or date.</a:t>
            </a:r>
            <a:endParaRPr sz="13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Dynamic JSON Conversion:</a:t>
            </a:r>
            <a:r>
              <a:rPr lang="en" sz="13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Converted array data to JSON format for writing to files and ensuring persistence.</a:t>
            </a:r>
            <a:endParaRPr sz="13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Summary Reports:</a:t>
            </a:r>
            <a:r>
              <a:rPr lang="en" sz="13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Demonstrated how array traversal and aggregation methods are used to generate transaction summaries.</a:t>
            </a:r>
            <a:endParaRPr sz="13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623400" y="25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Solution </a:t>
            </a:r>
            <a:endParaRPr/>
          </a:p>
        </p:txBody>
      </p:sp>
      <p:sp>
        <p:nvSpPr>
          <p:cNvPr id="189" name="Google Shape;189;p26"/>
          <p:cNvSpPr txBox="1"/>
          <p:nvPr>
            <p:ph idx="12" type="sldNum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/>
              <a:t>Full Stack Development | 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720450" y="863550"/>
            <a:ext cx="748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1" lang="en"/>
              <a:t>Stack and Queue in solving problem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Stack Implementation:</a:t>
            </a:r>
            <a:r>
              <a:rPr lang="en" sz="13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Used to keep track of user interactions or undo operations, allowing efficient backtracking in multi-step forms.</a:t>
            </a:r>
            <a:endParaRPr sz="13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Queue for Request Management:</a:t>
            </a:r>
            <a:r>
              <a:rPr lang="en" sz="13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Implemented a queue system for processing multiple payment requests in a sequential (FIFO) order.</a:t>
            </a:r>
            <a:endParaRPr sz="13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Priority Queue:</a:t>
            </a:r>
            <a:r>
              <a:rPr lang="en" sz="13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Used in scenarios where certain tasks (e.g., overdue payments) need to be prioritized over regular tasks.</a:t>
            </a:r>
            <a:endParaRPr sz="13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Efficient Task Scheduling:</a:t>
            </a:r>
            <a:r>
              <a:rPr lang="en" sz="13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Demonstrated better task flow management during high system load by ensuring no request is missed.</a:t>
            </a:r>
            <a:endParaRPr sz="13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623400" y="25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Solution </a:t>
            </a:r>
            <a:endParaRPr/>
          </a:p>
        </p:txBody>
      </p:sp>
      <p:sp>
        <p:nvSpPr>
          <p:cNvPr id="196" name="Google Shape;196;p27"/>
          <p:cNvSpPr txBox="1"/>
          <p:nvPr>
            <p:ph idx="12" type="sldNum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/>
              <a:t>Full Stack Development | 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720450" y="863550"/>
            <a:ext cx="748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1" lang="en"/>
              <a:t>Demonstrate Priority factor in problem statement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Dynamic Priority Assignment:</a:t>
            </a:r>
            <a:r>
              <a:rPr lang="en" sz="13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Assigned higher priority to overdue or high-value payments for faster processing.</a:t>
            </a:r>
            <a:endParaRPr sz="13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Priority Queue Usage:</a:t>
            </a:r>
            <a:r>
              <a:rPr lang="en" sz="13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Utilized a priority queue to handle requests based on urgency rather than arrival time.</a:t>
            </a:r>
            <a:endParaRPr sz="13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Real-World Use Case: </a:t>
            </a:r>
            <a:r>
              <a:rPr lang="en" sz="13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Demonstrated in cases where system needs to process emergency payments before due dates.</a:t>
            </a:r>
            <a:endParaRPr sz="13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Optimized User Experience: </a:t>
            </a:r>
            <a:r>
              <a:rPr lang="en" sz="13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Ensures critical operations are handled efficiently, reducing late payment risks.</a:t>
            </a:r>
            <a:endParaRPr sz="13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