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aleway" charset="0"/>
      <p:regular r:id="rId24"/>
      <p:bold r:id="rId25"/>
      <p:italic r:id="rId26"/>
      <p:boldItalic r:id="rId27"/>
    </p:embeddedFont>
    <p:embeddedFont>
      <p:font typeface="La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54" d="100"/>
          <a:sy n="154" d="100"/>
        </p:scale>
        <p:origin x="-198"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7255bf123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7255bf12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255bf123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255bf12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868b51a8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868b51a8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868b51a8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868b51a8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868b51a8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868b51a8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68b51a8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868b51a8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868b51a85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868b51a8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7255bf123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7255bf123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b9a0b074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868b51a85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868b51a85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7255bf123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7255bf123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7255bf123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7255bf12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868b51a8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868b51a8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868b51a8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868b51a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7255bf12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7255bf12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86300" y="1029750"/>
            <a:ext cx="8235300" cy="15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A Study of Security Mechanism using Face Detection, Attribute Based Encryption and Deep Learning in Cloud and IoT.  </a:t>
            </a:r>
            <a:endParaRPr sz="3000"/>
          </a:p>
        </p:txBody>
      </p:sp>
      <p:sp>
        <p:nvSpPr>
          <p:cNvPr id="73" name="Google Shape;73;p13"/>
          <p:cNvSpPr txBox="1">
            <a:spLocks noGrp="1"/>
          </p:cNvSpPr>
          <p:nvPr>
            <p:ph type="subTitle" idx="1"/>
          </p:nvPr>
        </p:nvSpPr>
        <p:spPr>
          <a:xfrm>
            <a:off x="4572000" y="4207725"/>
            <a:ext cx="4149600" cy="38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Presenter-</a:t>
            </a:r>
            <a:r>
              <a:rPr lang="en"/>
              <a:t>Sampath Yelchuri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283100" y="1340625"/>
            <a:ext cx="6075000" cy="33915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F3F3F3"/>
              </a:buClr>
              <a:buSzPts val="1800"/>
              <a:buFont typeface="Raleway"/>
              <a:buChar char="➔"/>
            </a:pPr>
            <a:r>
              <a:rPr lang="en" sz="1800">
                <a:solidFill>
                  <a:srgbClr val="F3F3F3"/>
                </a:solidFill>
              </a:rPr>
              <a:t>Attribute Based Encryption (ABE): This is an asymmetric functional encryption scheme which uses private/public keys for encoding and decoding the information.</a:t>
            </a:r>
            <a:endParaRPr sz="1800">
              <a:solidFill>
                <a:srgbClr val="F3F3F3"/>
              </a:solidFill>
            </a:endParaRPr>
          </a:p>
          <a:p>
            <a:pPr marL="457200" marR="0" lvl="0" indent="-342900" algn="just" rtl="0">
              <a:lnSpc>
                <a:spcPct val="150000"/>
              </a:lnSpc>
              <a:spcBef>
                <a:spcPts val="0"/>
              </a:spcBef>
              <a:spcAft>
                <a:spcPts val="0"/>
              </a:spcAft>
              <a:buClr>
                <a:srgbClr val="F3F3F3"/>
              </a:buClr>
              <a:buSzPts val="1800"/>
              <a:buFont typeface="Raleway"/>
              <a:buChar char="➔"/>
            </a:pPr>
            <a:r>
              <a:rPr lang="en" sz="1800">
                <a:solidFill>
                  <a:srgbClr val="F3F3F3"/>
                </a:solidFill>
              </a:rPr>
              <a:t> Here, in the second phase, with the use of the face features or properties that are gathered from FDS system are used as attributes or keys for encryption and decryption purpose.</a:t>
            </a:r>
            <a:endParaRPr sz="1800">
              <a:solidFill>
                <a:srgbClr val="F3F3F3"/>
              </a:solidFill>
            </a:endParaRPr>
          </a:p>
        </p:txBody>
      </p:sp>
      <p:sp>
        <p:nvSpPr>
          <p:cNvPr id="136" name="Google Shape;136;p22"/>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Proposed Idea (Cont.)</a:t>
            </a:r>
            <a:endParaRPr sz="30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283100" y="1340625"/>
            <a:ext cx="5308200" cy="34179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F3F3F3"/>
              </a:buClr>
              <a:buSzPts val="1800"/>
              <a:buFont typeface="Raleway"/>
              <a:buChar char="➔"/>
            </a:pPr>
            <a:r>
              <a:rPr lang="en" sz="1800">
                <a:solidFill>
                  <a:srgbClr val="F3F3F3"/>
                </a:solidFill>
              </a:rPr>
              <a:t>Convolutional Neural Networks (Covnets): It is a concept which is introduced in Deep Learning which helps in classifying and analysing image(s) into different layers.</a:t>
            </a:r>
            <a:endParaRPr sz="1800">
              <a:solidFill>
                <a:srgbClr val="F3F3F3"/>
              </a:solidFill>
            </a:endParaRPr>
          </a:p>
          <a:p>
            <a:pPr marL="457200" marR="0" lvl="0" indent="-342900" algn="just" rtl="0">
              <a:lnSpc>
                <a:spcPct val="150000"/>
              </a:lnSpc>
              <a:spcBef>
                <a:spcPts val="0"/>
              </a:spcBef>
              <a:spcAft>
                <a:spcPts val="0"/>
              </a:spcAft>
              <a:buClr>
                <a:srgbClr val="F3F3F3"/>
              </a:buClr>
              <a:buSzPts val="1800"/>
              <a:buChar char="➔"/>
            </a:pPr>
            <a:r>
              <a:rPr lang="en" sz="1800">
                <a:solidFill>
                  <a:srgbClr val="F3F3F3"/>
                </a:solidFill>
              </a:rPr>
              <a:t>In the final phase, with the help of Covnets, all the face features that are captured by the FDS system are classified into 3 layers.</a:t>
            </a:r>
            <a:endParaRPr sz="1800">
              <a:solidFill>
                <a:srgbClr val="F3F3F3"/>
              </a:solidFill>
            </a:endParaRPr>
          </a:p>
        </p:txBody>
      </p:sp>
      <p:sp>
        <p:nvSpPr>
          <p:cNvPr id="142" name="Google Shape;142;p23"/>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Proposed Idea (Cont.)</a:t>
            </a:r>
            <a:endParaRPr sz="3000">
              <a:solidFill>
                <a:schemeClr val="accent5"/>
              </a:solidFill>
            </a:endParaRPr>
          </a:p>
        </p:txBody>
      </p:sp>
      <p:pic>
        <p:nvPicPr>
          <p:cNvPr id="143" name="Google Shape;143;p23"/>
          <p:cNvPicPr preferRelativeResize="0"/>
          <p:nvPr/>
        </p:nvPicPr>
        <p:blipFill>
          <a:blip r:embed="rId3">
            <a:alphaModFix/>
          </a:blip>
          <a:stretch>
            <a:fillRect/>
          </a:stretch>
        </p:blipFill>
        <p:spPr>
          <a:xfrm>
            <a:off x="5750675" y="1500412"/>
            <a:ext cx="3247900" cy="21426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283100" y="1340625"/>
            <a:ext cx="5769600" cy="36348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F3F3F3"/>
              </a:buClr>
              <a:buSzPts val="1800"/>
              <a:buChar char="➔"/>
            </a:pPr>
            <a:r>
              <a:rPr lang="en" sz="1800">
                <a:solidFill>
                  <a:srgbClr val="F3F3F3"/>
                </a:solidFill>
              </a:rPr>
              <a:t>The following steps represents the way this approach works:</a:t>
            </a:r>
            <a:endParaRPr sz="1800">
              <a:solidFill>
                <a:srgbClr val="F3F3F3"/>
              </a:solidFill>
            </a:endParaRPr>
          </a:p>
          <a:p>
            <a:pPr marL="0" marR="0" lvl="0" indent="0" algn="just" rtl="0">
              <a:lnSpc>
                <a:spcPct val="150000"/>
              </a:lnSpc>
              <a:spcBef>
                <a:spcPts val="0"/>
              </a:spcBef>
              <a:spcAft>
                <a:spcPts val="0"/>
              </a:spcAft>
              <a:buNone/>
            </a:pPr>
            <a:endParaRPr sz="1800">
              <a:solidFill>
                <a:schemeClr val="accent5"/>
              </a:solidFill>
            </a:endParaRPr>
          </a:p>
          <a:p>
            <a:pPr marL="0" marR="0" lvl="0" indent="0" algn="just" rtl="0">
              <a:lnSpc>
                <a:spcPct val="150000"/>
              </a:lnSpc>
              <a:spcBef>
                <a:spcPts val="0"/>
              </a:spcBef>
              <a:spcAft>
                <a:spcPts val="0"/>
              </a:spcAft>
              <a:buNone/>
            </a:pPr>
            <a:r>
              <a:rPr lang="en" sz="1800">
                <a:solidFill>
                  <a:schemeClr val="accent5"/>
                </a:solidFill>
              </a:rPr>
              <a:t>Step 1:</a:t>
            </a:r>
            <a:r>
              <a:rPr lang="en" sz="1800">
                <a:solidFill>
                  <a:srgbClr val="F3F3F3"/>
                </a:solidFill>
              </a:rPr>
              <a:t> The first phase is to provide the user(s) face to the FDS for the purpose of authentication. </a:t>
            </a:r>
            <a:endParaRPr sz="1800">
              <a:solidFill>
                <a:srgbClr val="F3F3F3"/>
              </a:solidFill>
            </a:endParaRPr>
          </a:p>
          <a:p>
            <a:pPr marL="0" marR="0" lvl="0" indent="0" algn="just" rtl="0">
              <a:lnSpc>
                <a:spcPct val="150000"/>
              </a:lnSpc>
              <a:spcBef>
                <a:spcPts val="0"/>
              </a:spcBef>
              <a:spcAft>
                <a:spcPts val="0"/>
              </a:spcAft>
              <a:buNone/>
            </a:pPr>
            <a:endParaRPr sz="1800">
              <a:solidFill>
                <a:schemeClr val="accent5"/>
              </a:solidFill>
            </a:endParaRPr>
          </a:p>
          <a:p>
            <a:pPr marL="0" marR="0" lvl="0" indent="0" algn="just" rtl="0">
              <a:lnSpc>
                <a:spcPct val="150000"/>
              </a:lnSpc>
              <a:spcBef>
                <a:spcPts val="0"/>
              </a:spcBef>
              <a:spcAft>
                <a:spcPts val="0"/>
              </a:spcAft>
              <a:buNone/>
            </a:pPr>
            <a:r>
              <a:rPr lang="en" sz="1800">
                <a:solidFill>
                  <a:schemeClr val="accent5"/>
                </a:solidFill>
              </a:rPr>
              <a:t>Step 2:</a:t>
            </a:r>
            <a:r>
              <a:rPr lang="en" sz="1800">
                <a:solidFill>
                  <a:srgbClr val="F3F3F3"/>
                </a:solidFill>
              </a:rPr>
              <a:t> If the user(s) is an existing member(s) of the cloud, then check for the authorization else make a new registration.</a:t>
            </a:r>
            <a:endParaRPr sz="1800">
              <a:solidFill>
                <a:srgbClr val="F3F3F3"/>
              </a:solidFill>
            </a:endParaRPr>
          </a:p>
        </p:txBody>
      </p:sp>
      <p:sp>
        <p:nvSpPr>
          <p:cNvPr id="149" name="Google Shape;149;p24"/>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Approach</a:t>
            </a:r>
            <a:endParaRPr sz="3000">
              <a:solidFill>
                <a:schemeClr val="accent5"/>
              </a:solidFill>
            </a:endParaRPr>
          </a:p>
        </p:txBody>
      </p:sp>
      <p:sp>
        <p:nvSpPr>
          <p:cNvPr id="150" name="Google Shape;150;p24"/>
          <p:cNvSpPr/>
          <p:nvPr/>
        </p:nvSpPr>
        <p:spPr>
          <a:xfrm>
            <a:off x="7144925" y="957325"/>
            <a:ext cx="783900" cy="783600"/>
          </a:xfrm>
          <a:prstGeom prst="flowChartConnector">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txBox="1"/>
          <p:nvPr/>
        </p:nvSpPr>
        <p:spPr>
          <a:xfrm>
            <a:off x="7067075" y="1138850"/>
            <a:ext cx="939600" cy="58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User Face Input</a:t>
            </a:r>
            <a:endParaRPr sz="900">
              <a:solidFill>
                <a:srgbClr val="FFFFFF"/>
              </a:solidFill>
            </a:endParaRPr>
          </a:p>
        </p:txBody>
      </p:sp>
      <p:sp>
        <p:nvSpPr>
          <p:cNvPr id="152" name="Google Shape;152;p24"/>
          <p:cNvSpPr/>
          <p:nvPr/>
        </p:nvSpPr>
        <p:spPr>
          <a:xfrm>
            <a:off x="7114625" y="2067000"/>
            <a:ext cx="861900" cy="461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txBox="1"/>
          <p:nvPr/>
        </p:nvSpPr>
        <p:spPr>
          <a:xfrm>
            <a:off x="7114625" y="2115900"/>
            <a:ext cx="86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FDS Extract</a:t>
            </a:r>
            <a:endParaRPr sz="900">
              <a:solidFill>
                <a:srgbClr val="FFFFFF"/>
              </a:solidFill>
            </a:endParaRPr>
          </a:p>
          <a:p>
            <a:pPr marL="0" lvl="0" indent="0" algn="ctr" rtl="0">
              <a:spcBef>
                <a:spcPts val="0"/>
              </a:spcBef>
              <a:spcAft>
                <a:spcPts val="0"/>
              </a:spcAft>
              <a:buNone/>
            </a:pPr>
            <a:r>
              <a:rPr lang="en" sz="900">
                <a:solidFill>
                  <a:srgbClr val="FFFFFF"/>
                </a:solidFill>
              </a:rPr>
              <a:t>Features</a:t>
            </a:r>
            <a:endParaRPr sz="900">
              <a:solidFill>
                <a:srgbClr val="FFFFFF"/>
              </a:solidFill>
            </a:endParaRPr>
          </a:p>
        </p:txBody>
      </p:sp>
      <p:sp>
        <p:nvSpPr>
          <p:cNvPr id="154" name="Google Shape;154;p24"/>
          <p:cNvSpPr/>
          <p:nvPr/>
        </p:nvSpPr>
        <p:spPr>
          <a:xfrm>
            <a:off x="6896525" y="2793875"/>
            <a:ext cx="1298100" cy="1392300"/>
          </a:xfrm>
          <a:prstGeom prst="diamond">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FFFFFF"/>
                </a:solidFill>
              </a:rPr>
              <a:t>Check Features</a:t>
            </a:r>
            <a:endParaRPr sz="900">
              <a:solidFill>
                <a:srgbClr val="FFFFFF"/>
              </a:solidFill>
            </a:endParaRPr>
          </a:p>
        </p:txBody>
      </p:sp>
      <p:sp>
        <p:nvSpPr>
          <p:cNvPr id="155" name="Google Shape;155;p24"/>
          <p:cNvSpPr/>
          <p:nvPr/>
        </p:nvSpPr>
        <p:spPr>
          <a:xfrm>
            <a:off x="6245725" y="4284800"/>
            <a:ext cx="861900" cy="461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txBox="1"/>
          <p:nvPr/>
        </p:nvSpPr>
        <p:spPr>
          <a:xfrm>
            <a:off x="6245725" y="4333700"/>
            <a:ext cx="86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Authorize</a:t>
            </a:r>
            <a:endParaRPr sz="900">
              <a:solidFill>
                <a:srgbClr val="FFFFFF"/>
              </a:solidFill>
            </a:endParaRPr>
          </a:p>
        </p:txBody>
      </p:sp>
      <p:sp>
        <p:nvSpPr>
          <p:cNvPr id="157" name="Google Shape;157;p24"/>
          <p:cNvSpPr/>
          <p:nvPr/>
        </p:nvSpPr>
        <p:spPr>
          <a:xfrm>
            <a:off x="8025900" y="4284800"/>
            <a:ext cx="861900" cy="461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p:nvPr/>
        </p:nvSpPr>
        <p:spPr>
          <a:xfrm>
            <a:off x="8025900" y="4333700"/>
            <a:ext cx="86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Register</a:t>
            </a:r>
            <a:endParaRPr sz="900">
              <a:solidFill>
                <a:srgbClr val="FFFFFF"/>
              </a:solidFill>
            </a:endParaRPr>
          </a:p>
        </p:txBody>
      </p:sp>
      <p:cxnSp>
        <p:nvCxnSpPr>
          <p:cNvPr id="159" name="Google Shape;159;p24"/>
          <p:cNvCxnSpPr>
            <a:stCxn id="151" idx="2"/>
            <a:endCxn id="152" idx="0"/>
          </p:cNvCxnSpPr>
          <p:nvPr/>
        </p:nvCxnSpPr>
        <p:spPr>
          <a:xfrm>
            <a:off x="7536875" y="1719650"/>
            <a:ext cx="8700" cy="347400"/>
          </a:xfrm>
          <a:prstGeom prst="straightConnector1">
            <a:avLst/>
          </a:prstGeom>
          <a:noFill/>
          <a:ln w="9525" cap="flat" cmpd="sng">
            <a:solidFill>
              <a:srgbClr val="FFFFFF"/>
            </a:solidFill>
            <a:prstDash val="solid"/>
            <a:round/>
            <a:headEnd type="none" w="med" len="med"/>
            <a:tailEnd type="triangle" w="med" len="med"/>
          </a:ln>
        </p:spPr>
      </p:cxnSp>
      <p:cxnSp>
        <p:nvCxnSpPr>
          <p:cNvPr id="160" name="Google Shape;160;p24"/>
          <p:cNvCxnSpPr>
            <a:stCxn id="152" idx="2"/>
            <a:endCxn id="154" idx="0"/>
          </p:cNvCxnSpPr>
          <p:nvPr/>
        </p:nvCxnSpPr>
        <p:spPr>
          <a:xfrm>
            <a:off x="7545575" y="2528700"/>
            <a:ext cx="0" cy="265200"/>
          </a:xfrm>
          <a:prstGeom prst="straightConnector1">
            <a:avLst/>
          </a:prstGeom>
          <a:noFill/>
          <a:ln w="9525" cap="flat" cmpd="sng">
            <a:solidFill>
              <a:srgbClr val="FFFFFF"/>
            </a:solidFill>
            <a:prstDash val="solid"/>
            <a:round/>
            <a:headEnd type="none" w="med" len="med"/>
            <a:tailEnd type="triangle" w="med" len="med"/>
          </a:ln>
        </p:spPr>
      </p:cxnSp>
      <p:cxnSp>
        <p:nvCxnSpPr>
          <p:cNvPr id="161" name="Google Shape;161;p24"/>
          <p:cNvCxnSpPr>
            <a:stCxn id="154" idx="1"/>
            <a:endCxn id="155" idx="0"/>
          </p:cNvCxnSpPr>
          <p:nvPr/>
        </p:nvCxnSpPr>
        <p:spPr>
          <a:xfrm flipH="1">
            <a:off x="6676625" y="3490025"/>
            <a:ext cx="219900" cy="794700"/>
          </a:xfrm>
          <a:prstGeom prst="straightConnector1">
            <a:avLst/>
          </a:prstGeom>
          <a:noFill/>
          <a:ln w="9525" cap="flat" cmpd="sng">
            <a:solidFill>
              <a:srgbClr val="FFFFFF"/>
            </a:solidFill>
            <a:prstDash val="solid"/>
            <a:round/>
            <a:headEnd type="none" w="med" len="med"/>
            <a:tailEnd type="triangle" w="med" len="med"/>
          </a:ln>
        </p:spPr>
      </p:cxnSp>
      <p:cxnSp>
        <p:nvCxnSpPr>
          <p:cNvPr id="162" name="Google Shape;162;p24"/>
          <p:cNvCxnSpPr>
            <a:stCxn id="154" idx="3"/>
            <a:endCxn id="157" idx="0"/>
          </p:cNvCxnSpPr>
          <p:nvPr/>
        </p:nvCxnSpPr>
        <p:spPr>
          <a:xfrm>
            <a:off x="8194625" y="3490025"/>
            <a:ext cx="262200" cy="794700"/>
          </a:xfrm>
          <a:prstGeom prst="straightConnector1">
            <a:avLst/>
          </a:prstGeom>
          <a:noFill/>
          <a:ln w="9525" cap="flat" cmpd="sng">
            <a:solidFill>
              <a:srgbClr val="FFFFFF"/>
            </a:solidFill>
            <a:prstDash val="solid"/>
            <a:round/>
            <a:headEnd type="none" w="med" len="med"/>
            <a:tailEnd type="triangle" w="med" len="med"/>
          </a:ln>
        </p:spPr>
      </p:cxnSp>
      <p:sp>
        <p:nvSpPr>
          <p:cNvPr id="163" name="Google Shape;163;p24"/>
          <p:cNvSpPr txBox="1"/>
          <p:nvPr/>
        </p:nvSpPr>
        <p:spPr>
          <a:xfrm>
            <a:off x="6396125" y="3687925"/>
            <a:ext cx="500400" cy="2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Yes</a:t>
            </a:r>
            <a:endParaRPr sz="900">
              <a:solidFill>
                <a:srgbClr val="FFFFFF"/>
              </a:solidFill>
            </a:endParaRPr>
          </a:p>
        </p:txBody>
      </p:sp>
      <p:sp>
        <p:nvSpPr>
          <p:cNvPr id="164" name="Google Shape;164;p24"/>
          <p:cNvSpPr txBox="1"/>
          <p:nvPr/>
        </p:nvSpPr>
        <p:spPr>
          <a:xfrm>
            <a:off x="8206650" y="3754775"/>
            <a:ext cx="500400" cy="2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No</a:t>
            </a:r>
            <a:endParaRPr sz="9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283100" y="1340625"/>
            <a:ext cx="5769600" cy="363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chemeClr val="accent5"/>
                </a:solidFill>
              </a:rPr>
              <a:t>Step 3:</a:t>
            </a:r>
            <a:r>
              <a:rPr lang="en" sz="1800">
                <a:solidFill>
                  <a:srgbClr val="F3F3F3"/>
                </a:solidFill>
              </a:rPr>
              <a:t> If the user(s) gets authorization from the FDS, then user(s) data is now encrypted using ABE with the help of features extracted by the FDS and then stores in the cloud.</a:t>
            </a:r>
            <a:endParaRPr sz="1800">
              <a:solidFill>
                <a:srgbClr val="F3F3F3"/>
              </a:solidFill>
            </a:endParaRPr>
          </a:p>
          <a:p>
            <a:pPr marL="0" lvl="0" indent="0" algn="just" rtl="0">
              <a:lnSpc>
                <a:spcPct val="150000"/>
              </a:lnSpc>
              <a:spcBef>
                <a:spcPts val="0"/>
              </a:spcBef>
              <a:spcAft>
                <a:spcPts val="0"/>
              </a:spcAft>
              <a:buNone/>
            </a:pPr>
            <a:endParaRPr sz="1800">
              <a:solidFill>
                <a:srgbClr val="F3F3F3"/>
              </a:solidFill>
            </a:endParaRPr>
          </a:p>
          <a:p>
            <a:pPr marL="0" lvl="0" indent="0" algn="just" rtl="0">
              <a:lnSpc>
                <a:spcPct val="150000"/>
              </a:lnSpc>
              <a:spcBef>
                <a:spcPts val="0"/>
              </a:spcBef>
              <a:spcAft>
                <a:spcPts val="0"/>
              </a:spcAft>
              <a:buClr>
                <a:schemeClr val="dk2"/>
              </a:buClr>
              <a:buSzPts val="1100"/>
              <a:buFont typeface="Arial"/>
              <a:buNone/>
            </a:pPr>
            <a:r>
              <a:rPr lang="en" sz="1800">
                <a:solidFill>
                  <a:schemeClr val="accent5"/>
                </a:solidFill>
              </a:rPr>
              <a:t>Step 4:</a:t>
            </a:r>
            <a:r>
              <a:rPr lang="en" sz="1800">
                <a:solidFill>
                  <a:srgbClr val="F3F3F3"/>
                </a:solidFill>
              </a:rPr>
              <a:t> For Registering the user along with the face features we make use of user(s) personal details like mobile number or email id to make user(s) authorized.</a:t>
            </a:r>
            <a:endParaRPr sz="1800">
              <a:solidFill>
                <a:srgbClr val="F3F3F3"/>
              </a:solidFill>
            </a:endParaRPr>
          </a:p>
        </p:txBody>
      </p:sp>
      <p:sp>
        <p:nvSpPr>
          <p:cNvPr id="170" name="Google Shape;170;p25"/>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Approach (Cont.)</a:t>
            </a:r>
            <a:endParaRPr sz="3000">
              <a:solidFill>
                <a:schemeClr val="accent5"/>
              </a:solidFill>
            </a:endParaRPr>
          </a:p>
        </p:txBody>
      </p:sp>
      <p:pic>
        <p:nvPicPr>
          <p:cNvPr id="171" name="Google Shape;171;p25"/>
          <p:cNvPicPr preferRelativeResize="0"/>
          <p:nvPr/>
        </p:nvPicPr>
        <p:blipFill>
          <a:blip r:embed="rId3">
            <a:alphaModFix/>
          </a:blip>
          <a:stretch>
            <a:fillRect/>
          </a:stretch>
        </p:blipFill>
        <p:spPr>
          <a:xfrm>
            <a:off x="6603952" y="517425"/>
            <a:ext cx="2034075" cy="2863725"/>
          </a:xfrm>
          <a:prstGeom prst="rect">
            <a:avLst/>
          </a:prstGeom>
          <a:noFill/>
          <a:ln>
            <a:noFill/>
          </a:ln>
        </p:spPr>
      </p:pic>
      <p:sp>
        <p:nvSpPr>
          <p:cNvPr id="172" name="Google Shape;172;p25"/>
          <p:cNvSpPr/>
          <p:nvPr/>
        </p:nvSpPr>
        <p:spPr>
          <a:xfrm>
            <a:off x="6673950" y="3536025"/>
            <a:ext cx="645900" cy="347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txBox="1"/>
          <p:nvPr/>
        </p:nvSpPr>
        <p:spPr>
          <a:xfrm>
            <a:off x="6673950" y="3572852"/>
            <a:ext cx="6459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Covnets</a:t>
            </a:r>
            <a:endParaRPr sz="900">
              <a:solidFill>
                <a:srgbClr val="FFFFFF"/>
              </a:solidFill>
            </a:endParaRPr>
          </a:p>
        </p:txBody>
      </p:sp>
      <p:cxnSp>
        <p:nvCxnSpPr>
          <p:cNvPr id="174" name="Google Shape;174;p25"/>
          <p:cNvCxnSpPr>
            <a:endCxn id="172" idx="0"/>
          </p:cNvCxnSpPr>
          <p:nvPr/>
        </p:nvCxnSpPr>
        <p:spPr>
          <a:xfrm>
            <a:off x="6990900" y="3302925"/>
            <a:ext cx="6000" cy="233100"/>
          </a:xfrm>
          <a:prstGeom prst="straightConnector1">
            <a:avLst/>
          </a:prstGeom>
          <a:noFill/>
          <a:ln w="9525" cap="flat" cmpd="sng">
            <a:solidFill>
              <a:srgbClr val="FFFFFF"/>
            </a:solidFill>
            <a:prstDash val="solid"/>
            <a:round/>
            <a:headEnd type="none" w="med" len="med"/>
            <a:tailEnd type="triangle" w="med" len="med"/>
          </a:ln>
        </p:spPr>
      </p:cxnSp>
      <p:cxnSp>
        <p:nvCxnSpPr>
          <p:cNvPr id="175" name="Google Shape;175;p25"/>
          <p:cNvCxnSpPr/>
          <p:nvPr/>
        </p:nvCxnSpPr>
        <p:spPr>
          <a:xfrm rot="10800000">
            <a:off x="6423975" y="1525550"/>
            <a:ext cx="867900" cy="0"/>
          </a:xfrm>
          <a:prstGeom prst="straightConnector1">
            <a:avLst/>
          </a:prstGeom>
          <a:noFill/>
          <a:ln w="9525" cap="flat" cmpd="sng">
            <a:solidFill>
              <a:srgbClr val="FFFFFF"/>
            </a:solidFill>
            <a:prstDash val="solid"/>
            <a:round/>
            <a:headEnd type="none" w="med" len="med"/>
            <a:tailEnd type="none" w="med" len="med"/>
          </a:ln>
        </p:spPr>
      </p:cxnSp>
      <p:cxnSp>
        <p:nvCxnSpPr>
          <p:cNvPr id="176" name="Google Shape;176;p25"/>
          <p:cNvCxnSpPr/>
          <p:nvPr/>
        </p:nvCxnSpPr>
        <p:spPr>
          <a:xfrm>
            <a:off x="6424125" y="1532550"/>
            <a:ext cx="0" cy="2176500"/>
          </a:xfrm>
          <a:prstGeom prst="straightConnector1">
            <a:avLst/>
          </a:prstGeom>
          <a:noFill/>
          <a:ln w="9525" cap="flat" cmpd="sng">
            <a:solidFill>
              <a:srgbClr val="FFFFFF"/>
            </a:solidFill>
            <a:prstDash val="solid"/>
            <a:round/>
            <a:headEnd type="none" w="med" len="med"/>
            <a:tailEnd type="none" w="med" len="med"/>
          </a:ln>
        </p:spPr>
      </p:cxnSp>
      <p:cxnSp>
        <p:nvCxnSpPr>
          <p:cNvPr id="177" name="Google Shape;177;p25"/>
          <p:cNvCxnSpPr>
            <a:endCxn id="173" idx="1"/>
          </p:cNvCxnSpPr>
          <p:nvPr/>
        </p:nvCxnSpPr>
        <p:spPr>
          <a:xfrm>
            <a:off x="6431250" y="3702002"/>
            <a:ext cx="242700" cy="7800"/>
          </a:xfrm>
          <a:prstGeom prst="straightConnector1">
            <a:avLst/>
          </a:prstGeom>
          <a:noFill/>
          <a:ln w="9525" cap="flat" cmpd="sng">
            <a:solidFill>
              <a:srgbClr val="FFFFFF"/>
            </a:solidFill>
            <a:prstDash val="solid"/>
            <a:round/>
            <a:headEnd type="none" w="med" len="med"/>
            <a:tailEnd type="triangle" w="med" len="med"/>
          </a:ln>
        </p:spPr>
      </p:cxnSp>
      <p:sp>
        <p:nvSpPr>
          <p:cNvPr id="178" name="Google Shape;178;p25"/>
          <p:cNvSpPr/>
          <p:nvPr/>
        </p:nvSpPr>
        <p:spPr>
          <a:xfrm>
            <a:off x="6673950" y="4213275"/>
            <a:ext cx="645900" cy="347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txBox="1"/>
          <p:nvPr/>
        </p:nvSpPr>
        <p:spPr>
          <a:xfrm>
            <a:off x="6673950" y="4250102"/>
            <a:ext cx="6459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ABE</a:t>
            </a:r>
            <a:endParaRPr sz="900">
              <a:solidFill>
                <a:srgbClr val="FFFFFF"/>
              </a:solidFill>
            </a:endParaRPr>
          </a:p>
        </p:txBody>
      </p:sp>
      <p:cxnSp>
        <p:nvCxnSpPr>
          <p:cNvPr id="180" name="Google Shape;180;p25"/>
          <p:cNvCxnSpPr>
            <a:endCxn id="178" idx="0"/>
          </p:cNvCxnSpPr>
          <p:nvPr/>
        </p:nvCxnSpPr>
        <p:spPr>
          <a:xfrm>
            <a:off x="6993900" y="3931875"/>
            <a:ext cx="3000" cy="281400"/>
          </a:xfrm>
          <a:prstGeom prst="straightConnector1">
            <a:avLst/>
          </a:prstGeom>
          <a:noFill/>
          <a:ln w="9525" cap="flat" cmpd="sng">
            <a:solidFill>
              <a:srgbClr val="FFFFFF"/>
            </a:solidFill>
            <a:prstDash val="solid"/>
            <a:round/>
            <a:headEnd type="none" w="med" len="med"/>
            <a:tailEnd type="triangle" w="med" len="med"/>
          </a:ln>
        </p:spPr>
      </p:cxnSp>
      <p:cxnSp>
        <p:nvCxnSpPr>
          <p:cNvPr id="181" name="Google Shape;181;p25"/>
          <p:cNvCxnSpPr>
            <a:endCxn id="182" idx="1"/>
          </p:cNvCxnSpPr>
          <p:nvPr/>
        </p:nvCxnSpPr>
        <p:spPr>
          <a:xfrm>
            <a:off x="7360300" y="3701927"/>
            <a:ext cx="580800" cy="3900"/>
          </a:xfrm>
          <a:prstGeom prst="straightConnector1">
            <a:avLst/>
          </a:prstGeom>
          <a:noFill/>
          <a:ln w="9525" cap="flat" cmpd="sng">
            <a:solidFill>
              <a:srgbClr val="FFFFFF"/>
            </a:solidFill>
            <a:prstDash val="solid"/>
            <a:round/>
            <a:headEnd type="none" w="med" len="med"/>
            <a:tailEnd type="triangle" w="med" len="med"/>
          </a:ln>
        </p:spPr>
      </p:cxnSp>
      <p:sp>
        <p:nvSpPr>
          <p:cNvPr id="183" name="Google Shape;183;p25"/>
          <p:cNvSpPr/>
          <p:nvPr/>
        </p:nvSpPr>
        <p:spPr>
          <a:xfrm>
            <a:off x="7941100" y="3532050"/>
            <a:ext cx="645900" cy="347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txBox="1"/>
          <p:nvPr/>
        </p:nvSpPr>
        <p:spPr>
          <a:xfrm>
            <a:off x="7941100" y="3568877"/>
            <a:ext cx="6459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Server</a:t>
            </a:r>
            <a:endParaRPr sz="900">
              <a:solidFill>
                <a:srgbClr val="FFFFFF"/>
              </a:solidFill>
            </a:endParaRPr>
          </a:p>
        </p:txBody>
      </p:sp>
      <p:cxnSp>
        <p:nvCxnSpPr>
          <p:cNvPr id="184" name="Google Shape;184;p25"/>
          <p:cNvCxnSpPr>
            <a:endCxn id="185" idx="1"/>
          </p:cNvCxnSpPr>
          <p:nvPr/>
        </p:nvCxnSpPr>
        <p:spPr>
          <a:xfrm>
            <a:off x="7360300" y="4383152"/>
            <a:ext cx="580800" cy="3900"/>
          </a:xfrm>
          <a:prstGeom prst="straightConnector1">
            <a:avLst/>
          </a:prstGeom>
          <a:noFill/>
          <a:ln w="9525" cap="flat" cmpd="sng">
            <a:solidFill>
              <a:srgbClr val="FFFFFF"/>
            </a:solidFill>
            <a:prstDash val="solid"/>
            <a:round/>
            <a:headEnd type="none" w="med" len="med"/>
            <a:tailEnd type="triangle" w="med" len="med"/>
          </a:ln>
        </p:spPr>
      </p:cxnSp>
      <p:sp>
        <p:nvSpPr>
          <p:cNvPr id="186" name="Google Shape;186;p25"/>
          <p:cNvSpPr/>
          <p:nvPr/>
        </p:nvSpPr>
        <p:spPr>
          <a:xfrm>
            <a:off x="7941100" y="4213275"/>
            <a:ext cx="645900" cy="347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txBox="1"/>
          <p:nvPr/>
        </p:nvSpPr>
        <p:spPr>
          <a:xfrm>
            <a:off x="7941100" y="4250102"/>
            <a:ext cx="6459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Cloud</a:t>
            </a:r>
            <a:endParaRPr sz="900">
              <a:solidFill>
                <a:srgbClr val="FFFFFF"/>
              </a:solidFill>
            </a:endParaRPr>
          </a:p>
        </p:txBody>
      </p:sp>
      <p:cxnSp>
        <p:nvCxnSpPr>
          <p:cNvPr id="187" name="Google Shape;187;p25"/>
          <p:cNvCxnSpPr/>
          <p:nvPr/>
        </p:nvCxnSpPr>
        <p:spPr>
          <a:xfrm rot="10800000">
            <a:off x="8264050" y="3391950"/>
            <a:ext cx="0" cy="140100"/>
          </a:xfrm>
          <a:prstGeom prst="straightConnector1">
            <a:avLst/>
          </a:prstGeom>
          <a:noFill/>
          <a:ln w="9525" cap="flat" cmpd="sng">
            <a:solidFill>
              <a:srgbClr val="FFFFFF"/>
            </a:solidFill>
            <a:prstDash val="solid"/>
            <a:round/>
            <a:headEnd type="none" w="med" len="med"/>
            <a:tailEnd type="none" w="med" len="med"/>
          </a:ln>
        </p:spPr>
      </p:cxnSp>
      <p:cxnSp>
        <p:nvCxnSpPr>
          <p:cNvPr id="188" name="Google Shape;188;p25"/>
          <p:cNvCxnSpPr>
            <a:endCxn id="171" idx="2"/>
          </p:cNvCxnSpPr>
          <p:nvPr/>
        </p:nvCxnSpPr>
        <p:spPr>
          <a:xfrm rot="10800000">
            <a:off x="7620990" y="3381150"/>
            <a:ext cx="643200" cy="10500"/>
          </a:xfrm>
          <a:prstGeom prst="straightConnector1">
            <a:avLst/>
          </a:prstGeom>
          <a:noFill/>
          <a:ln w="9525" cap="flat" cmpd="sng">
            <a:solidFill>
              <a:srgbClr val="FFFFFF"/>
            </a:solidFill>
            <a:prstDash val="solid"/>
            <a:round/>
            <a:headEnd type="none" w="med" len="med"/>
            <a:tailEnd type="none" w="med" len="med"/>
          </a:ln>
        </p:spPr>
      </p:cxnSp>
      <p:cxnSp>
        <p:nvCxnSpPr>
          <p:cNvPr id="189" name="Google Shape;189;p25"/>
          <p:cNvCxnSpPr>
            <a:stCxn id="171" idx="2"/>
          </p:cNvCxnSpPr>
          <p:nvPr/>
        </p:nvCxnSpPr>
        <p:spPr>
          <a:xfrm rot="10800000">
            <a:off x="7620990" y="2919450"/>
            <a:ext cx="0" cy="461700"/>
          </a:xfrm>
          <a:prstGeom prst="straightConnector1">
            <a:avLst/>
          </a:prstGeom>
          <a:noFill/>
          <a:ln w="9525" cap="flat" cmpd="sng">
            <a:solidFill>
              <a:srgbClr val="FFFFFF"/>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256200" y="952099"/>
            <a:ext cx="5103000" cy="40863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F3F3F3"/>
              </a:buClr>
              <a:buSzPts val="1800"/>
              <a:buChar char="➔"/>
            </a:pPr>
            <a:r>
              <a:rPr lang="en" sz="1800" dirty="0">
                <a:solidFill>
                  <a:srgbClr val="F3F3F3"/>
                </a:solidFill>
              </a:rPr>
              <a:t>Initially, we have considered a Server which has the features of </a:t>
            </a:r>
            <a:r>
              <a:rPr lang="en" sz="1800" dirty="0" smtClean="0">
                <a:solidFill>
                  <a:srgbClr val="F3F3F3"/>
                </a:solidFill>
              </a:rPr>
              <a:t>four persons </a:t>
            </a:r>
            <a:r>
              <a:rPr lang="en" sz="1800" dirty="0">
                <a:solidFill>
                  <a:srgbClr val="F3F3F3"/>
                </a:solidFill>
              </a:rPr>
              <a:t>by registering.</a:t>
            </a:r>
            <a:endParaRPr sz="1800">
              <a:solidFill>
                <a:srgbClr val="F3F3F3"/>
              </a:solidFill>
            </a:endParaRPr>
          </a:p>
          <a:p>
            <a:pPr marL="457200" lvl="0" indent="-342900" algn="just" rtl="0">
              <a:lnSpc>
                <a:spcPct val="150000"/>
              </a:lnSpc>
              <a:spcBef>
                <a:spcPts val="0"/>
              </a:spcBef>
              <a:spcAft>
                <a:spcPts val="0"/>
              </a:spcAft>
              <a:buClr>
                <a:srgbClr val="F3F3F3"/>
              </a:buClr>
              <a:buSzPts val="1800"/>
              <a:buChar char="➔"/>
            </a:pPr>
            <a:r>
              <a:rPr lang="en" sz="1800" dirty="0">
                <a:solidFill>
                  <a:srgbClr val="F3F3F3"/>
                </a:solidFill>
              </a:rPr>
              <a:t>We have considered 16 images as our training data set for all the four persons whose features are stored in the server.</a:t>
            </a:r>
            <a:endParaRPr sz="1800">
              <a:solidFill>
                <a:srgbClr val="F3F3F3"/>
              </a:solidFill>
            </a:endParaRPr>
          </a:p>
          <a:p>
            <a:pPr marL="457200" lvl="0" indent="-342900" algn="just" rtl="0">
              <a:lnSpc>
                <a:spcPct val="150000"/>
              </a:lnSpc>
              <a:spcBef>
                <a:spcPts val="0"/>
              </a:spcBef>
              <a:spcAft>
                <a:spcPts val="0"/>
              </a:spcAft>
              <a:buClr>
                <a:srgbClr val="F3F3F3"/>
              </a:buClr>
              <a:buSzPts val="1800"/>
              <a:buChar char="➔"/>
            </a:pPr>
            <a:r>
              <a:rPr lang="en" sz="1800" dirty="0">
                <a:solidFill>
                  <a:srgbClr val="F3F3F3"/>
                </a:solidFill>
              </a:rPr>
              <a:t>All the 16 images are classified into 4 classes where each class consists of 4 images the same person at inclined positions. </a:t>
            </a:r>
            <a:endParaRPr sz="1800">
              <a:solidFill>
                <a:srgbClr val="F3F3F3"/>
              </a:solidFill>
            </a:endParaRPr>
          </a:p>
        </p:txBody>
      </p:sp>
      <p:sp>
        <p:nvSpPr>
          <p:cNvPr id="195" name="Google Shape;195;p26"/>
          <p:cNvSpPr txBox="1">
            <a:spLocks noGrp="1"/>
          </p:cNvSpPr>
          <p:nvPr>
            <p:ph type="title"/>
          </p:nvPr>
        </p:nvSpPr>
        <p:spPr>
          <a:xfrm>
            <a:off x="256200" y="468001"/>
            <a:ext cx="86316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chemeClr val="accent5"/>
                </a:solidFill>
              </a:rPr>
              <a:t>Experiment Results</a:t>
            </a:r>
            <a:endParaRPr sz="3000">
              <a:solidFill>
                <a:schemeClr val="accent5"/>
              </a:solidFill>
            </a:endParaRPr>
          </a:p>
        </p:txBody>
      </p:sp>
      <p:pic>
        <p:nvPicPr>
          <p:cNvPr id="196" name="Google Shape;196;p26"/>
          <p:cNvPicPr preferRelativeResize="0"/>
          <p:nvPr/>
        </p:nvPicPr>
        <p:blipFill>
          <a:blip r:embed="rId3">
            <a:alphaModFix/>
          </a:blip>
          <a:stretch>
            <a:fillRect/>
          </a:stretch>
        </p:blipFill>
        <p:spPr>
          <a:xfrm>
            <a:off x="5730675" y="693925"/>
            <a:ext cx="2927625" cy="817750"/>
          </a:xfrm>
          <a:prstGeom prst="rect">
            <a:avLst/>
          </a:prstGeom>
          <a:noFill/>
          <a:ln>
            <a:noFill/>
          </a:ln>
        </p:spPr>
      </p:pic>
      <p:pic>
        <p:nvPicPr>
          <p:cNvPr id="197" name="Google Shape;197;p26"/>
          <p:cNvPicPr preferRelativeResize="0"/>
          <p:nvPr/>
        </p:nvPicPr>
        <p:blipFill>
          <a:blip r:embed="rId4">
            <a:alphaModFix/>
          </a:blip>
          <a:stretch>
            <a:fillRect/>
          </a:stretch>
        </p:blipFill>
        <p:spPr>
          <a:xfrm>
            <a:off x="5727525" y="1821658"/>
            <a:ext cx="2933913" cy="817750"/>
          </a:xfrm>
          <a:prstGeom prst="rect">
            <a:avLst/>
          </a:prstGeom>
          <a:noFill/>
          <a:ln>
            <a:noFill/>
          </a:ln>
        </p:spPr>
      </p:pic>
      <p:pic>
        <p:nvPicPr>
          <p:cNvPr id="198" name="Google Shape;198;p26"/>
          <p:cNvPicPr preferRelativeResize="0"/>
          <p:nvPr/>
        </p:nvPicPr>
        <p:blipFill>
          <a:blip r:embed="rId5">
            <a:alphaModFix/>
          </a:blip>
          <a:stretch>
            <a:fillRect/>
          </a:stretch>
        </p:blipFill>
        <p:spPr>
          <a:xfrm>
            <a:off x="5727525" y="2916575"/>
            <a:ext cx="1299517" cy="817750"/>
          </a:xfrm>
          <a:prstGeom prst="rect">
            <a:avLst/>
          </a:prstGeom>
          <a:noFill/>
          <a:ln>
            <a:noFill/>
          </a:ln>
        </p:spPr>
      </p:pic>
      <p:pic>
        <p:nvPicPr>
          <p:cNvPr id="199" name="Google Shape;199;p26"/>
          <p:cNvPicPr preferRelativeResize="0"/>
          <p:nvPr/>
        </p:nvPicPr>
        <p:blipFill>
          <a:blip r:embed="rId6">
            <a:alphaModFix/>
          </a:blip>
          <a:stretch>
            <a:fillRect/>
          </a:stretch>
        </p:blipFill>
        <p:spPr>
          <a:xfrm>
            <a:off x="7178843" y="2916575"/>
            <a:ext cx="1466983" cy="817750"/>
          </a:xfrm>
          <a:prstGeom prst="rect">
            <a:avLst/>
          </a:prstGeom>
          <a:noFill/>
          <a:ln>
            <a:noFill/>
          </a:ln>
        </p:spPr>
      </p:pic>
      <p:pic>
        <p:nvPicPr>
          <p:cNvPr id="200" name="Google Shape;200;p26"/>
          <p:cNvPicPr preferRelativeResize="0"/>
          <p:nvPr/>
        </p:nvPicPr>
        <p:blipFill>
          <a:blip r:embed="rId7">
            <a:alphaModFix/>
          </a:blip>
          <a:stretch>
            <a:fillRect/>
          </a:stretch>
        </p:blipFill>
        <p:spPr>
          <a:xfrm>
            <a:off x="5743146" y="4011496"/>
            <a:ext cx="2902701" cy="817750"/>
          </a:xfrm>
          <a:prstGeom prst="rect">
            <a:avLst/>
          </a:prstGeom>
          <a:noFill/>
          <a:ln>
            <a:noFill/>
          </a:ln>
        </p:spPr>
      </p:pic>
      <p:sp>
        <p:nvSpPr>
          <p:cNvPr id="201" name="Google Shape;201;p26"/>
          <p:cNvSpPr txBox="1"/>
          <p:nvPr/>
        </p:nvSpPr>
        <p:spPr>
          <a:xfrm>
            <a:off x="6613838" y="1419813"/>
            <a:ext cx="1161300" cy="17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rgbClr val="FFFFFF"/>
                </a:solidFill>
              </a:rPr>
              <a:t>Class-1</a:t>
            </a:r>
            <a:endParaRPr sz="900" b="1">
              <a:solidFill>
                <a:srgbClr val="FFFFFF"/>
              </a:solidFill>
            </a:endParaRPr>
          </a:p>
        </p:txBody>
      </p:sp>
      <p:sp>
        <p:nvSpPr>
          <p:cNvPr id="202" name="Google Shape;202;p26"/>
          <p:cNvSpPr txBox="1"/>
          <p:nvPr/>
        </p:nvSpPr>
        <p:spPr>
          <a:xfrm>
            <a:off x="6613838" y="2558150"/>
            <a:ext cx="1161300" cy="17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rgbClr val="FFFFFF"/>
                </a:solidFill>
              </a:rPr>
              <a:t>Class-2</a:t>
            </a:r>
            <a:endParaRPr sz="900" b="1">
              <a:solidFill>
                <a:srgbClr val="FFFFFF"/>
              </a:solidFill>
            </a:endParaRPr>
          </a:p>
        </p:txBody>
      </p:sp>
      <p:sp>
        <p:nvSpPr>
          <p:cNvPr id="203" name="Google Shape;203;p26"/>
          <p:cNvSpPr txBox="1"/>
          <p:nvPr/>
        </p:nvSpPr>
        <p:spPr>
          <a:xfrm>
            <a:off x="6613838" y="3650538"/>
            <a:ext cx="1161300" cy="17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rgbClr val="FFFFFF"/>
                </a:solidFill>
              </a:rPr>
              <a:t>Class-3</a:t>
            </a:r>
            <a:endParaRPr sz="900" b="1">
              <a:solidFill>
                <a:srgbClr val="FFFFFF"/>
              </a:solidFill>
            </a:endParaRPr>
          </a:p>
        </p:txBody>
      </p:sp>
      <p:sp>
        <p:nvSpPr>
          <p:cNvPr id="204" name="Google Shape;204;p26"/>
          <p:cNvSpPr txBox="1"/>
          <p:nvPr/>
        </p:nvSpPr>
        <p:spPr>
          <a:xfrm>
            <a:off x="6613825" y="4742938"/>
            <a:ext cx="1161300" cy="17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rgbClr val="FFFFFF"/>
                </a:solidFill>
              </a:rPr>
              <a:t>Class-4</a:t>
            </a:r>
            <a:endParaRPr sz="900"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256200" y="517425"/>
            <a:ext cx="86316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Experiment Results (Cont.)</a:t>
            </a:r>
            <a:endParaRPr sz="3000">
              <a:solidFill>
                <a:schemeClr val="accent5"/>
              </a:solidFill>
            </a:endParaRPr>
          </a:p>
        </p:txBody>
      </p:sp>
      <p:pic>
        <p:nvPicPr>
          <p:cNvPr id="210" name="Google Shape;210;p27"/>
          <p:cNvPicPr preferRelativeResize="0"/>
          <p:nvPr/>
        </p:nvPicPr>
        <p:blipFill>
          <a:blip r:embed="rId3">
            <a:alphaModFix/>
          </a:blip>
          <a:stretch>
            <a:fillRect/>
          </a:stretch>
        </p:blipFill>
        <p:spPr>
          <a:xfrm>
            <a:off x="644788" y="1995475"/>
            <a:ext cx="3419475" cy="1152525"/>
          </a:xfrm>
          <a:prstGeom prst="rect">
            <a:avLst/>
          </a:prstGeom>
          <a:noFill/>
          <a:ln>
            <a:noFill/>
          </a:ln>
        </p:spPr>
      </p:pic>
      <p:cxnSp>
        <p:nvCxnSpPr>
          <p:cNvPr id="211" name="Google Shape;211;p27"/>
          <p:cNvCxnSpPr>
            <a:stCxn id="212" idx="1"/>
            <a:endCxn id="210" idx="3"/>
          </p:cNvCxnSpPr>
          <p:nvPr/>
        </p:nvCxnSpPr>
        <p:spPr>
          <a:xfrm flipH="1">
            <a:off x="4064125" y="1559712"/>
            <a:ext cx="1679100" cy="1011900"/>
          </a:xfrm>
          <a:prstGeom prst="straightConnector1">
            <a:avLst/>
          </a:prstGeom>
          <a:noFill/>
          <a:ln w="9525" cap="flat" cmpd="sng">
            <a:solidFill>
              <a:srgbClr val="FFFFFF"/>
            </a:solidFill>
            <a:prstDash val="solid"/>
            <a:round/>
            <a:headEnd type="none" w="med" len="med"/>
            <a:tailEnd type="triangle" w="med" len="med"/>
          </a:ln>
        </p:spPr>
      </p:cxnSp>
      <p:cxnSp>
        <p:nvCxnSpPr>
          <p:cNvPr id="213" name="Google Shape;213;p27"/>
          <p:cNvCxnSpPr>
            <a:stCxn id="214" idx="1"/>
            <a:endCxn id="210" idx="3"/>
          </p:cNvCxnSpPr>
          <p:nvPr/>
        </p:nvCxnSpPr>
        <p:spPr>
          <a:xfrm flipH="1">
            <a:off x="4064275" y="2353804"/>
            <a:ext cx="3261000" cy="217800"/>
          </a:xfrm>
          <a:prstGeom prst="straightConnector1">
            <a:avLst/>
          </a:prstGeom>
          <a:noFill/>
          <a:ln w="9525" cap="flat" cmpd="sng">
            <a:solidFill>
              <a:srgbClr val="FFFFFF"/>
            </a:solidFill>
            <a:prstDash val="solid"/>
            <a:round/>
            <a:headEnd type="none" w="med" len="med"/>
            <a:tailEnd type="triangle" w="med" len="med"/>
          </a:ln>
        </p:spPr>
      </p:cxnSp>
      <p:cxnSp>
        <p:nvCxnSpPr>
          <p:cNvPr id="215" name="Google Shape;215;p27"/>
          <p:cNvCxnSpPr>
            <a:stCxn id="216" idx="1"/>
            <a:endCxn id="210" idx="3"/>
          </p:cNvCxnSpPr>
          <p:nvPr/>
        </p:nvCxnSpPr>
        <p:spPr>
          <a:xfrm rot="10800000">
            <a:off x="4064275" y="2571857"/>
            <a:ext cx="3261000" cy="1007700"/>
          </a:xfrm>
          <a:prstGeom prst="straightConnector1">
            <a:avLst/>
          </a:prstGeom>
          <a:noFill/>
          <a:ln w="9525" cap="flat" cmpd="sng">
            <a:solidFill>
              <a:srgbClr val="FFFFFF"/>
            </a:solidFill>
            <a:prstDash val="solid"/>
            <a:round/>
            <a:headEnd type="none" w="med" len="med"/>
            <a:tailEnd type="triangle" w="med" len="med"/>
          </a:ln>
        </p:spPr>
      </p:cxnSp>
      <p:cxnSp>
        <p:nvCxnSpPr>
          <p:cNvPr id="217" name="Google Shape;217;p27"/>
          <p:cNvCxnSpPr>
            <a:stCxn id="218" idx="1"/>
            <a:endCxn id="210" idx="3"/>
          </p:cNvCxnSpPr>
          <p:nvPr/>
        </p:nvCxnSpPr>
        <p:spPr>
          <a:xfrm rot="10800000">
            <a:off x="4064263" y="2571738"/>
            <a:ext cx="1678800" cy="1848600"/>
          </a:xfrm>
          <a:prstGeom prst="straightConnector1">
            <a:avLst/>
          </a:prstGeom>
          <a:noFill/>
          <a:ln w="9525" cap="flat" cmpd="sng">
            <a:solidFill>
              <a:srgbClr val="FFFFFF"/>
            </a:solidFill>
            <a:prstDash val="solid"/>
            <a:round/>
            <a:headEnd type="none" w="med" len="med"/>
            <a:tailEnd type="triangle" w="med" len="med"/>
          </a:ln>
        </p:spPr>
      </p:cxnSp>
      <p:sp>
        <p:nvSpPr>
          <p:cNvPr id="219" name="Google Shape;219;p27"/>
          <p:cNvSpPr txBox="1"/>
          <p:nvPr/>
        </p:nvSpPr>
        <p:spPr>
          <a:xfrm>
            <a:off x="1148125" y="3325450"/>
            <a:ext cx="2099400" cy="508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Trained Data Set</a:t>
            </a:r>
            <a:endParaRPr b="1">
              <a:solidFill>
                <a:srgbClr val="FFFFFF"/>
              </a:solidFill>
            </a:endParaRPr>
          </a:p>
        </p:txBody>
      </p:sp>
      <p:pic>
        <p:nvPicPr>
          <p:cNvPr id="212" name="Google Shape;212;p27"/>
          <p:cNvPicPr preferRelativeResize="0"/>
          <p:nvPr/>
        </p:nvPicPr>
        <p:blipFill>
          <a:blip r:embed="rId4">
            <a:alphaModFix/>
          </a:blip>
          <a:stretch>
            <a:fillRect/>
          </a:stretch>
        </p:blipFill>
        <p:spPr>
          <a:xfrm>
            <a:off x="5743225" y="1123950"/>
            <a:ext cx="785092" cy="871525"/>
          </a:xfrm>
          <a:prstGeom prst="rect">
            <a:avLst/>
          </a:prstGeom>
          <a:noFill/>
          <a:ln>
            <a:noFill/>
          </a:ln>
        </p:spPr>
      </p:pic>
      <p:pic>
        <p:nvPicPr>
          <p:cNvPr id="214" name="Google Shape;214;p27"/>
          <p:cNvPicPr preferRelativeResize="0"/>
          <p:nvPr/>
        </p:nvPicPr>
        <p:blipFill>
          <a:blip r:embed="rId5">
            <a:alphaModFix/>
          </a:blip>
          <a:stretch>
            <a:fillRect/>
          </a:stretch>
        </p:blipFill>
        <p:spPr>
          <a:xfrm>
            <a:off x="7325275" y="1918038"/>
            <a:ext cx="785100" cy="871534"/>
          </a:xfrm>
          <a:prstGeom prst="rect">
            <a:avLst/>
          </a:prstGeom>
          <a:noFill/>
          <a:ln>
            <a:noFill/>
          </a:ln>
        </p:spPr>
      </p:pic>
      <p:pic>
        <p:nvPicPr>
          <p:cNvPr id="216" name="Google Shape;216;p27"/>
          <p:cNvPicPr preferRelativeResize="0"/>
          <p:nvPr/>
        </p:nvPicPr>
        <p:blipFill>
          <a:blip r:embed="rId6">
            <a:alphaModFix/>
          </a:blip>
          <a:stretch>
            <a:fillRect/>
          </a:stretch>
        </p:blipFill>
        <p:spPr>
          <a:xfrm>
            <a:off x="7325275" y="3138873"/>
            <a:ext cx="785100" cy="881368"/>
          </a:xfrm>
          <a:prstGeom prst="rect">
            <a:avLst/>
          </a:prstGeom>
          <a:noFill/>
          <a:ln>
            <a:noFill/>
          </a:ln>
        </p:spPr>
      </p:pic>
      <p:pic>
        <p:nvPicPr>
          <p:cNvPr id="220" name="Google Shape;220;p27"/>
          <p:cNvPicPr preferRelativeResize="0"/>
          <p:nvPr/>
        </p:nvPicPr>
        <p:blipFill>
          <a:blip r:embed="rId7">
            <a:alphaModFix/>
          </a:blip>
          <a:stretch>
            <a:fillRect/>
          </a:stretch>
        </p:blipFill>
        <p:spPr>
          <a:xfrm>
            <a:off x="5743225" y="3892025"/>
            <a:ext cx="785100" cy="888793"/>
          </a:xfrm>
          <a:prstGeom prst="rect">
            <a:avLst/>
          </a:prstGeom>
          <a:noFill/>
          <a:ln>
            <a:noFill/>
          </a:ln>
        </p:spPr>
      </p:pic>
      <p:sp>
        <p:nvSpPr>
          <p:cNvPr id="221" name="Google Shape;221;p27"/>
          <p:cNvSpPr/>
          <p:nvPr/>
        </p:nvSpPr>
        <p:spPr>
          <a:xfrm>
            <a:off x="1383425" y="2575300"/>
            <a:ext cx="546300" cy="3546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3517825" y="2571600"/>
            <a:ext cx="546300" cy="3546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Experiment Results (Cont.)</a:t>
            </a:r>
            <a:endParaRPr sz="3000">
              <a:solidFill>
                <a:schemeClr val="accent5"/>
              </a:solidFill>
            </a:endParaRPr>
          </a:p>
        </p:txBody>
      </p:sp>
      <p:sp>
        <p:nvSpPr>
          <p:cNvPr id="228" name="Google Shape;228;p28"/>
          <p:cNvSpPr txBox="1"/>
          <p:nvPr/>
        </p:nvSpPr>
        <p:spPr>
          <a:xfrm>
            <a:off x="5102650" y="1384275"/>
            <a:ext cx="787800" cy="291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FFFFFF"/>
                </a:solidFill>
              </a:rPr>
              <a:t>Test Data</a:t>
            </a:r>
            <a:endParaRPr sz="900">
              <a:solidFill>
                <a:srgbClr val="FFFFFF"/>
              </a:solidFill>
            </a:endParaRPr>
          </a:p>
        </p:txBody>
      </p:sp>
      <p:pic>
        <p:nvPicPr>
          <p:cNvPr id="229" name="Google Shape;229;p28"/>
          <p:cNvPicPr preferRelativeResize="0"/>
          <p:nvPr/>
        </p:nvPicPr>
        <p:blipFill>
          <a:blip r:embed="rId3">
            <a:alphaModFix/>
          </a:blip>
          <a:stretch>
            <a:fillRect/>
          </a:stretch>
        </p:blipFill>
        <p:spPr>
          <a:xfrm>
            <a:off x="413325" y="2582069"/>
            <a:ext cx="935584" cy="1166224"/>
          </a:xfrm>
          <a:prstGeom prst="rect">
            <a:avLst/>
          </a:prstGeom>
          <a:noFill/>
          <a:ln>
            <a:noFill/>
          </a:ln>
        </p:spPr>
      </p:pic>
      <p:sp>
        <p:nvSpPr>
          <p:cNvPr id="230" name="Google Shape;230;p28"/>
          <p:cNvSpPr txBox="1"/>
          <p:nvPr/>
        </p:nvSpPr>
        <p:spPr>
          <a:xfrm>
            <a:off x="2375549" y="2847771"/>
            <a:ext cx="1757400" cy="634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Extract Features (FDS)</a:t>
            </a:r>
            <a:endParaRPr>
              <a:solidFill>
                <a:srgbClr val="FFFFFF"/>
              </a:solidFill>
            </a:endParaRPr>
          </a:p>
        </p:txBody>
      </p:sp>
      <p:cxnSp>
        <p:nvCxnSpPr>
          <p:cNvPr id="231" name="Google Shape;231;p28"/>
          <p:cNvCxnSpPr>
            <a:stCxn id="229" idx="3"/>
            <a:endCxn id="230" idx="1"/>
          </p:cNvCxnSpPr>
          <p:nvPr/>
        </p:nvCxnSpPr>
        <p:spPr>
          <a:xfrm>
            <a:off x="1348909" y="3165181"/>
            <a:ext cx="1026600" cy="0"/>
          </a:xfrm>
          <a:prstGeom prst="straightConnector1">
            <a:avLst/>
          </a:prstGeom>
          <a:noFill/>
          <a:ln w="9525" cap="flat" cmpd="sng">
            <a:solidFill>
              <a:srgbClr val="FFFFFF"/>
            </a:solidFill>
            <a:prstDash val="solid"/>
            <a:round/>
            <a:headEnd type="none" w="med" len="med"/>
            <a:tailEnd type="triangle" w="med" len="med"/>
          </a:ln>
        </p:spPr>
      </p:cxnSp>
      <p:pic>
        <p:nvPicPr>
          <p:cNvPr id="232" name="Google Shape;232;p28"/>
          <p:cNvPicPr preferRelativeResize="0"/>
          <p:nvPr/>
        </p:nvPicPr>
        <p:blipFill>
          <a:blip r:embed="rId4">
            <a:alphaModFix/>
          </a:blip>
          <a:stretch>
            <a:fillRect/>
          </a:stretch>
        </p:blipFill>
        <p:spPr>
          <a:xfrm>
            <a:off x="4709886" y="3544483"/>
            <a:ext cx="1636382" cy="1133217"/>
          </a:xfrm>
          <a:prstGeom prst="rect">
            <a:avLst/>
          </a:prstGeom>
          <a:noFill/>
          <a:ln>
            <a:noFill/>
          </a:ln>
        </p:spPr>
      </p:pic>
      <p:pic>
        <p:nvPicPr>
          <p:cNvPr id="233" name="Google Shape;233;p28"/>
          <p:cNvPicPr preferRelativeResize="0"/>
          <p:nvPr/>
        </p:nvPicPr>
        <p:blipFill>
          <a:blip r:embed="rId5">
            <a:alphaModFix/>
          </a:blip>
          <a:stretch>
            <a:fillRect/>
          </a:stretch>
        </p:blipFill>
        <p:spPr>
          <a:xfrm>
            <a:off x="4416179" y="1676260"/>
            <a:ext cx="2391185" cy="905809"/>
          </a:xfrm>
          <a:prstGeom prst="rect">
            <a:avLst/>
          </a:prstGeom>
          <a:noFill/>
          <a:ln>
            <a:noFill/>
          </a:ln>
        </p:spPr>
      </p:pic>
      <p:cxnSp>
        <p:nvCxnSpPr>
          <p:cNvPr id="234" name="Google Shape;234;p28"/>
          <p:cNvCxnSpPr>
            <a:stCxn id="230" idx="2"/>
            <a:endCxn id="232" idx="1"/>
          </p:cNvCxnSpPr>
          <p:nvPr/>
        </p:nvCxnSpPr>
        <p:spPr>
          <a:xfrm>
            <a:off x="3254249" y="3482571"/>
            <a:ext cx="1455600" cy="628500"/>
          </a:xfrm>
          <a:prstGeom prst="straightConnector1">
            <a:avLst/>
          </a:prstGeom>
          <a:noFill/>
          <a:ln w="9525" cap="flat" cmpd="sng">
            <a:solidFill>
              <a:srgbClr val="FFFFFF"/>
            </a:solidFill>
            <a:prstDash val="solid"/>
            <a:round/>
            <a:headEnd type="none" w="med" len="med"/>
            <a:tailEnd type="triangle" w="med" len="med"/>
          </a:ln>
        </p:spPr>
      </p:cxnSp>
      <p:cxnSp>
        <p:nvCxnSpPr>
          <p:cNvPr id="235" name="Google Shape;235;p28"/>
          <p:cNvCxnSpPr/>
          <p:nvPr/>
        </p:nvCxnSpPr>
        <p:spPr>
          <a:xfrm rot="10800000">
            <a:off x="5325875" y="2603957"/>
            <a:ext cx="0" cy="932700"/>
          </a:xfrm>
          <a:prstGeom prst="straightConnector1">
            <a:avLst/>
          </a:prstGeom>
          <a:noFill/>
          <a:ln w="9525" cap="flat" cmpd="sng">
            <a:solidFill>
              <a:srgbClr val="FFFFFF"/>
            </a:solidFill>
            <a:prstDash val="solid"/>
            <a:round/>
            <a:headEnd type="none" w="med" len="med"/>
            <a:tailEnd type="triangle" w="med" len="med"/>
          </a:ln>
        </p:spPr>
      </p:cxnSp>
      <p:cxnSp>
        <p:nvCxnSpPr>
          <p:cNvPr id="236" name="Google Shape;236;p28"/>
          <p:cNvCxnSpPr/>
          <p:nvPr/>
        </p:nvCxnSpPr>
        <p:spPr>
          <a:xfrm>
            <a:off x="5953611" y="2595989"/>
            <a:ext cx="0" cy="948600"/>
          </a:xfrm>
          <a:prstGeom prst="straightConnector1">
            <a:avLst/>
          </a:prstGeom>
          <a:noFill/>
          <a:ln w="9525" cap="flat" cmpd="sng">
            <a:solidFill>
              <a:srgbClr val="FFFFFF"/>
            </a:solidFill>
            <a:prstDash val="solid"/>
            <a:round/>
            <a:headEnd type="none" w="med" len="med"/>
            <a:tailEnd type="triangle" w="med" len="med"/>
          </a:ln>
        </p:spPr>
      </p:cxnSp>
      <p:sp>
        <p:nvSpPr>
          <p:cNvPr id="237" name="Google Shape;237;p28"/>
          <p:cNvSpPr/>
          <p:nvPr/>
        </p:nvSpPr>
        <p:spPr>
          <a:xfrm>
            <a:off x="5939658" y="3967785"/>
            <a:ext cx="376800" cy="1428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6971879" y="2133496"/>
            <a:ext cx="271800" cy="2202600"/>
          </a:xfrm>
          <a:prstGeom prst="rightBrace">
            <a:avLst>
              <a:gd name="adj1" fmla="val 8333"/>
              <a:gd name="adj2" fmla="val 5000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p:nvPr/>
        </p:nvSpPr>
        <p:spPr>
          <a:xfrm>
            <a:off x="7432203" y="3066308"/>
            <a:ext cx="1455600" cy="477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Class - 1</a:t>
            </a:r>
            <a:endParaRPr b="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265500" y="0"/>
            <a:ext cx="4045200" cy="51435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t>Advantages</a:t>
            </a:r>
            <a:r>
              <a:rPr lang="en" sz="2400" dirty="0"/>
              <a:t> </a:t>
            </a:r>
            <a:endParaRPr sz="2400" b="0">
              <a:solidFill>
                <a:schemeClr val="dk2"/>
              </a:solidFill>
            </a:endParaRPr>
          </a:p>
          <a:p>
            <a:pPr marL="457200" lvl="0" indent="-381000" algn="just" rtl="0">
              <a:lnSpc>
                <a:spcPct val="150000"/>
              </a:lnSpc>
              <a:spcBef>
                <a:spcPts val="0"/>
              </a:spcBef>
              <a:spcAft>
                <a:spcPts val="0"/>
              </a:spcAft>
              <a:buClr>
                <a:schemeClr val="dk2"/>
              </a:buClr>
              <a:buSzPts val="2400"/>
              <a:buChar char="➔"/>
            </a:pPr>
            <a:r>
              <a:rPr lang="en" sz="2400" b="0" dirty="0">
                <a:solidFill>
                  <a:schemeClr val="dk2"/>
                </a:solidFill>
              </a:rPr>
              <a:t>3-Tier Security System.</a:t>
            </a:r>
            <a:endParaRPr sz="2400" b="0">
              <a:solidFill>
                <a:schemeClr val="dk2"/>
              </a:solidFill>
            </a:endParaRPr>
          </a:p>
          <a:p>
            <a:pPr marL="457200" lvl="0" indent="-381000" algn="just" rtl="0">
              <a:lnSpc>
                <a:spcPct val="150000"/>
              </a:lnSpc>
              <a:spcBef>
                <a:spcPts val="0"/>
              </a:spcBef>
              <a:spcAft>
                <a:spcPts val="0"/>
              </a:spcAft>
              <a:buClr>
                <a:schemeClr val="dk2"/>
              </a:buClr>
              <a:buSzPts val="2400"/>
              <a:buChar char="➔"/>
            </a:pPr>
            <a:r>
              <a:rPr lang="en" sz="2400" b="0" dirty="0">
                <a:solidFill>
                  <a:schemeClr val="dk2"/>
                </a:solidFill>
              </a:rPr>
              <a:t>Unique features like face features are used for encryption and decryption.</a:t>
            </a:r>
            <a:endParaRPr sz="2400" b="0">
              <a:solidFill>
                <a:schemeClr val="dk2"/>
              </a:solidFill>
            </a:endParaRPr>
          </a:p>
          <a:p>
            <a:pPr marL="457200" lvl="0" indent="-381000" algn="just" rtl="0">
              <a:lnSpc>
                <a:spcPct val="150000"/>
              </a:lnSpc>
              <a:spcBef>
                <a:spcPts val="0"/>
              </a:spcBef>
              <a:spcAft>
                <a:spcPts val="0"/>
              </a:spcAft>
              <a:buClr>
                <a:schemeClr val="dk2"/>
              </a:buClr>
              <a:buSzPts val="2400"/>
              <a:buChar char="➔"/>
            </a:pPr>
            <a:r>
              <a:rPr lang="en" sz="2400" b="0" dirty="0">
                <a:solidFill>
                  <a:schemeClr val="dk2"/>
                </a:solidFill>
              </a:rPr>
              <a:t>Use of Covnets for multi-layer security checks.</a:t>
            </a:r>
            <a:endParaRPr sz="2400" b="0">
              <a:solidFill>
                <a:schemeClr val="dk2"/>
              </a:solidFill>
            </a:endParaRPr>
          </a:p>
        </p:txBody>
      </p:sp>
      <p:pic>
        <p:nvPicPr>
          <p:cNvPr id="245" name="Google Shape;245;p29"/>
          <p:cNvPicPr preferRelativeResize="0"/>
          <p:nvPr/>
        </p:nvPicPr>
        <p:blipFill>
          <a:blip r:embed="rId3">
            <a:alphaModFix/>
          </a:blip>
          <a:stretch>
            <a:fillRect/>
          </a:stretch>
        </p:blipFill>
        <p:spPr>
          <a:xfrm>
            <a:off x="5158525" y="914400"/>
            <a:ext cx="3314700"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265500" y="338475"/>
            <a:ext cx="4045200" cy="46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Anticipated Risks</a:t>
            </a:r>
            <a:endParaRPr/>
          </a:p>
          <a:p>
            <a:pPr marL="0" lvl="0" indent="0" algn="l" rtl="0">
              <a:spcBef>
                <a:spcPts val="0"/>
              </a:spcBef>
              <a:spcAft>
                <a:spcPts val="0"/>
              </a:spcAft>
              <a:buNone/>
            </a:pPr>
            <a:endParaRPr sz="1000"/>
          </a:p>
          <a:p>
            <a:pPr marL="457200" lvl="0" indent="-317500" algn="just" rtl="0">
              <a:lnSpc>
                <a:spcPct val="150000"/>
              </a:lnSpc>
              <a:spcBef>
                <a:spcPts val="0"/>
              </a:spcBef>
              <a:spcAft>
                <a:spcPts val="0"/>
              </a:spcAft>
              <a:buClr>
                <a:schemeClr val="dk2"/>
              </a:buClr>
              <a:buSzPts val="1400"/>
              <a:buChar char="➔"/>
            </a:pPr>
            <a:r>
              <a:rPr lang="en" sz="1400" b="0">
                <a:solidFill>
                  <a:schemeClr val="dk2"/>
                </a:solidFill>
              </a:rPr>
              <a:t>Capturing high resolution image of user.</a:t>
            </a:r>
            <a:endParaRPr sz="1400" b="0">
              <a:solidFill>
                <a:schemeClr val="dk2"/>
              </a:solidFill>
            </a:endParaRPr>
          </a:p>
          <a:p>
            <a:pPr marL="457200" lvl="0" indent="-317500" algn="just" rtl="0">
              <a:lnSpc>
                <a:spcPct val="150000"/>
              </a:lnSpc>
              <a:spcBef>
                <a:spcPts val="0"/>
              </a:spcBef>
              <a:spcAft>
                <a:spcPts val="0"/>
              </a:spcAft>
              <a:buClr>
                <a:schemeClr val="dk2"/>
              </a:buClr>
              <a:buSzPts val="1400"/>
              <a:buChar char="➔"/>
            </a:pPr>
            <a:r>
              <a:rPr lang="en" sz="1400" b="0">
                <a:solidFill>
                  <a:schemeClr val="dk2"/>
                </a:solidFill>
              </a:rPr>
              <a:t>It becomes difficult to encrypt and decrypt data without the features of the user(s).</a:t>
            </a:r>
            <a:endParaRPr sz="1400" b="0">
              <a:solidFill>
                <a:schemeClr val="dk2"/>
              </a:solidFill>
            </a:endParaRPr>
          </a:p>
          <a:p>
            <a:pPr marL="457200" lvl="0" indent="-317500" algn="just" rtl="0">
              <a:lnSpc>
                <a:spcPct val="115000"/>
              </a:lnSpc>
              <a:spcBef>
                <a:spcPts val="0"/>
              </a:spcBef>
              <a:spcAft>
                <a:spcPts val="0"/>
              </a:spcAft>
              <a:buClr>
                <a:schemeClr val="dk2"/>
              </a:buClr>
              <a:buSzPts val="1400"/>
              <a:buChar char="➔"/>
            </a:pPr>
            <a:r>
              <a:rPr lang="en" sz="1400" b="0">
                <a:solidFill>
                  <a:schemeClr val="dk2"/>
                </a:solidFill>
              </a:rPr>
              <a:t>Sometimes there might be some cases where the mean value of the two similar images may approximately be the same and the difference remains the same. In this case it would be difficult for the FDS system to find the class for the input image.</a:t>
            </a:r>
            <a:endParaRPr sz="1400" b="0">
              <a:solidFill>
                <a:schemeClr val="dk2"/>
              </a:solidFill>
            </a:endParaRPr>
          </a:p>
          <a:p>
            <a:pPr marL="457200" lvl="0" indent="0" algn="just" rtl="0">
              <a:lnSpc>
                <a:spcPct val="115000"/>
              </a:lnSpc>
              <a:spcBef>
                <a:spcPts val="0"/>
              </a:spcBef>
              <a:spcAft>
                <a:spcPts val="0"/>
              </a:spcAft>
              <a:buNone/>
            </a:pPr>
            <a:r>
              <a:rPr lang="en" sz="2400" b="0">
                <a:solidFill>
                  <a:schemeClr val="dk2"/>
                </a:solidFill>
              </a:rPr>
              <a:t> </a:t>
            </a:r>
            <a:endParaRPr sz="2400" b="0">
              <a:solidFill>
                <a:schemeClr val="dk2"/>
              </a:solidFill>
            </a:endParaRPr>
          </a:p>
        </p:txBody>
      </p:sp>
      <p:pic>
        <p:nvPicPr>
          <p:cNvPr id="251" name="Google Shape;251;p30"/>
          <p:cNvPicPr preferRelativeResize="0"/>
          <p:nvPr/>
        </p:nvPicPr>
        <p:blipFill>
          <a:blip r:embed="rId3">
            <a:alphaModFix/>
          </a:blip>
          <a:stretch>
            <a:fillRect/>
          </a:stretch>
        </p:blipFill>
        <p:spPr>
          <a:xfrm>
            <a:off x="5302850" y="947738"/>
            <a:ext cx="3248025" cy="324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283100" y="712142"/>
            <a:ext cx="6244200" cy="675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3000">
                <a:solidFill>
                  <a:schemeClr val="accent5"/>
                </a:solidFill>
              </a:rPr>
              <a:t>Conclusion</a:t>
            </a:r>
            <a:endParaRPr sz="3000"/>
          </a:p>
        </p:txBody>
      </p:sp>
      <p:sp>
        <p:nvSpPr>
          <p:cNvPr id="257" name="Google Shape;257;p31"/>
          <p:cNvSpPr txBox="1">
            <a:spLocks noGrp="1"/>
          </p:cNvSpPr>
          <p:nvPr>
            <p:ph type="title"/>
          </p:nvPr>
        </p:nvSpPr>
        <p:spPr>
          <a:xfrm>
            <a:off x="382400" y="1387182"/>
            <a:ext cx="6244200" cy="3437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000"/>
              </a:spcAft>
              <a:buNone/>
            </a:pPr>
            <a:r>
              <a:rPr lang="en" sz="1800" dirty="0">
                <a:solidFill>
                  <a:srgbClr val="FFFFFF"/>
                </a:solidFill>
              </a:rPr>
              <a:t>With the help of modern and developing technologies </a:t>
            </a:r>
            <a:r>
              <a:rPr lang="en" sz="1800" dirty="0" smtClean="0">
                <a:solidFill>
                  <a:srgbClr val="FFFFFF"/>
                </a:solidFill>
              </a:rPr>
              <a:t>like Face Detection, </a:t>
            </a:r>
            <a:r>
              <a:rPr lang="en" sz="1800" dirty="0">
                <a:solidFill>
                  <a:srgbClr val="FFFFFF"/>
                </a:solidFill>
              </a:rPr>
              <a:t>Attribute Based Encryption (ABE) and Covnets, we can provide an efficient </a:t>
            </a:r>
            <a:r>
              <a:rPr lang="en" sz="1800" dirty="0" smtClean="0">
                <a:solidFill>
                  <a:srgbClr val="FFFFFF"/>
                </a:solidFill>
              </a:rPr>
              <a:t>security and privacy </a:t>
            </a:r>
            <a:r>
              <a:rPr lang="en" sz="1800" dirty="0">
                <a:solidFill>
                  <a:srgbClr val="FFFFFF"/>
                </a:solidFill>
              </a:rPr>
              <a:t>mechanisms by integrating technologies. This approach can also be carry forwarded where the system can learn themselves to maintain privacy for user(s) data on cloud and IoT.  </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What is Security ?</a:t>
            </a:r>
            <a:endParaRPr sz="240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800" b="0">
                <a:latin typeface="Lato"/>
                <a:ea typeface="Lato"/>
                <a:cs typeface="Lato"/>
                <a:sym typeface="Lato"/>
              </a:rPr>
              <a:t>The term “</a:t>
            </a:r>
            <a:r>
              <a:rPr lang="en" sz="1800">
                <a:latin typeface="Lato"/>
                <a:ea typeface="Lato"/>
                <a:cs typeface="Lato"/>
                <a:sym typeface="Lato"/>
              </a:rPr>
              <a:t>Security”</a:t>
            </a:r>
            <a:r>
              <a:rPr lang="en" sz="1800" b="0">
                <a:latin typeface="Lato"/>
                <a:ea typeface="Lato"/>
                <a:cs typeface="Lato"/>
                <a:sym typeface="Lato"/>
              </a:rPr>
              <a:t> is defined as the process of protecting  data or information from unauthorized access which is present either in the form of physical or digital manner.</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942075" y="1690150"/>
            <a:ext cx="28575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283100" y="1340625"/>
            <a:ext cx="6075000" cy="33915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F3F3F3"/>
              </a:buClr>
              <a:buSzPts val="1800"/>
              <a:buFont typeface="Raleway"/>
              <a:buChar char="➔"/>
            </a:pPr>
            <a:r>
              <a:rPr lang="en" sz="1800">
                <a:solidFill>
                  <a:srgbClr val="F3F3F3"/>
                </a:solidFill>
              </a:rPr>
              <a:t>Coming down the line, we have to use the features of user(s) which are store in the server to encrypt the data and  push the data to the cloud.</a:t>
            </a:r>
            <a:endParaRPr sz="1800">
              <a:solidFill>
                <a:srgbClr val="F3F3F3"/>
              </a:solidFill>
            </a:endParaRPr>
          </a:p>
          <a:p>
            <a:pPr marL="457200" marR="0" lvl="0" indent="0" algn="just" rtl="0">
              <a:lnSpc>
                <a:spcPct val="150000"/>
              </a:lnSpc>
              <a:spcBef>
                <a:spcPts val="0"/>
              </a:spcBef>
              <a:spcAft>
                <a:spcPts val="0"/>
              </a:spcAft>
              <a:buNone/>
            </a:pPr>
            <a:endParaRPr sz="1800">
              <a:solidFill>
                <a:srgbClr val="F3F3F3"/>
              </a:solidFill>
            </a:endParaRPr>
          </a:p>
          <a:p>
            <a:pPr marL="457200" marR="0" lvl="0" indent="-342900" algn="just" rtl="0">
              <a:lnSpc>
                <a:spcPct val="150000"/>
              </a:lnSpc>
              <a:spcBef>
                <a:spcPts val="0"/>
              </a:spcBef>
              <a:spcAft>
                <a:spcPts val="0"/>
              </a:spcAft>
              <a:buClr>
                <a:srgbClr val="F3F3F3"/>
              </a:buClr>
              <a:buSzPts val="1800"/>
              <a:buChar char="➔"/>
            </a:pPr>
            <a:r>
              <a:rPr lang="en" sz="1800">
                <a:solidFill>
                  <a:srgbClr val="F3F3F3"/>
                </a:solidFill>
              </a:rPr>
              <a:t>Using the Convolutional Neural Networks (Covnets) we have to increase the efficiency and training of the FDS.</a:t>
            </a:r>
            <a:endParaRPr sz="1800">
              <a:solidFill>
                <a:srgbClr val="F3F3F3"/>
              </a:solidFill>
            </a:endParaRPr>
          </a:p>
        </p:txBody>
      </p:sp>
      <p:sp>
        <p:nvSpPr>
          <p:cNvPr id="263" name="Google Shape;263;p32"/>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Future Work</a:t>
            </a:r>
            <a:endParaRPr sz="3000">
              <a:solidFill>
                <a:schemeClr val="accent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497625" y="2234242"/>
            <a:ext cx="624420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3000">
                <a:solidFill>
                  <a:srgbClr val="FFFFFF"/>
                </a:solidFill>
              </a:rPr>
              <a:t>Questions ?</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Why Security ?</a:t>
            </a:r>
            <a:endParaRPr sz="2400"/>
          </a:p>
        </p:txBody>
      </p:sp>
      <p:sp>
        <p:nvSpPr>
          <p:cNvPr id="86" name="Google Shape;86;p15"/>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b="0">
                <a:latin typeface="Lato"/>
                <a:ea typeface="Lato"/>
                <a:cs typeface="Lato"/>
                <a:sym typeface="Lato"/>
              </a:rPr>
              <a:t>The following are the three reasons for maintaining security :</a:t>
            </a:r>
            <a:endParaRPr sz="1800" b="0">
              <a:latin typeface="Lato"/>
              <a:ea typeface="Lato"/>
              <a:cs typeface="Lato"/>
              <a:sym typeface="Lato"/>
            </a:endParaRPr>
          </a:p>
          <a:p>
            <a:pPr marL="457200" lvl="0" indent="-342900" algn="just" rtl="0">
              <a:lnSpc>
                <a:spcPct val="150000"/>
              </a:lnSpc>
              <a:spcBef>
                <a:spcPts val="1600"/>
              </a:spcBef>
              <a:spcAft>
                <a:spcPts val="0"/>
              </a:spcAft>
              <a:buSzPts val="1800"/>
              <a:buFont typeface="Lato"/>
              <a:buAutoNum type="arabicPeriod"/>
            </a:pPr>
            <a:r>
              <a:rPr lang="en" sz="1800" b="0">
                <a:latin typeface="Lato"/>
                <a:ea typeface="Lato"/>
                <a:cs typeface="Lato"/>
                <a:sym typeface="Lato"/>
              </a:rPr>
              <a:t>Confidentiality.</a:t>
            </a:r>
            <a:endParaRPr sz="1800" b="0">
              <a:latin typeface="Lato"/>
              <a:ea typeface="Lato"/>
              <a:cs typeface="Lato"/>
              <a:sym typeface="Lato"/>
            </a:endParaRPr>
          </a:p>
          <a:p>
            <a:pPr marL="457200" lvl="0" indent="-342900" algn="just" rtl="0">
              <a:lnSpc>
                <a:spcPct val="150000"/>
              </a:lnSpc>
              <a:spcBef>
                <a:spcPts val="0"/>
              </a:spcBef>
              <a:spcAft>
                <a:spcPts val="0"/>
              </a:spcAft>
              <a:buSzPts val="1800"/>
              <a:buFont typeface="Lato"/>
              <a:buAutoNum type="arabicPeriod"/>
            </a:pPr>
            <a:r>
              <a:rPr lang="en" sz="1800" b="0">
                <a:latin typeface="Lato"/>
                <a:ea typeface="Lato"/>
                <a:cs typeface="Lato"/>
                <a:sym typeface="Lato"/>
              </a:rPr>
              <a:t>Integrity.</a:t>
            </a:r>
            <a:endParaRPr sz="1800" b="0">
              <a:latin typeface="Lato"/>
              <a:ea typeface="Lato"/>
              <a:cs typeface="Lato"/>
              <a:sym typeface="Lato"/>
            </a:endParaRPr>
          </a:p>
          <a:p>
            <a:pPr marL="457200" lvl="0" indent="-342900" algn="just" rtl="0">
              <a:lnSpc>
                <a:spcPct val="150000"/>
              </a:lnSpc>
              <a:spcBef>
                <a:spcPts val="0"/>
              </a:spcBef>
              <a:spcAft>
                <a:spcPts val="0"/>
              </a:spcAft>
              <a:buSzPts val="1800"/>
              <a:buFont typeface="Lato"/>
              <a:buAutoNum type="arabicPeriod"/>
            </a:pPr>
            <a:r>
              <a:rPr lang="en" sz="1800" b="0">
                <a:latin typeface="Lato"/>
                <a:ea typeface="Lato"/>
                <a:cs typeface="Lato"/>
                <a:sym typeface="Lato"/>
              </a:rPr>
              <a:t>Availability.</a:t>
            </a:r>
            <a:endParaRPr sz="1800" b="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5934975" y="1938250"/>
            <a:ext cx="3106224" cy="2609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93" name="Google Shape;93;p16"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94" name="Google Shape;94;p16"/>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lt2"/>
                </a:solidFill>
                <a:latin typeface="Raleway"/>
                <a:ea typeface="Raleway"/>
                <a:cs typeface="Raleway"/>
                <a:sym typeface="Raleway"/>
              </a:rPr>
              <a:t>Introduction</a:t>
            </a:r>
            <a:endParaRPr sz="3000" b="1">
              <a:solidFill>
                <a:schemeClr val="lt2"/>
              </a:solidFill>
              <a:latin typeface="Raleway"/>
              <a:ea typeface="Raleway"/>
              <a:cs typeface="Raleway"/>
              <a:sym typeface="Raleway"/>
            </a:endParaRPr>
          </a:p>
        </p:txBody>
      </p:sp>
      <p:sp>
        <p:nvSpPr>
          <p:cNvPr id="95" name="Google Shape;95;p16"/>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Raleway"/>
              <a:buChar char="➔"/>
            </a:pPr>
            <a:r>
              <a:rPr lang="en" b="1">
                <a:latin typeface="Raleway"/>
                <a:ea typeface="Raleway"/>
                <a:cs typeface="Raleway"/>
                <a:sym typeface="Raleway"/>
              </a:rPr>
              <a:t>In today’s world, use of Cloud and Internet of Things (IoT)  has been drastically increased.</a:t>
            </a:r>
            <a:endParaRPr b="1">
              <a:latin typeface="Raleway"/>
              <a:ea typeface="Raleway"/>
              <a:cs typeface="Raleway"/>
              <a:sym typeface="Raleway"/>
            </a:endParaRPr>
          </a:p>
          <a:p>
            <a:pPr marL="457200" lvl="0" indent="-342900" algn="just" rtl="0">
              <a:spcBef>
                <a:spcPts val="1000"/>
              </a:spcBef>
              <a:spcAft>
                <a:spcPts val="1000"/>
              </a:spcAft>
              <a:buClr>
                <a:schemeClr val="dk1"/>
              </a:buClr>
              <a:buSzPts val="1800"/>
              <a:buFont typeface="Raleway"/>
              <a:buChar char="➔"/>
            </a:pPr>
            <a:r>
              <a:rPr lang="en" b="1">
                <a:latin typeface="Raleway"/>
                <a:ea typeface="Raleway"/>
                <a:cs typeface="Raleway"/>
                <a:sym typeface="Raleway"/>
              </a:rPr>
              <a:t>Day by day, the amount of data that is being gathered or consumed is also getting increased in cloud and IoT devices.</a:t>
            </a:r>
            <a:endParaRPr b="1">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lt2"/>
                </a:solidFill>
                <a:latin typeface="Raleway"/>
                <a:ea typeface="Raleway"/>
                <a:cs typeface="Raleway"/>
                <a:sym typeface="Raleway"/>
              </a:rPr>
              <a:t>Intro (Cont.)</a:t>
            </a:r>
            <a:endParaRPr sz="3000" b="1">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Raleway"/>
              <a:buChar char="➔"/>
            </a:pPr>
            <a:r>
              <a:rPr lang="en" b="1">
                <a:latin typeface="Raleway"/>
                <a:ea typeface="Raleway"/>
                <a:cs typeface="Raleway"/>
                <a:sym typeface="Raleway"/>
              </a:rPr>
              <a:t>As there is a huge increase in the amount of data, security plays a crucial role in maintaining user’s privacy.</a:t>
            </a:r>
            <a:endParaRPr b="1">
              <a:latin typeface="Raleway"/>
              <a:ea typeface="Raleway"/>
              <a:cs typeface="Raleway"/>
              <a:sym typeface="Raleway"/>
            </a:endParaRPr>
          </a:p>
          <a:p>
            <a:pPr marL="457200" lvl="0" indent="-342900" algn="just" rtl="0">
              <a:spcBef>
                <a:spcPts val="1000"/>
              </a:spcBef>
              <a:spcAft>
                <a:spcPts val="1000"/>
              </a:spcAft>
              <a:buClr>
                <a:schemeClr val="dk1"/>
              </a:buClr>
              <a:buSzPts val="1800"/>
              <a:buFont typeface="Raleway"/>
              <a:buChar char="➔"/>
            </a:pPr>
            <a:r>
              <a:rPr lang="en" b="1">
                <a:latin typeface="Raleway"/>
                <a:ea typeface="Raleway"/>
                <a:cs typeface="Raleway"/>
                <a:sym typeface="Raleway"/>
              </a:rPr>
              <a:t>For any organization or service, security and privacy of the user is a challenging task.</a:t>
            </a:r>
            <a:endParaRPr b="1">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09" name="Google Shape;109;p18"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10" name="Google Shape;110;p18"/>
          <p:cNvSpPr txBox="1"/>
          <p:nvPr/>
        </p:nvSpPr>
        <p:spPr>
          <a:xfrm>
            <a:off x="2716075" y="687400"/>
            <a:ext cx="37263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Research Question</a:t>
            </a:r>
            <a:endParaRPr sz="3000" b="1">
              <a:solidFill>
                <a:schemeClr val="lt2"/>
              </a:solidFill>
              <a:latin typeface="Raleway"/>
              <a:ea typeface="Raleway"/>
              <a:cs typeface="Raleway"/>
              <a:sym typeface="Raleway"/>
            </a:endParaRPr>
          </a:p>
        </p:txBody>
      </p:sp>
      <p:sp>
        <p:nvSpPr>
          <p:cNvPr id="111" name="Google Shape;111;p18"/>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1000"/>
              </a:spcAft>
              <a:buClr>
                <a:schemeClr val="dk1"/>
              </a:buClr>
              <a:buSzPts val="1800"/>
              <a:buFont typeface="Raleway"/>
              <a:buChar char="➔"/>
            </a:pPr>
            <a:r>
              <a:rPr lang="en" b="1">
                <a:latin typeface="Raleway"/>
                <a:ea typeface="Raleway"/>
                <a:cs typeface="Raleway"/>
                <a:sym typeface="Raleway"/>
              </a:rPr>
              <a:t>How can we develop a security approach which can maintain both authenticity and data security in cloud and Internet of Things (IoT) by integrating new and trending technologies ?</a:t>
            </a:r>
            <a:endParaRPr b="1">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256200" y="1170350"/>
            <a:ext cx="8631600" cy="37176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F3F3F3"/>
              </a:buClr>
              <a:buSzPts val="1800"/>
              <a:buFont typeface="Raleway"/>
              <a:buChar char="➔"/>
            </a:pPr>
            <a:r>
              <a:rPr lang="en" sz="1800">
                <a:solidFill>
                  <a:srgbClr val="F3F3F3"/>
                </a:solidFill>
              </a:rPr>
              <a:t>Encoding and Decoding of data is not only the main key aspect of enhancing security but authentication of user(s) play a crucial role.</a:t>
            </a:r>
            <a:endParaRPr sz="1800">
              <a:solidFill>
                <a:srgbClr val="F3F3F3"/>
              </a:solidFill>
            </a:endParaRPr>
          </a:p>
          <a:p>
            <a:pPr marL="457200" marR="0" lvl="0" indent="-342900" algn="l" rtl="0">
              <a:lnSpc>
                <a:spcPct val="150000"/>
              </a:lnSpc>
              <a:spcBef>
                <a:spcPts val="0"/>
              </a:spcBef>
              <a:spcAft>
                <a:spcPts val="0"/>
              </a:spcAft>
              <a:buClr>
                <a:srgbClr val="F3F3F3"/>
              </a:buClr>
              <a:buSzPts val="1800"/>
              <a:buFont typeface="Raleway"/>
              <a:buChar char="➔"/>
            </a:pPr>
            <a:r>
              <a:rPr lang="en" sz="1800">
                <a:solidFill>
                  <a:srgbClr val="F3F3F3"/>
                </a:solidFill>
              </a:rPr>
              <a:t>Here we are introducing a new approach to enhance not only the security but also the authentication system as well.</a:t>
            </a:r>
            <a:endParaRPr sz="1800">
              <a:solidFill>
                <a:srgbClr val="F3F3F3"/>
              </a:solidFill>
            </a:endParaRPr>
          </a:p>
          <a:p>
            <a:pPr marL="457200" marR="0" lvl="0" indent="-342900" algn="l" rtl="0">
              <a:lnSpc>
                <a:spcPct val="150000"/>
              </a:lnSpc>
              <a:spcBef>
                <a:spcPts val="0"/>
              </a:spcBef>
              <a:spcAft>
                <a:spcPts val="0"/>
              </a:spcAft>
              <a:buClr>
                <a:srgbClr val="F3F3F3"/>
              </a:buClr>
              <a:buSzPts val="1800"/>
              <a:buFont typeface="Raleway"/>
              <a:buChar char="➔"/>
            </a:pPr>
            <a:r>
              <a:rPr lang="en" sz="1800">
                <a:solidFill>
                  <a:srgbClr val="F3F3F3"/>
                </a:solidFill>
              </a:rPr>
              <a:t>This approach concentrates on the following two aspects of security and privacy:</a:t>
            </a:r>
            <a:endParaRPr sz="1800">
              <a:solidFill>
                <a:srgbClr val="F3F3F3"/>
              </a:solidFill>
            </a:endParaRPr>
          </a:p>
          <a:p>
            <a:pPr marL="914400" marR="0" lvl="1" indent="-342900" algn="l" rtl="0">
              <a:lnSpc>
                <a:spcPct val="150000"/>
              </a:lnSpc>
              <a:spcBef>
                <a:spcPts val="0"/>
              </a:spcBef>
              <a:spcAft>
                <a:spcPts val="0"/>
              </a:spcAft>
              <a:buClr>
                <a:srgbClr val="F3F3F3"/>
              </a:buClr>
              <a:buSzPts val="1800"/>
              <a:buFont typeface="Raleway"/>
              <a:buChar char="◆"/>
            </a:pPr>
            <a:r>
              <a:rPr lang="en" sz="1800">
                <a:solidFill>
                  <a:srgbClr val="F3F3F3"/>
                </a:solidFill>
              </a:rPr>
              <a:t>Authenticity of user(s).</a:t>
            </a:r>
            <a:endParaRPr sz="1800">
              <a:solidFill>
                <a:srgbClr val="F3F3F3"/>
              </a:solidFill>
            </a:endParaRPr>
          </a:p>
          <a:p>
            <a:pPr marL="914400" marR="0" lvl="1" indent="-342900" algn="l" rtl="0">
              <a:lnSpc>
                <a:spcPct val="150000"/>
              </a:lnSpc>
              <a:spcBef>
                <a:spcPts val="0"/>
              </a:spcBef>
              <a:spcAft>
                <a:spcPts val="0"/>
              </a:spcAft>
              <a:buClr>
                <a:srgbClr val="F3F3F3"/>
              </a:buClr>
              <a:buSzPts val="1800"/>
              <a:buFont typeface="Raleway"/>
              <a:buChar char="◆"/>
            </a:pPr>
            <a:r>
              <a:rPr lang="en" sz="1800">
                <a:solidFill>
                  <a:srgbClr val="F3F3F3"/>
                </a:solidFill>
              </a:rPr>
              <a:t>Encryption of Data using ABE.  </a:t>
            </a:r>
            <a:endParaRPr sz="1800">
              <a:solidFill>
                <a:srgbClr val="F3F3F3"/>
              </a:solidFill>
            </a:endParaRPr>
          </a:p>
        </p:txBody>
      </p:sp>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Proposed Idea</a:t>
            </a:r>
            <a:endParaRPr sz="30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283100" y="1340625"/>
            <a:ext cx="8631600" cy="3207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F3F3F3"/>
              </a:buClr>
              <a:buSzPts val="1800"/>
              <a:buChar char="➔"/>
            </a:pPr>
            <a:r>
              <a:rPr lang="en" sz="1800">
                <a:solidFill>
                  <a:srgbClr val="F3F3F3"/>
                </a:solidFill>
              </a:rPr>
              <a:t>The main idea here is to provide a 3-Tier Security system.</a:t>
            </a:r>
            <a:endParaRPr sz="1800">
              <a:solidFill>
                <a:srgbClr val="F3F3F3"/>
              </a:solidFill>
            </a:endParaRPr>
          </a:p>
          <a:p>
            <a:pPr marL="457200" lvl="0" indent="-342900" algn="l" rtl="0">
              <a:lnSpc>
                <a:spcPct val="200000"/>
              </a:lnSpc>
              <a:spcBef>
                <a:spcPts val="0"/>
              </a:spcBef>
              <a:spcAft>
                <a:spcPts val="0"/>
              </a:spcAft>
              <a:buClr>
                <a:srgbClr val="F3F3F3"/>
              </a:buClr>
              <a:buSzPts val="1800"/>
              <a:buChar char="➔"/>
            </a:pPr>
            <a:r>
              <a:rPr lang="en" sz="1800">
                <a:solidFill>
                  <a:srgbClr val="F3F3F3"/>
                </a:solidFill>
              </a:rPr>
              <a:t> The following are the 3 essential components which are used in this approach :</a:t>
            </a:r>
            <a:endParaRPr sz="1800">
              <a:solidFill>
                <a:srgbClr val="F3F3F3"/>
              </a:solidFill>
            </a:endParaRPr>
          </a:p>
          <a:p>
            <a:pPr marL="914400" lvl="1" indent="-342900" algn="l" rtl="0">
              <a:lnSpc>
                <a:spcPct val="200000"/>
              </a:lnSpc>
              <a:spcBef>
                <a:spcPts val="0"/>
              </a:spcBef>
              <a:spcAft>
                <a:spcPts val="0"/>
              </a:spcAft>
              <a:buClr>
                <a:srgbClr val="F3F3F3"/>
              </a:buClr>
              <a:buSzPts val="1800"/>
              <a:buChar char="◆"/>
            </a:pPr>
            <a:r>
              <a:rPr lang="en" sz="1800">
                <a:solidFill>
                  <a:srgbClr val="F3F3F3"/>
                </a:solidFill>
              </a:rPr>
              <a:t>Face Detections System </a:t>
            </a:r>
            <a:r>
              <a:rPr lang="en" sz="1100">
                <a:solidFill>
                  <a:srgbClr val="F3F3F3"/>
                </a:solidFill>
              </a:rPr>
              <a:t>[</a:t>
            </a:r>
            <a:r>
              <a:rPr lang="en" sz="1100" i="1">
                <a:solidFill>
                  <a:srgbClr val="F3F3F3"/>
                </a:solidFill>
              </a:rPr>
              <a:t>Pawar V. P . et al</a:t>
            </a:r>
            <a:r>
              <a:rPr lang="en" sz="1100">
                <a:solidFill>
                  <a:srgbClr val="F3F3F3"/>
                </a:solidFill>
              </a:rPr>
              <a:t> ]</a:t>
            </a:r>
            <a:endParaRPr sz="1800">
              <a:solidFill>
                <a:srgbClr val="F3F3F3"/>
              </a:solidFill>
            </a:endParaRPr>
          </a:p>
          <a:p>
            <a:pPr marL="914400" lvl="1" indent="-342900" algn="l" rtl="0">
              <a:lnSpc>
                <a:spcPct val="200000"/>
              </a:lnSpc>
              <a:spcBef>
                <a:spcPts val="0"/>
              </a:spcBef>
              <a:spcAft>
                <a:spcPts val="0"/>
              </a:spcAft>
              <a:buClr>
                <a:srgbClr val="F3F3F3"/>
              </a:buClr>
              <a:buSzPts val="1800"/>
              <a:buChar char="◆"/>
            </a:pPr>
            <a:r>
              <a:rPr lang="en" sz="1800">
                <a:solidFill>
                  <a:srgbClr val="F3F3F3"/>
                </a:solidFill>
              </a:rPr>
              <a:t>Attribute Based Encryption (ABE)</a:t>
            </a:r>
            <a:endParaRPr sz="1800">
              <a:solidFill>
                <a:srgbClr val="F3F3F3"/>
              </a:solidFill>
            </a:endParaRPr>
          </a:p>
          <a:p>
            <a:pPr marL="914400" lvl="1" indent="-342900" algn="l" rtl="0">
              <a:lnSpc>
                <a:spcPct val="200000"/>
              </a:lnSpc>
              <a:spcBef>
                <a:spcPts val="0"/>
              </a:spcBef>
              <a:spcAft>
                <a:spcPts val="0"/>
              </a:spcAft>
              <a:buClr>
                <a:srgbClr val="F3F3F3"/>
              </a:buClr>
              <a:buSzPts val="1800"/>
              <a:buChar char="◆"/>
            </a:pPr>
            <a:r>
              <a:rPr lang="en" sz="1800">
                <a:solidFill>
                  <a:srgbClr val="F3F3F3"/>
                </a:solidFill>
              </a:rPr>
              <a:t>Convolutional Neural Networks (Covnets).</a:t>
            </a:r>
            <a:endParaRPr sz="1800">
              <a:solidFill>
                <a:srgbClr val="F3F3F3"/>
              </a:solidFill>
            </a:endParaRPr>
          </a:p>
        </p:txBody>
      </p:sp>
      <p:sp>
        <p:nvSpPr>
          <p:cNvPr id="123" name="Google Shape;123;p20"/>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Proposed Idea</a:t>
            </a:r>
            <a:endParaRPr sz="30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83100" y="1340625"/>
            <a:ext cx="5610300" cy="3207000"/>
          </a:xfrm>
          <a:prstGeom prst="rect">
            <a:avLst/>
          </a:prstGeom>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rgbClr val="F3F3F3"/>
              </a:buClr>
              <a:buSzPts val="1800"/>
              <a:buFont typeface="Raleway"/>
              <a:buChar char="➔"/>
            </a:pPr>
            <a:r>
              <a:rPr lang="en" sz="1800">
                <a:solidFill>
                  <a:srgbClr val="F3F3F3"/>
                </a:solidFill>
              </a:rPr>
              <a:t>Face Detection System (FDS): This mechanism was proposed by ‘</a:t>
            </a:r>
            <a:r>
              <a:rPr lang="en" sz="1800" i="1">
                <a:solidFill>
                  <a:srgbClr val="F3F3F3"/>
                </a:solidFill>
              </a:rPr>
              <a:t>Pawar V. P.’ </a:t>
            </a:r>
            <a:r>
              <a:rPr lang="en" sz="1800">
                <a:solidFill>
                  <a:srgbClr val="F3F3F3"/>
                </a:solidFill>
              </a:rPr>
              <a:t>and</a:t>
            </a:r>
            <a:r>
              <a:rPr lang="en" sz="1800" i="1">
                <a:solidFill>
                  <a:srgbClr val="F3F3F3"/>
                </a:solidFill>
              </a:rPr>
              <a:t> ‘A. A. Pawle’ </a:t>
            </a:r>
            <a:r>
              <a:rPr lang="en" sz="1800">
                <a:solidFill>
                  <a:srgbClr val="F3F3F3"/>
                </a:solidFill>
              </a:rPr>
              <a:t>which is used as the first phase for providing authentication.</a:t>
            </a:r>
            <a:endParaRPr sz="1800">
              <a:solidFill>
                <a:srgbClr val="F3F3F3"/>
              </a:solidFill>
            </a:endParaRPr>
          </a:p>
          <a:p>
            <a:pPr marL="457200" marR="0" lvl="0" indent="-342900" algn="just" rtl="0">
              <a:lnSpc>
                <a:spcPct val="150000"/>
              </a:lnSpc>
              <a:spcBef>
                <a:spcPts val="0"/>
              </a:spcBef>
              <a:spcAft>
                <a:spcPts val="0"/>
              </a:spcAft>
              <a:buClr>
                <a:srgbClr val="F3F3F3"/>
              </a:buClr>
              <a:buSzPts val="1800"/>
              <a:buChar char="➔"/>
            </a:pPr>
            <a:r>
              <a:rPr lang="en" sz="1800">
                <a:solidFill>
                  <a:srgbClr val="F3F3F3"/>
                </a:solidFill>
              </a:rPr>
              <a:t>Initially, with the help of this system, we extract the face features or properties of user(s) and maintained them in a server for authentication purpose.</a:t>
            </a:r>
            <a:endParaRPr sz="1800">
              <a:solidFill>
                <a:srgbClr val="F3F3F3"/>
              </a:solidFill>
            </a:endParaRPr>
          </a:p>
        </p:txBody>
      </p:sp>
      <p:sp>
        <p:nvSpPr>
          <p:cNvPr id="129" name="Google Shape;129;p21"/>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Proposed Idea (Cont.)</a:t>
            </a:r>
            <a:endParaRPr sz="3000">
              <a:solidFill>
                <a:schemeClr val="accent5"/>
              </a:solidFill>
            </a:endParaRPr>
          </a:p>
        </p:txBody>
      </p:sp>
      <p:pic>
        <p:nvPicPr>
          <p:cNvPr id="130" name="Google Shape;130;p21"/>
          <p:cNvPicPr preferRelativeResize="0"/>
          <p:nvPr/>
        </p:nvPicPr>
        <p:blipFill>
          <a:blip r:embed="rId3">
            <a:alphaModFix/>
          </a:blip>
          <a:stretch>
            <a:fillRect/>
          </a:stretch>
        </p:blipFill>
        <p:spPr>
          <a:xfrm>
            <a:off x="5893399" y="2115174"/>
            <a:ext cx="2994401" cy="1657913"/>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970</Words>
  <PresentationFormat>On-screen Show (16:9)</PresentationFormat>
  <Paragraphs>91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Raleway</vt:lpstr>
      <vt:lpstr>Lato</vt:lpstr>
      <vt:lpstr>Swiss</vt:lpstr>
      <vt:lpstr>A Study of Security Mechanism using Face Detection, Attribute Based Encryption and Deep Learning in Cloud and IoT.  </vt:lpstr>
      <vt:lpstr>What is Security ?</vt:lpstr>
      <vt:lpstr>Why Security ?</vt:lpstr>
      <vt:lpstr>Slide 4</vt:lpstr>
      <vt:lpstr>Slide 5</vt:lpstr>
      <vt:lpstr>Slide 6</vt:lpstr>
      <vt:lpstr>Encoding and Decoding of data is not only the main key aspect of enhancing security but authentication of user(s) play a crucial role. Here we are introducing a new approach to enhance not only the security but also the authentication system as well. This approach concentrates on the following two aspects of security and privacy: Authenticity of user(s). Encryption of Data using ABE.  </vt:lpstr>
      <vt:lpstr>The main idea here is to provide a 3-Tier Security system.  The following are the 3 essential components which are used in this approach : Face Detections System [Pawar V. P . et al ] Attribute Based Encryption (ABE) Convolutional Neural Networks (Covnets).</vt:lpstr>
      <vt:lpstr>Face Detection System (FDS): This mechanism was proposed by ‘Pawar V. P.’ and ‘A. A. Pawle’ which is used as the first phase for providing authentication. Initially, with the help of this system, we extract the face features or properties of user(s) and maintained them in a server for authentication purpose.</vt:lpstr>
      <vt:lpstr>Attribute Based Encryption (ABE): This is an asymmetric functional encryption scheme which uses private/public keys for encoding and decoding the information.  Here, in the second phase, with the use of the face features or properties that are gathered from FDS system are used as attributes or keys for encryption and decryption purpose.</vt:lpstr>
      <vt:lpstr>Convolutional Neural Networks (Covnets): It is a concept which is introduced in Deep Learning which helps in classifying and analysing image(s) into different layers. In the final phase, with the help of Covnets, all the face features that are captured by the FDS system are classified into 3 layers.</vt:lpstr>
      <vt:lpstr>The following steps represents the way this approach works:  Step 1: The first phase is to provide the user(s) face to the FDS for the purpose of authentication.   Step 2: If the user(s) is an existing member(s) of the cloud, then check for the authorization else make a new registration.</vt:lpstr>
      <vt:lpstr>Step 3: If the user(s) gets authorization from the FDS, then user(s) data is now encrypted using ABE with the help of features extracted by the FDS and then stores in the cloud.  Step 4: For Registering the user along with the face features we make use of user(s) personal details like mobile number or email id to make user(s) authorized.</vt:lpstr>
      <vt:lpstr>Initially, we have considered a Server which has the features of four persons by registering. We have considered 16 images as our training data set for all the four persons whose features are stored in the server. All the 16 images are classified into 4 classes where each class consists of 4 images the same person at inclined positions. </vt:lpstr>
      <vt:lpstr>Experiment Results (Cont.)</vt:lpstr>
      <vt:lpstr>Experiment Results (Cont.)</vt:lpstr>
      <vt:lpstr>Advantages  3-Tier Security System. Unique features like face features are used for encryption and decryption. Use of Covnets for multi-layer security checks.</vt:lpstr>
      <vt:lpstr>Anticipated Risks  Capturing high resolution image of user. It becomes difficult to encrypt and decrypt data without the features of the user(s). Sometimes there might be some cases where the mean value of the two similar images may approximately be the same and the difference remains the same. In this case it would be difficult for the FDS system to find the class for the input image.  </vt:lpstr>
      <vt:lpstr>Conclusion</vt:lpstr>
      <vt:lpstr>Coming down the line, we have to use the features of user(s) which are store in the server to encrypt the data and  push the data to the cloud.  Using the Convolutional Neural Networks (Covnets) we have to increase the efficiency and training of the FDS.</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Security Mechanism using Face Detection, Attribute Based Encryption and Deep Learning in Cloud and IoT.  </dc:title>
  <cp:lastModifiedBy>sampath sai</cp:lastModifiedBy>
  <cp:revision>6</cp:revision>
  <dcterms:modified xsi:type="dcterms:W3CDTF">2018-12-09T18:53:42Z</dcterms:modified>
</cp:coreProperties>
</file>