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77" r:id="rId4"/>
    <p:sldId id="288" r:id="rId5"/>
    <p:sldId id="289" r:id="rId6"/>
    <p:sldId id="291" r:id="rId7"/>
    <p:sldId id="260" r:id="rId8"/>
    <p:sldId id="279" r:id="rId9"/>
    <p:sldId id="280" r:id="rId10"/>
    <p:sldId id="281" r:id="rId11"/>
    <p:sldId id="262" r:id="rId12"/>
    <p:sldId id="285" r:id="rId13"/>
    <p:sldId id="292" r:id="rId14"/>
    <p:sldId id="286" r:id="rId15"/>
    <p:sldId id="293" r:id="rId16"/>
    <p:sldId id="287" r:id="rId17"/>
    <p:sldId id="294" r:id="rId18"/>
    <p:sldId id="274" r:id="rId19"/>
    <p:sldId id="275" r:id="rId20"/>
    <p:sldId id="278" r:id="rId21"/>
    <p:sldId id="276" r:id="rId22"/>
  </p:sldIdLst>
  <p:sldSz cx="9144000" cy="5143500" type="screen16x9"/>
  <p:notesSz cx="6858000" cy="9144000"/>
  <p:embeddedFontLst>
    <p:embeddedFont>
      <p:font typeface="Lato" panose="020B0604020202020204" charset="0"/>
      <p:regular r:id="rId24"/>
      <p:bold r:id="rId25"/>
      <p:italic r:id="rId26"/>
      <p:boldItalic r:id="rId27"/>
    </p:embeddedFont>
    <p:embeddedFont>
      <p:font typeface="Raleway"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17" autoAdjust="0"/>
  </p:normalViewPr>
  <p:slideViewPr>
    <p:cSldViewPr snapToGrid="0">
      <p:cViewPr varScale="1">
        <p:scale>
          <a:sx n="136" d="100"/>
          <a:sy n="136" d="100"/>
        </p:scale>
        <p:origin x="738"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Good evening everyone:</a:t>
            </a:r>
          </a:p>
          <a:p>
            <a:pPr marL="0" lvl="0" indent="0" algn="l" rtl="0">
              <a:spcBef>
                <a:spcPts val="0"/>
              </a:spcBef>
              <a:spcAft>
                <a:spcPts val="0"/>
              </a:spcAft>
              <a:buNone/>
            </a:pPr>
            <a:r>
              <a:rPr lang="en-US" dirty="0"/>
              <a:t>My name is Sampath and today I‘m here to present my research which is a study of incorporating Privacy and security practices in the development of software.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8675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2766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 us investigate some of the  mis-conceptions.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0462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Gated Security approach in traditional SDLCs</a:t>
            </a:r>
            <a:endParaRPr dirty="0"/>
          </a:p>
        </p:txBody>
      </p:sp>
    </p:spTree>
    <p:extLst>
      <p:ext uri="{BB962C8B-B14F-4D97-AF65-F5344CB8AC3E}">
        <p14:creationId xmlns:p14="http://schemas.microsoft.com/office/powerpoint/2010/main" val="3470097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Gated Security approach in Agile by following the 3 practices.</a:t>
            </a:r>
            <a:endParaRPr dirty="0"/>
          </a:p>
        </p:txBody>
      </p:sp>
    </p:spTree>
    <p:extLst>
      <p:ext uri="{BB962C8B-B14F-4D97-AF65-F5344CB8AC3E}">
        <p14:creationId xmlns:p14="http://schemas.microsoft.com/office/powerpoint/2010/main" val="28914948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Security Metrics.</a:t>
            </a:r>
            <a:endParaRPr dirty="0"/>
          </a:p>
        </p:txBody>
      </p:sp>
    </p:spTree>
    <p:extLst>
      <p:ext uri="{BB962C8B-B14F-4D97-AF65-F5344CB8AC3E}">
        <p14:creationId xmlns:p14="http://schemas.microsoft.com/office/powerpoint/2010/main" val="1103583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Building Security Metrics.</a:t>
            </a:r>
            <a:endParaRPr dirty="0"/>
          </a:p>
        </p:txBody>
      </p:sp>
    </p:spTree>
    <p:extLst>
      <p:ext uri="{BB962C8B-B14F-4D97-AF65-F5344CB8AC3E}">
        <p14:creationId xmlns:p14="http://schemas.microsoft.com/office/powerpoint/2010/main" val="3969370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b9a0b074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868b51a8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868b51a8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today we will discuss the following contents:</a:t>
            </a:r>
          </a:p>
          <a:p>
            <a:pPr marL="0" lvl="0" indent="0" algn="l" rtl="0">
              <a:spcBef>
                <a:spcPts val="0"/>
              </a:spcBef>
              <a:spcAft>
                <a:spcPts val="0"/>
              </a:spcAft>
              <a:buNone/>
            </a:pPr>
            <a:r>
              <a:rPr lang="en-US" dirty="0"/>
              <a:t>read the slide(2)</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868b51a85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4868b51a8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9746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7255bf123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7255bf123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slide-3</a:t>
            </a:r>
          </a:p>
          <a:p>
            <a:pPr marL="0" lvl="0" indent="0" algn="l" rtl="0">
              <a:spcBef>
                <a:spcPts val="0"/>
              </a:spcBef>
              <a:spcAft>
                <a:spcPts val="0"/>
              </a:spcAft>
              <a:buNone/>
            </a:pPr>
            <a:r>
              <a:rPr lang="en-US" dirty="0"/>
              <a:t>As question that:</a:t>
            </a:r>
          </a:p>
          <a:p>
            <a:pPr marL="0" lvl="0" indent="0" algn="l" rtl="0">
              <a:spcBef>
                <a:spcPts val="0"/>
              </a:spcBef>
              <a:spcAft>
                <a:spcPts val="0"/>
              </a:spcAft>
              <a:buNone/>
            </a:pPr>
            <a:r>
              <a:rPr lang="en-US" dirty="0"/>
              <a:t>What is a Software Development Lifecycle?</a:t>
            </a:r>
            <a:endParaRPr dirty="0"/>
          </a:p>
        </p:txBody>
      </p:sp>
    </p:spTree>
    <p:extLst>
      <p:ext uri="{BB962C8B-B14F-4D97-AF65-F5344CB8AC3E}">
        <p14:creationId xmlns:p14="http://schemas.microsoft.com/office/powerpoint/2010/main" val="3339408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Waterfall Model: This is a basic and the oldest model which is widely used model in the 20</a:t>
            </a:r>
            <a:r>
              <a:rPr lang="en-US" baseline="30000" dirty="0"/>
              <a:t>th</a:t>
            </a:r>
            <a:r>
              <a:rPr lang="en-US" dirty="0"/>
              <a:t> century. This model is a structured model which includes 7 phases throughout the lifecycle.</a:t>
            </a:r>
          </a:p>
          <a:p>
            <a:pPr marL="0" lvl="0" indent="0" algn="l" rtl="0">
              <a:spcBef>
                <a:spcPts val="0"/>
              </a:spcBef>
              <a:spcAft>
                <a:spcPts val="0"/>
              </a:spcAft>
              <a:buNone/>
            </a:pPr>
            <a:r>
              <a:rPr lang="en-US" dirty="0"/>
              <a:t>Spiral Model: This model is known as the flexible model which is used for the large-scale projects in the organizations</a:t>
            </a:r>
          </a:p>
        </p:txBody>
      </p:sp>
    </p:spTree>
    <p:extLst>
      <p:ext uri="{BB962C8B-B14F-4D97-AF65-F5344CB8AC3E}">
        <p14:creationId xmlns:p14="http://schemas.microsoft.com/office/powerpoint/2010/main" val="425258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slide-5</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Waterfall Model: This is a basic and the oldest model which is widely used model in the 20</a:t>
            </a:r>
            <a:r>
              <a:rPr lang="en-US" baseline="30000" dirty="0"/>
              <a:t>th</a:t>
            </a:r>
            <a:r>
              <a:rPr lang="en-US" dirty="0"/>
              <a:t> century. This model is a structured model which includes 7 phases throughout the lifecycle.</a:t>
            </a:r>
          </a:p>
          <a:p>
            <a:pPr marL="0" lvl="0" indent="0" algn="l" rtl="0">
              <a:spcBef>
                <a:spcPts val="0"/>
              </a:spcBef>
              <a:spcAft>
                <a:spcPts val="0"/>
              </a:spcAft>
              <a:buNone/>
            </a:pPr>
            <a:r>
              <a:rPr lang="en-US" dirty="0"/>
              <a:t>Spiral Model: This model is known as the flexible model which is used for the large-scale projects in the organizations.</a:t>
            </a:r>
          </a:p>
          <a:p>
            <a:pPr marL="0" lvl="0" indent="0" algn="l" rtl="0">
              <a:spcBef>
                <a:spcPts val="0"/>
              </a:spcBef>
              <a:spcAft>
                <a:spcPts val="0"/>
              </a:spcAft>
              <a:buNone/>
            </a:pPr>
            <a:r>
              <a:rPr lang="en-US" dirty="0"/>
              <a:t>Lean Model: This model is a special kind of SDLC which keeps the software teams to stay focused instead of going out of scope.</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78705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the slide-6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Agile Model:  </a:t>
            </a:r>
          </a:p>
          <a:p>
            <a:pPr marL="0" lvl="0" indent="0" algn="l" rtl="0">
              <a:spcBef>
                <a:spcPts val="0"/>
              </a:spcBef>
              <a:spcAft>
                <a:spcPts val="0"/>
              </a:spcAft>
              <a:buNone/>
            </a:pPr>
            <a:r>
              <a:rPr lang="en-US" dirty="0"/>
              <a:t>DevOps Model:</a:t>
            </a:r>
          </a:p>
        </p:txBody>
      </p:sp>
    </p:spTree>
    <p:extLst>
      <p:ext uri="{BB962C8B-B14F-4D97-AF65-F5344CB8AC3E}">
        <p14:creationId xmlns:p14="http://schemas.microsoft.com/office/powerpoint/2010/main" val="415930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5615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7255bf12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47255bf12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27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86300" y="1029750"/>
            <a:ext cx="8235300" cy="154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A </a:t>
            </a:r>
            <a:r>
              <a:rPr lang="en-US" sz="3000" dirty="0"/>
              <a:t>Study on Incorporating Privacy and Security Practices in the Development of Software.</a:t>
            </a:r>
            <a:endParaRPr sz="3000" dirty="0"/>
          </a:p>
        </p:txBody>
      </p:sp>
      <p:sp>
        <p:nvSpPr>
          <p:cNvPr id="73" name="Google Shape;73;p13"/>
          <p:cNvSpPr txBox="1">
            <a:spLocks noGrp="1"/>
          </p:cNvSpPr>
          <p:nvPr>
            <p:ph type="subTitle" idx="1"/>
          </p:nvPr>
        </p:nvSpPr>
        <p:spPr>
          <a:xfrm>
            <a:off x="4572000" y="4207725"/>
            <a:ext cx="4149600" cy="385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a:t>Presenter-</a:t>
            </a:r>
            <a:r>
              <a:rPr lang="en"/>
              <a:t>Sampath Yelchuri</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290071" y="696122"/>
            <a:ext cx="6563858"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11451"/>
          </a:xfrm>
          <a:prstGeom prst="rect">
            <a:avLst/>
          </a:prstGeom>
        </p:spPr>
        <p:txBody>
          <a:bodyPr spcFirstLastPara="1" wrap="square" lIns="91425" tIns="91425" rIns="91425" bIns="91425" anchor="t" anchorCtr="0">
            <a:noAutofit/>
          </a:bodyPr>
          <a:lstStyle/>
          <a:p>
            <a:pPr algn="just">
              <a:lnSpc>
                <a:spcPct val="150000"/>
              </a:lnSpc>
              <a:buClr>
                <a:schemeClr val="dk1"/>
              </a:buClr>
              <a:buFont typeface="Wingdings" panose="05000000000000000000" pitchFamily="2" charset="2"/>
              <a:buChar char="v"/>
            </a:pPr>
            <a:r>
              <a:rPr lang="en-US" dirty="0">
                <a:latin typeface="Raleway"/>
                <a:ea typeface="Raleway"/>
                <a:cs typeface="Raleway"/>
                <a:sym typeface="Raleway"/>
              </a:rPr>
              <a:t>Providing privacy and security to the software system at the final phase of the development as a patch work does not meet the requirements of the business and customers.</a:t>
            </a:r>
          </a:p>
          <a:p>
            <a:pPr algn="just">
              <a:lnSpc>
                <a:spcPct val="150000"/>
              </a:lnSpc>
              <a:buClr>
                <a:schemeClr val="dk1"/>
              </a:buClr>
              <a:buFont typeface="Wingdings" panose="05000000000000000000" pitchFamily="2" charset="2"/>
              <a:buChar char="v"/>
            </a:pPr>
            <a:endParaRPr lang="en-US" dirty="0">
              <a:latin typeface="Raleway"/>
              <a:ea typeface="Raleway"/>
              <a:cs typeface="Raleway"/>
              <a:sym typeface="Raleway"/>
            </a:endParaRPr>
          </a:p>
          <a:p>
            <a:pPr algn="just">
              <a:lnSpc>
                <a:spcPct val="150000"/>
              </a:lnSpc>
              <a:buClr>
                <a:schemeClr val="dk1"/>
              </a:buClr>
              <a:buFont typeface="Wingdings" panose="05000000000000000000" pitchFamily="2" charset="2"/>
              <a:buChar char="v"/>
            </a:pPr>
            <a:r>
              <a:rPr lang="en-US" dirty="0">
                <a:latin typeface="Raleway"/>
                <a:ea typeface="Raleway"/>
                <a:cs typeface="Raleway"/>
                <a:sym typeface="Raleway"/>
              </a:rPr>
              <a:t>So, instead of building the applications in a traditional approach, we can involve various security aspects into the SDLCs to maintain proper security and privacy for the system.</a:t>
            </a:r>
          </a:p>
        </p:txBody>
      </p:sp>
    </p:spTree>
    <p:extLst>
      <p:ext uri="{BB962C8B-B14F-4D97-AF65-F5344CB8AC3E}">
        <p14:creationId xmlns:p14="http://schemas.microsoft.com/office/powerpoint/2010/main" val="334030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Approach of the Research </a:t>
            </a:r>
            <a:endParaRPr sz="3000" dirty="0">
              <a:solidFill>
                <a:schemeClr val="accent5"/>
              </a:solidFill>
            </a:endParaRPr>
          </a:p>
        </p:txBody>
      </p:sp>
      <p:pic>
        <p:nvPicPr>
          <p:cNvPr id="3" name="Picture 2">
            <a:extLst>
              <a:ext uri="{FF2B5EF4-FFF2-40B4-BE49-F238E27FC236}">
                <a16:creationId xmlns:a16="http://schemas.microsoft.com/office/drawing/2014/main" id="{6AFCC47D-1E5A-4D9F-BF55-86F45ADC5FC8}"/>
              </a:ext>
            </a:extLst>
          </p:cNvPr>
          <p:cNvPicPr>
            <a:picLocks noChangeAspect="1"/>
          </p:cNvPicPr>
          <p:nvPr/>
        </p:nvPicPr>
        <p:blipFill>
          <a:blip r:embed="rId3"/>
          <a:stretch>
            <a:fillRect/>
          </a:stretch>
        </p:blipFill>
        <p:spPr>
          <a:xfrm>
            <a:off x="6023485" y="764358"/>
            <a:ext cx="2481973" cy="4123592"/>
          </a:xfrm>
          <a:prstGeom prst="rect">
            <a:avLst/>
          </a:prstGeom>
        </p:spPr>
      </p:pic>
      <p:graphicFrame>
        <p:nvGraphicFramePr>
          <p:cNvPr id="7" name="Table 7">
            <a:extLst>
              <a:ext uri="{FF2B5EF4-FFF2-40B4-BE49-F238E27FC236}">
                <a16:creationId xmlns:a16="http://schemas.microsoft.com/office/drawing/2014/main" id="{6D80E14A-78C4-419F-A421-918241CD65DE}"/>
              </a:ext>
            </a:extLst>
          </p:cNvPr>
          <p:cNvGraphicFramePr>
            <a:graphicFrameLocks noGrp="1"/>
          </p:cNvGraphicFramePr>
          <p:nvPr>
            <p:extLst>
              <p:ext uri="{D42A27DB-BD31-4B8C-83A1-F6EECF244321}">
                <p14:modId xmlns:p14="http://schemas.microsoft.com/office/powerpoint/2010/main" val="3705629447"/>
              </p:ext>
            </p:extLst>
          </p:nvPr>
        </p:nvGraphicFramePr>
        <p:xfrm>
          <a:off x="638542" y="1388342"/>
          <a:ext cx="4787872" cy="3057087"/>
        </p:xfrm>
        <a:graphic>
          <a:graphicData uri="http://schemas.openxmlformats.org/drawingml/2006/table">
            <a:tbl>
              <a:tblPr firstRow="1" bandRow="1">
                <a:tableStyleId>{7DF18680-E054-41AD-8BC1-D1AEF772440D}</a:tableStyleId>
              </a:tblPr>
              <a:tblGrid>
                <a:gridCol w="2393936">
                  <a:extLst>
                    <a:ext uri="{9D8B030D-6E8A-4147-A177-3AD203B41FA5}">
                      <a16:colId xmlns:a16="http://schemas.microsoft.com/office/drawing/2014/main" val="2995738253"/>
                    </a:ext>
                  </a:extLst>
                </a:gridCol>
                <a:gridCol w="2393936">
                  <a:extLst>
                    <a:ext uri="{9D8B030D-6E8A-4147-A177-3AD203B41FA5}">
                      <a16:colId xmlns:a16="http://schemas.microsoft.com/office/drawing/2014/main" val="171756451"/>
                    </a:ext>
                  </a:extLst>
                </a:gridCol>
              </a:tblGrid>
              <a:tr h="328149">
                <a:tc>
                  <a:txBody>
                    <a:bodyPr/>
                    <a:lstStyle/>
                    <a:p>
                      <a:pPr algn="ctr"/>
                      <a:r>
                        <a:rPr lang="en-US" dirty="0"/>
                        <a:t>STEPS</a:t>
                      </a:r>
                    </a:p>
                  </a:txBody>
                  <a:tcPr/>
                </a:tc>
                <a:tc>
                  <a:txBody>
                    <a:bodyPr/>
                    <a:lstStyle/>
                    <a:p>
                      <a:pPr algn="ctr"/>
                      <a:r>
                        <a:rPr lang="en-US" dirty="0"/>
                        <a:t>OPERATIONS</a:t>
                      </a:r>
                    </a:p>
                  </a:txBody>
                  <a:tcPr/>
                </a:tc>
                <a:extLst>
                  <a:ext uri="{0D108BD9-81ED-4DB2-BD59-A6C34878D82A}">
                    <a16:rowId xmlns:a16="http://schemas.microsoft.com/office/drawing/2014/main" val="3231918982"/>
                  </a:ext>
                </a:extLst>
              </a:tr>
              <a:tr h="328149">
                <a:tc>
                  <a:txBody>
                    <a:bodyPr/>
                    <a:lstStyle/>
                    <a:p>
                      <a:pPr algn="ctr"/>
                      <a:r>
                        <a:rPr lang="en-US" dirty="0"/>
                        <a:t>Step-1</a:t>
                      </a:r>
                    </a:p>
                  </a:txBody>
                  <a:tcPr/>
                </a:tc>
                <a:tc>
                  <a:txBody>
                    <a:bodyPr/>
                    <a:lstStyle/>
                    <a:p>
                      <a:pPr algn="ctr"/>
                      <a:r>
                        <a:rPr lang="en-US" dirty="0"/>
                        <a:t>Formulate Research Questions</a:t>
                      </a:r>
                    </a:p>
                  </a:txBody>
                  <a:tcPr/>
                </a:tc>
                <a:extLst>
                  <a:ext uri="{0D108BD9-81ED-4DB2-BD59-A6C34878D82A}">
                    <a16:rowId xmlns:a16="http://schemas.microsoft.com/office/drawing/2014/main" val="138939961"/>
                  </a:ext>
                </a:extLst>
              </a:tr>
              <a:tr h="328149">
                <a:tc>
                  <a:txBody>
                    <a:bodyPr/>
                    <a:lstStyle/>
                    <a:p>
                      <a:pPr algn="ctr"/>
                      <a:r>
                        <a:rPr lang="en-US" dirty="0"/>
                        <a:t>Step-2</a:t>
                      </a:r>
                    </a:p>
                  </a:txBody>
                  <a:tcPr/>
                </a:tc>
                <a:tc>
                  <a:txBody>
                    <a:bodyPr/>
                    <a:lstStyle/>
                    <a:p>
                      <a:pPr algn="ctr"/>
                      <a:r>
                        <a:rPr lang="en-US" dirty="0"/>
                        <a:t>Search for Results using Keywords</a:t>
                      </a:r>
                    </a:p>
                  </a:txBody>
                  <a:tcPr/>
                </a:tc>
                <a:extLst>
                  <a:ext uri="{0D108BD9-81ED-4DB2-BD59-A6C34878D82A}">
                    <a16:rowId xmlns:a16="http://schemas.microsoft.com/office/drawing/2014/main" val="3807798467"/>
                  </a:ext>
                </a:extLst>
              </a:tr>
              <a:tr h="328149">
                <a:tc>
                  <a:txBody>
                    <a:bodyPr/>
                    <a:lstStyle/>
                    <a:p>
                      <a:pPr algn="ctr"/>
                      <a:r>
                        <a:rPr lang="en-US" dirty="0"/>
                        <a:t>Step-3</a:t>
                      </a:r>
                    </a:p>
                  </a:txBody>
                  <a:tcPr/>
                </a:tc>
                <a:tc>
                  <a:txBody>
                    <a:bodyPr/>
                    <a:lstStyle/>
                    <a:p>
                      <a:pPr algn="ctr"/>
                      <a:r>
                        <a:rPr lang="en-US" dirty="0"/>
                        <a:t>Analyze Proposed Mechanisms</a:t>
                      </a:r>
                    </a:p>
                  </a:txBody>
                  <a:tcPr/>
                </a:tc>
                <a:extLst>
                  <a:ext uri="{0D108BD9-81ED-4DB2-BD59-A6C34878D82A}">
                    <a16:rowId xmlns:a16="http://schemas.microsoft.com/office/drawing/2014/main" val="1644801495"/>
                  </a:ext>
                </a:extLst>
              </a:tr>
              <a:tr h="328149">
                <a:tc>
                  <a:txBody>
                    <a:bodyPr/>
                    <a:lstStyle/>
                    <a:p>
                      <a:pPr algn="ctr"/>
                      <a:r>
                        <a:rPr lang="en-US" dirty="0"/>
                        <a:t>Step-4</a:t>
                      </a:r>
                    </a:p>
                  </a:txBody>
                  <a:tcPr/>
                </a:tc>
                <a:tc>
                  <a:txBody>
                    <a:bodyPr/>
                    <a:lstStyle/>
                    <a:p>
                      <a:pPr algn="ctr"/>
                      <a:r>
                        <a:rPr lang="en-US" dirty="0"/>
                        <a:t>Focus on Agile SDLC</a:t>
                      </a:r>
                    </a:p>
                  </a:txBody>
                  <a:tcPr/>
                </a:tc>
                <a:extLst>
                  <a:ext uri="{0D108BD9-81ED-4DB2-BD59-A6C34878D82A}">
                    <a16:rowId xmlns:a16="http://schemas.microsoft.com/office/drawing/2014/main" val="2786223659"/>
                  </a:ext>
                </a:extLst>
              </a:tr>
              <a:tr h="328149">
                <a:tc>
                  <a:txBody>
                    <a:bodyPr/>
                    <a:lstStyle/>
                    <a:p>
                      <a:pPr algn="ctr"/>
                      <a:r>
                        <a:rPr lang="en-US" dirty="0"/>
                        <a:t>Step-5</a:t>
                      </a:r>
                    </a:p>
                  </a:txBody>
                  <a:tcPr/>
                </a:tc>
                <a:tc>
                  <a:txBody>
                    <a:bodyPr/>
                    <a:lstStyle/>
                    <a:p>
                      <a:pPr algn="ctr"/>
                      <a:r>
                        <a:rPr lang="en-US" dirty="0"/>
                        <a:t>Incorporate Appropriate Mechanism</a:t>
                      </a:r>
                    </a:p>
                  </a:txBody>
                  <a:tcPr/>
                </a:tc>
                <a:extLst>
                  <a:ext uri="{0D108BD9-81ED-4DB2-BD59-A6C34878D82A}">
                    <a16:rowId xmlns:a16="http://schemas.microsoft.com/office/drawing/2014/main" val="331499520"/>
                  </a:ext>
                </a:extLst>
              </a:tr>
              <a:tr h="328149">
                <a:tc>
                  <a:txBody>
                    <a:bodyPr/>
                    <a:lstStyle/>
                    <a:p>
                      <a:pPr algn="ctr"/>
                      <a:r>
                        <a:rPr lang="en-US" dirty="0"/>
                        <a:t>Step-6</a:t>
                      </a:r>
                    </a:p>
                  </a:txBody>
                  <a:tcPr/>
                </a:tc>
                <a:tc>
                  <a:txBody>
                    <a:bodyPr/>
                    <a:lstStyle/>
                    <a:p>
                      <a:pPr algn="ctr"/>
                      <a:r>
                        <a:rPr lang="en-US" dirty="0"/>
                        <a:t>Document or Report</a:t>
                      </a:r>
                    </a:p>
                  </a:txBody>
                  <a:tcPr/>
                </a:tc>
                <a:extLst>
                  <a:ext uri="{0D108BD9-81ED-4DB2-BD59-A6C34878D82A}">
                    <a16:rowId xmlns:a16="http://schemas.microsoft.com/office/drawing/2014/main" val="37658736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Research Questions</a:t>
            </a:r>
            <a:endParaRPr sz="3000" dirty="0">
              <a:solidFill>
                <a:schemeClr val="accent5"/>
              </a:solidFill>
            </a:endParaRPr>
          </a:p>
        </p:txBody>
      </p:sp>
      <p:pic>
        <p:nvPicPr>
          <p:cNvPr id="6146" name="Picture 2" descr="Image result for research questions">
            <a:extLst>
              <a:ext uri="{FF2B5EF4-FFF2-40B4-BE49-F238E27FC236}">
                <a16:creationId xmlns:a16="http://schemas.microsoft.com/office/drawing/2014/main" id="{A15457B9-7E2F-4F9B-BA79-9A0F9EC07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845" y="1536530"/>
            <a:ext cx="3768603" cy="3014882"/>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103;p17">
            <a:extLst>
              <a:ext uri="{FF2B5EF4-FFF2-40B4-BE49-F238E27FC236}">
                <a16:creationId xmlns:a16="http://schemas.microsoft.com/office/drawing/2014/main" id="{36B5900E-92A8-43A1-9853-CACE9E675DCD}"/>
              </a:ext>
            </a:extLst>
          </p:cNvPr>
          <p:cNvSpPr txBox="1">
            <a:spLocks/>
          </p:cNvSpPr>
          <p:nvPr/>
        </p:nvSpPr>
        <p:spPr>
          <a:xfrm>
            <a:off x="256200" y="1170225"/>
            <a:ext cx="4646391" cy="3455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marL="114300" indent="0" algn="just">
              <a:lnSpc>
                <a:spcPct val="150000"/>
              </a:lnSpc>
              <a:buClr>
                <a:schemeClr val="dk1"/>
              </a:buClr>
              <a:buNone/>
            </a:pPr>
            <a:r>
              <a:rPr lang="en-US" b="1" dirty="0">
                <a:solidFill>
                  <a:schemeClr val="bg1"/>
                </a:solidFill>
                <a:latin typeface="Raleway"/>
                <a:ea typeface="Raleway"/>
                <a:cs typeface="Raleway"/>
                <a:sym typeface="Raleway"/>
              </a:rPr>
              <a:t>Research Question 1: </a:t>
            </a:r>
            <a:endParaRPr lang="en-US" dirty="0">
              <a:solidFill>
                <a:schemeClr val="bg1"/>
              </a:solidFill>
              <a:latin typeface="Raleway"/>
              <a:ea typeface="Raleway"/>
              <a:cs typeface="Raleway"/>
              <a:sym typeface="Raleway"/>
            </a:endParaRPr>
          </a:p>
          <a:p>
            <a:pPr marL="114300" indent="0" algn="just">
              <a:lnSpc>
                <a:spcPct val="150000"/>
              </a:lnSpc>
              <a:buClr>
                <a:schemeClr val="dk1"/>
              </a:buClr>
              <a:buNone/>
            </a:pPr>
            <a:r>
              <a:rPr lang="en-US" i="1" dirty="0">
                <a:solidFill>
                  <a:schemeClr val="bg1"/>
                </a:solidFill>
                <a:latin typeface="Raleway"/>
                <a:ea typeface="Raleway"/>
                <a:cs typeface="Raleway"/>
                <a:sym typeface="Raleway"/>
              </a:rPr>
              <a:t>“ What kind of strategies are used to incorporate security aspects into the Agile SDLC?”</a:t>
            </a:r>
          </a:p>
          <a:p>
            <a:pPr marL="114300" indent="0" algn="just">
              <a:lnSpc>
                <a:spcPct val="150000"/>
              </a:lnSpc>
              <a:buClr>
                <a:schemeClr val="dk1"/>
              </a:buClr>
              <a:buNone/>
            </a:pPr>
            <a:endParaRPr lang="en-US" i="1" dirty="0">
              <a:solidFill>
                <a:schemeClr val="bg1"/>
              </a:solidFill>
              <a:latin typeface="Raleway"/>
              <a:ea typeface="Raleway"/>
              <a:cs typeface="Raleway"/>
              <a:sym typeface="Raleway"/>
            </a:endParaRPr>
          </a:p>
          <a:p>
            <a:pPr marL="114300" indent="0" algn="just">
              <a:lnSpc>
                <a:spcPct val="150000"/>
              </a:lnSpc>
              <a:buClr>
                <a:schemeClr val="dk1"/>
              </a:buClr>
              <a:buNone/>
            </a:pPr>
            <a:r>
              <a:rPr lang="en-US" b="1" dirty="0">
                <a:solidFill>
                  <a:schemeClr val="bg1"/>
                </a:solidFill>
                <a:latin typeface="Raleway"/>
                <a:ea typeface="Raleway"/>
                <a:cs typeface="Raleway"/>
                <a:sym typeface="Raleway"/>
              </a:rPr>
              <a:t>Research Question 2:</a:t>
            </a:r>
          </a:p>
          <a:p>
            <a:pPr marL="114300" indent="0" algn="just">
              <a:lnSpc>
                <a:spcPct val="150000"/>
              </a:lnSpc>
              <a:buClr>
                <a:schemeClr val="dk1"/>
              </a:buClr>
              <a:buNone/>
            </a:pPr>
            <a:r>
              <a:rPr lang="en-US" i="1" dirty="0">
                <a:solidFill>
                  <a:schemeClr val="bg1"/>
                </a:solidFill>
                <a:latin typeface="Raleway"/>
                <a:ea typeface="Raleway"/>
                <a:cs typeface="Raleway"/>
                <a:sym typeface="Raleway"/>
              </a:rPr>
              <a:t>“How do we define or build the security metrics for modern SDLCs like Agile?”</a:t>
            </a:r>
          </a:p>
        </p:txBody>
      </p:sp>
    </p:spTree>
    <p:extLst>
      <p:ext uri="{BB962C8B-B14F-4D97-AF65-F5344CB8AC3E}">
        <p14:creationId xmlns:p14="http://schemas.microsoft.com/office/powerpoint/2010/main" val="307701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5518584"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Miss Conceptions</a:t>
            </a:r>
            <a:endParaRPr sz="3000" dirty="0">
              <a:solidFill>
                <a:schemeClr val="accent5"/>
              </a:solidFill>
            </a:endParaRPr>
          </a:p>
        </p:txBody>
      </p:sp>
      <p:sp>
        <p:nvSpPr>
          <p:cNvPr id="6" name="Google Shape;103;p17">
            <a:extLst>
              <a:ext uri="{FF2B5EF4-FFF2-40B4-BE49-F238E27FC236}">
                <a16:creationId xmlns:a16="http://schemas.microsoft.com/office/drawing/2014/main" id="{C4F5A2EE-8218-4E01-BA82-2EA254FA5178}"/>
              </a:ext>
            </a:extLst>
          </p:cNvPr>
          <p:cNvSpPr txBox="1">
            <a:spLocks/>
          </p:cNvSpPr>
          <p:nvPr/>
        </p:nvSpPr>
        <p:spPr>
          <a:xfrm>
            <a:off x="256200" y="1170225"/>
            <a:ext cx="4646391" cy="3718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algn="just">
              <a:lnSpc>
                <a:spcPct val="150000"/>
              </a:lnSpc>
              <a:buClr>
                <a:schemeClr val="dk1"/>
              </a:buClr>
            </a:pPr>
            <a:r>
              <a:rPr lang="en-US" b="1" i="1" dirty="0">
                <a:solidFill>
                  <a:schemeClr val="bg1"/>
                </a:solidFill>
                <a:latin typeface="Raleway"/>
                <a:ea typeface="Raleway"/>
                <a:cs typeface="Raleway"/>
                <a:sym typeface="Raleway"/>
              </a:rPr>
              <a:t>Following are some of the misconception: </a:t>
            </a:r>
          </a:p>
          <a:p>
            <a:pPr lvl="1" algn="just">
              <a:lnSpc>
                <a:spcPct val="150000"/>
              </a:lnSpc>
              <a:buClr>
                <a:schemeClr val="dk1"/>
              </a:buClr>
            </a:pPr>
            <a:r>
              <a:rPr lang="en-US" dirty="0">
                <a:solidFill>
                  <a:schemeClr val="bg1"/>
                </a:solidFill>
                <a:latin typeface="Raleway"/>
                <a:ea typeface="Raleway"/>
                <a:cs typeface="Raleway"/>
                <a:sym typeface="Raleway"/>
              </a:rPr>
              <a:t>Ignoring and adding security as a patch work is not same as handling security.</a:t>
            </a:r>
          </a:p>
          <a:p>
            <a:pPr lvl="1" algn="just">
              <a:lnSpc>
                <a:spcPct val="150000"/>
              </a:lnSpc>
              <a:buClr>
                <a:schemeClr val="dk1"/>
              </a:buClr>
            </a:pPr>
            <a:r>
              <a:rPr lang="en-US" dirty="0">
                <a:solidFill>
                  <a:schemeClr val="bg1"/>
                </a:solidFill>
                <a:latin typeface="Raleway"/>
                <a:ea typeface="Raleway"/>
                <a:cs typeface="Raleway"/>
                <a:sym typeface="Raleway"/>
              </a:rPr>
              <a:t>Developer’s or Engineer's often fail to design security in today’s world of Internet.</a:t>
            </a:r>
          </a:p>
          <a:p>
            <a:pPr lvl="1" algn="just">
              <a:lnSpc>
                <a:spcPct val="150000"/>
              </a:lnSpc>
              <a:buClr>
                <a:schemeClr val="dk1"/>
              </a:buClr>
            </a:pPr>
            <a:r>
              <a:rPr lang="en-US" dirty="0">
                <a:solidFill>
                  <a:schemeClr val="bg1"/>
                </a:solidFill>
                <a:latin typeface="Raleway"/>
                <a:ea typeface="Raleway"/>
                <a:cs typeface="Raleway"/>
                <a:sym typeface="Raleway"/>
              </a:rPr>
              <a:t>Why do we provide security knowing that we cannot build 100% secured one?</a:t>
            </a:r>
          </a:p>
        </p:txBody>
      </p:sp>
      <p:pic>
        <p:nvPicPr>
          <p:cNvPr id="1026" name="Picture 2" descr="Image result for misconceptions">
            <a:extLst>
              <a:ext uri="{FF2B5EF4-FFF2-40B4-BE49-F238E27FC236}">
                <a16:creationId xmlns:a16="http://schemas.microsoft.com/office/drawing/2014/main" id="{11A39428-85CF-40E6-9B41-F3CDAAF7E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4707" y="1743499"/>
            <a:ext cx="3856038"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1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Observations and Analysis</a:t>
            </a:r>
            <a:endParaRPr sz="3000" dirty="0">
              <a:solidFill>
                <a:schemeClr val="accent5"/>
              </a:solidFill>
            </a:endParaRPr>
          </a:p>
        </p:txBody>
      </p:sp>
      <p:sp>
        <p:nvSpPr>
          <p:cNvPr id="6" name="Google Shape;103;p17">
            <a:extLst>
              <a:ext uri="{FF2B5EF4-FFF2-40B4-BE49-F238E27FC236}">
                <a16:creationId xmlns:a16="http://schemas.microsoft.com/office/drawing/2014/main" id="{C4F5A2EE-8218-4E01-BA82-2EA254FA5178}"/>
              </a:ext>
            </a:extLst>
          </p:cNvPr>
          <p:cNvSpPr txBox="1">
            <a:spLocks/>
          </p:cNvSpPr>
          <p:nvPr/>
        </p:nvSpPr>
        <p:spPr>
          <a:xfrm>
            <a:off x="256200" y="1170225"/>
            <a:ext cx="4646391" cy="3718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algn="just">
              <a:lnSpc>
                <a:spcPct val="200000"/>
              </a:lnSpc>
              <a:buClr>
                <a:schemeClr val="dk1"/>
              </a:buClr>
            </a:pPr>
            <a:r>
              <a:rPr lang="en-US" b="1" i="1" dirty="0">
                <a:solidFill>
                  <a:schemeClr val="bg1"/>
                </a:solidFill>
                <a:latin typeface="Raleway"/>
                <a:ea typeface="Raleway"/>
                <a:cs typeface="Raleway"/>
                <a:sym typeface="Raleway"/>
              </a:rPr>
              <a:t>Gated Security Approach: </a:t>
            </a:r>
          </a:p>
          <a:p>
            <a:pPr lvl="1" algn="just">
              <a:lnSpc>
                <a:spcPct val="200000"/>
              </a:lnSpc>
              <a:buClr>
                <a:schemeClr val="dk1"/>
              </a:buClr>
            </a:pPr>
            <a:r>
              <a:rPr lang="en-US" i="1" dirty="0">
                <a:solidFill>
                  <a:schemeClr val="bg1"/>
                </a:solidFill>
                <a:latin typeface="Raleway"/>
                <a:ea typeface="Raleway"/>
                <a:cs typeface="Raleway"/>
                <a:sym typeface="Raleway"/>
              </a:rPr>
              <a:t>This is a traditional approach that is applied on the novel Software Development Life-Cycle.</a:t>
            </a:r>
          </a:p>
          <a:p>
            <a:pPr lvl="1" algn="just">
              <a:lnSpc>
                <a:spcPct val="200000"/>
              </a:lnSpc>
              <a:buClr>
                <a:schemeClr val="dk1"/>
              </a:buClr>
            </a:pPr>
            <a:r>
              <a:rPr lang="en-US" i="1" dirty="0">
                <a:solidFill>
                  <a:schemeClr val="bg1"/>
                </a:solidFill>
                <a:latin typeface="Raleway"/>
                <a:ea typeface="Raleway"/>
                <a:cs typeface="Raleway"/>
                <a:sym typeface="Raleway"/>
              </a:rPr>
              <a:t>This approach deals with inserting security practices between the phases of Software Development Life_-Cycles (SDLC’s).</a:t>
            </a:r>
          </a:p>
        </p:txBody>
      </p:sp>
      <p:sp>
        <p:nvSpPr>
          <p:cNvPr id="5" name="Rectangle: Rounded Corners 4">
            <a:extLst>
              <a:ext uri="{FF2B5EF4-FFF2-40B4-BE49-F238E27FC236}">
                <a16:creationId xmlns:a16="http://schemas.microsoft.com/office/drawing/2014/main" id="{818DD8F5-0F09-4986-A2D0-ED2EC0EDA97A}"/>
              </a:ext>
            </a:extLst>
          </p:cNvPr>
          <p:cNvSpPr/>
          <p:nvPr/>
        </p:nvSpPr>
        <p:spPr>
          <a:xfrm>
            <a:off x="5774784" y="716979"/>
            <a:ext cx="1420837" cy="453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Idea</a:t>
            </a:r>
          </a:p>
        </p:txBody>
      </p:sp>
      <p:sp>
        <p:nvSpPr>
          <p:cNvPr id="8" name="Rectangle: Rounded Corners 7">
            <a:extLst>
              <a:ext uri="{FF2B5EF4-FFF2-40B4-BE49-F238E27FC236}">
                <a16:creationId xmlns:a16="http://schemas.microsoft.com/office/drawing/2014/main" id="{C71BC0FF-F431-43A2-9F90-3CAD389ACFAA}"/>
              </a:ext>
            </a:extLst>
          </p:cNvPr>
          <p:cNvSpPr/>
          <p:nvPr/>
        </p:nvSpPr>
        <p:spPr>
          <a:xfrm>
            <a:off x="5774786" y="1633462"/>
            <a:ext cx="1420837" cy="453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Design</a:t>
            </a:r>
          </a:p>
        </p:txBody>
      </p:sp>
      <p:sp>
        <p:nvSpPr>
          <p:cNvPr id="9" name="Rectangle: Rounded Corners 8">
            <a:extLst>
              <a:ext uri="{FF2B5EF4-FFF2-40B4-BE49-F238E27FC236}">
                <a16:creationId xmlns:a16="http://schemas.microsoft.com/office/drawing/2014/main" id="{8584AD73-66C3-4EEB-9F5A-DBC2C6C5F266}"/>
              </a:ext>
            </a:extLst>
          </p:cNvPr>
          <p:cNvSpPr/>
          <p:nvPr/>
        </p:nvSpPr>
        <p:spPr>
          <a:xfrm>
            <a:off x="5774785" y="2549945"/>
            <a:ext cx="1420837" cy="453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0" name="Rectangle: Rounded Corners 9">
            <a:extLst>
              <a:ext uri="{FF2B5EF4-FFF2-40B4-BE49-F238E27FC236}">
                <a16:creationId xmlns:a16="http://schemas.microsoft.com/office/drawing/2014/main" id="{16FEEBEA-A435-4191-9DDA-866E43A03320}"/>
              </a:ext>
            </a:extLst>
          </p:cNvPr>
          <p:cNvSpPr/>
          <p:nvPr/>
        </p:nvSpPr>
        <p:spPr>
          <a:xfrm>
            <a:off x="5774785" y="3466428"/>
            <a:ext cx="1420837" cy="453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1" name="Rectangle: Rounded Corners 10">
            <a:extLst>
              <a:ext uri="{FF2B5EF4-FFF2-40B4-BE49-F238E27FC236}">
                <a16:creationId xmlns:a16="http://schemas.microsoft.com/office/drawing/2014/main" id="{C77641BB-0173-4D89-A8FD-95AD18C888A8}"/>
              </a:ext>
            </a:extLst>
          </p:cNvPr>
          <p:cNvSpPr/>
          <p:nvPr/>
        </p:nvSpPr>
        <p:spPr>
          <a:xfrm>
            <a:off x="5774784" y="4382911"/>
            <a:ext cx="1420837" cy="453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a:t>
            </a:r>
          </a:p>
        </p:txBody>
      </p:sp>
      <p:sp>
        <p:nvSpPr>
          <p:cNvPr id="7" name="Arrow: Left 6">
            <a:extLst>
              <a:ext uri="{FF2B5EF4-FFF2-40B4-BE49-F238E27FC236}">
                <a16:creationId xmlns:a16="http://schemas.microsoft.com/office/drawing/2014/main" id="{677F0982-1472-4ECE-8EA6-D6BDC97BE788}"/>
              </a:ext>
            </a:extLst>
          </p:cNvPr>
          <p:cNvSpPr/>
          <p:nvPr/>
        </p:nvSpPr>
        <p:spPr>
          <a:xfrm>
            <a:off x="6963504" y="1294228"/>
            <a:ext cx="464233" cy="1828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Arrow: Left 12">
            <a:extLst>
              <a:ext uri="{FF2B5EF4-FFF2-40B4-BE49-F238E27FC236}">
                <a16:creationId xmlns:a16="http://schemas.microsoft.com/office/drawing/2014/main" id="{F8E63F3D-4905-4397-9B0C-2B25A07E2B22}"/>
              </a:ext>
            </a:extLst>
          </p:cNvPr>
          <p:cNvSpPr/>
          <p:nvPr/>
        </p:nvSpPr>
        <p:spPr>
          <a:xfrm>
            <a:off x="6963504" y="2226886"/>
            <a:ext cx="464233" cy="1828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9235474F-B1C0-4E2A-823D-86BFC364F5B8}"/>
              </a:ext>
            </a:extLst>
          </p:cNvPr>
          <p:cNvSpPr/>
          <p:nvPr/>
        </p:nvSpPr>
        <p:spPr>
          <a:xfrm>
            <a:off x="6963504" y="3159544"/>
            <a:ext cx="464233" cy="1828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Arrow: Left 14">
            <a:extLst>
              <a:ext uri="{FF2B5EF4-FFF2-40B4-BE49-F238E27FC236}">
                <a16:creationId xmlns:a16="http://schemas.microsoft.com/office/drawing/2014/main" id="{A69E7715-C8AE-480F-8223-605440AE1B8C}"/>
              </a:ext>
            </a:extLst>
          </p:cNvPr>
          <p:cNvSpPr/>
          <p:nvPr/>
        </p:nvSpPr>
        <p:spPr>
          <a:xfrm>
            <a:off x="6963504" y="4059852"/>
            <a:ext cx="464233" cy="18288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A4B08CE-CC85-4C98-BEE9-CF429567A0FB}"/>
              </a:ext>
            </a:extLst>
          </p:cNvPr>
          <p:cNvSpPr txBox="1"/>
          <p:nvPr/>
        </p:nvSpPr>
        <p:spPr>
          <a:xfrm>
            <a:off x="7547317" y="1124058"/>
            <a:ext cx="1340483" cy="523220"/>
          </a:xfrm>
          <a:prstGeom prst="rect">
            <a:avLst/>
          </a:prstGeom>
          <a:noFill/>
        </p:spPr>
        <p:txBody>
          <a:bodyPr wrap="square" rtlCol="0">
            <a:spAutoFit/>
          </a:bodyPr>
          <a:lstStyle/>
          <a:p>
            <a:pPr algn="ctr"/>
            <a:r>
              <a:rPr lang="en-US" dirty="0">
                <a:solidFill>
                  <a:schemeClr val="bg1"/>
                </a:solidFill>
              </a:rPr>
              <a:t>Initial Risk Assessment</a:t>
            </a:r>
          </a:p>
        </p:txBody>
      </p:sp>
      <p:sp>
        <p:nvSpPr>
          <p:cNvPr id="17" name="TextBox 16">
            <a:extLst>
              <a:ext uri="{FF2B5EF4-FFF2-40B4-BE49-F238E27FC236}">
                <a16:creationId xmlns:a16="http://schemas.microsoft.com/office/drawing/2014/main" id="{319E4429-AA83-43CF-9997-FF73894DF168}"/>
              </a:ext>
            </a:extLst>
          </p:cNvPr>
          <p:cNvSpPr txBox="1"/>
          <p:nvPr/>
        </p:nvSpPr>
        <p:spPr>
          <a:xfrm>
            <a:off x="7547317" y="2056716"/>
            <a:ext cx="1340483" cy="523220"/>
          </a:xfrm>
          <a:prstGeom prst="rect">
            <a:avLst/>
          </a:prstGeom>
          <a:noFill/>
        </p:spPr>
        <p:txBody>
          <a:bodyPr wrap="square" rtlCol="0">
            <a:spAutoFit/>
          </a:bodyPr>
          <a:lstStyle/>
          <a:p>
            <a:pPr algn="ctr"/>
            <a:r>
              <a:rPr lang="en-US" dirty="0">
                <a:solidFill>
                  <a:schemeClr val="bg1"/>
                </a:solidFill>
              </a:rPr>
              <a:t>Design Review</a:t>
            </a:r>
          </a:p>
        </p:txBody>
      </p:sp>
      <p:sp>
        <p:nvSpPr>
          <p:cNvPr id="18" name="TextBox 17">
            <a:extLst>
              <a:ext uri="{FF2B5EF4-FFF2-40B4-BE49-F238E27FC236}">
                <a16:creationId xmlns:a16="http://schemas.microsoft.com/office/drawing/2014/main" id="{0809D9E5-A0DF-4648-87CA-5306AB772183}"/>
              </a:ext>
            </a:extLst>
          </p:cNvPr>
          <p:cNvSpPr txBox="1"/>
          <p:nvPr/>
        </p:nvSpPr>
        <p:spPr>
          <a:xfrm>
            <a:off x="7547317" y="2989374"/>
            <a:ext cx="1420837" cy="738664"/>
          </a:xfrm>
          <a:prstGeom prst="rect">
            <a:avLst/>
          </a:prstGeom>
          <a:noFill/>
        </p:spPr>
        <p:txBody>
          <a:bodyPr wrap="square" rtlCol="0">
            <a:spAutoFit/>
          </a:bodyPr>
          <a:lstStyle/>
          <a:p>
            <a:pPr algn="ctr"/>
            <a:r>
              <a:rPr lang="en-US" dirty="0">
                <a:solidFill>
                  <a:schemeClr val="bg1"/>
                </a:solidFill>
              </a:rPr>
              <a:t>Code and Implementation Review</a:t>
            </a:r>
          </a:p>
        </p:txBody>
      </p:sp>
      <p:sp>
        <p:nvSpPr>
          <p:cNvPr id="19" name="TextBox 18">
            <a:extLst>
              <a:ext uri="{FF2B5EF4-FFF2-40B4-BE49-F238E27FC236}">
                <a16:creationId xmlns:a16="http://schemas.microsoft.com/office/drawing/2014/main" id="{8E8CC220-3367-40C1-8CC6-280CBF514A0B}"/>
              </a:ext>
            </a:extLst>
          </p:cNvPr>
          <p:cNvSpPr txBox="1"/>
          <p:nvPr/>
        </p:nvSpPr>
        <p:spPr>
          <a:xfrm>
            <a:off x="7507139" y="3889682"/>
            <a:ext cx="1420837" cy="523220"/>
          </a:xfrm>
          <a:prstGeom prst="rect">
            <a:avLst/>
          </a:prstGeom>
          <a:noFill/>
        </p:spPr>
        <p:txBody>
          <a:bodyPr wrap="square" rtlCol="0">
            <a:spAutoFit/>
          </a:bodyPr>
          <a:lstStyle/>
          <a:p>
            <a:pPr algn="ctr"/>
            <a:r>
              <a:rPr lang="en-US" dirty="0">
                <a:solidFill>
                  <a:schemeClr val="bg1"/>
                </a:solidFill>
              </a:rPr>
              <a:t>Penetration Testing</a:t>
            </a:r>
          </a:p>
        </p:txBody>
      </p:sp>
    </p:spTree>
    <p:extLst>
      <p:ext uri="{BB962C8B-B14F-4D97-AF65-F5344CB8AC3E}">
        <p14:creationId xmlns:p14="http://schemas.microsoft.com/office/powerpoint/2010/main" val="361219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lvl="0"/>
            <a:r>
              <a:rPr lang="en-US" sz="3000" dirty="0">
                <a:solidFill>
                  <a:schemeClr val="accent5"/>
                </a:solidFill>
              </a:rPr>
              <a:t>Observations and Analysis (Cont.)</a:t>
            </a:r>
            <a:endParaRPr sz="3000" dirty="0">
              <a:solidFill>
                <a:schemeClr val="accent5"/>
              </a:solidFill>
            </a:endParaRPr>
          </a:p>
        </p:txBody>
      </p:sp>
      <p:sp>
        <p:nvSpPr>
          <p:cNvPr id="6" name="Google Shape;103;p17">
            <a:extLst>
              <a:ext uri="{FF2B5EF4-FFF2-40B4-BE49-F238E27FC236}">
                <a16:creationId xmlns:a16="http://schemas.microsoft.com/office/drawing/2014/main" id="{C4F5A2EE-8218-4E01-BA82-2EA254FA5178}"/>
              </a:ext>
            </a:extLst>
          </p:cNvPr>
          <p:cNvSpPr txBox="1">
            <a:spLocks/>
          </p:cNvSpPr>
          <p:nvPr/>
        </p:nvSpPr>
        <p:spPr>
          <a:xfrm>
            <a:off x="256200" y="1170225"/>
            <a:ext cx="4646391" cy="22552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algn="just">
              <a:lnSpc>
                <a:spcPct val="150000"/>
              </a:lnSpc>
              <a:buClr>
                <a:schemeClr val="dk1"/>
              </a:buClr>
            </a:pPr>
            <a:r>
              <a:rPr lang="en-US" dirty="0">
                <a:solidFill>
                  <a:schemeClr val="bg1"/>
                </a:solidFill>
                <a:latin typeface="Raleway"/>
                <a:ea typeface="Raleway"/>
                <a:cs typeface="Raleway"/>
                <a:sym typeface="Raleway"/>
              </a:rPr>
              <a:t>After looking at various research proposals and methodologies, we have come up the following steps that an organization can adapt for a better and secured software:</a:t>
            </a:r>
          </a:p>
        </p:txBody>
      </p:sp>
      <p:sp>
        <p:nvSpPr>
          <p:cNvPr id="2" name="Rectangle: Rounded Corners 1">
            <a:extLst>
              <a:ext uri="{FF2B5EF4-FFF2-40B4-BE49-F238E27FC236}">
                <a16:creationId xmlns:a16="http://schemas.microsoft.com/office/drawing/2014/main" id="{4D035D63-8D0F-44B8-9F3C-6AB24694EB24}"/>
              </a:ext>
            </a:extLst>
          </p:cNvPr>
          <p:cNvSpPr/>
          <p:nvPr/>
        </p:nvSpPr>
        <p:spPr>
          <a:xfrm>
            <a:off x="459545" y="3559126"/>
            <a:ext cx="1765495" cy="1287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Knowing Developer Technology Stack</a:t>
            </a:r>
          </a:p>
        </p:txBody>
      </p:sp>
      <p:sp>
        <p:nvSpPr>
          <p:cNvPr id="7" name="Rectangle: Rounded Corners 6">
            <a:extLst>
              <a:ext uri="{FF2B5EF4-FFF2-40B4-BE49-F238E27FC236}">
                <a16:creationId xmlns:a16="http://schemas.microsoft.com/office/drawing/2014/main" id="{1D9F0748-9385-40BE-A6E2-FD303487C8B6}"/>
              </a:ext>
            </a:extLst>
          </p:cNvPr>
          <p:cNvSpPr/>
          <p:nvPr/>
        </p:nvSpPr>
        <p:spPr>
          <a:xfrm>
            <a:off x="3689252" y="3559126"/>
            <a:ext cx="1765495" cy="128719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Add, Adapt and Abandon Policies</a:t>
            </a:r>
          </a:p>
        </p:txBody>
      </p:sp>
      <p:sp>
        <p:nvSpPr>
          <p:cNvPr id="8" name="Rectangle: Rounded Corners 7">
            <a:extLst>
              <a:ext uri="{FF2B5EF4-FFF2-40B4-BE49-F238E27FC236}">
                <a16:creationId xmlns:a16="http://schemas.microsoft.com/office/drawing/2014/main" id="{A17BC394-65F9-4E1F-8850-61463352BE47}"/>
              </a:ext>
            </a:extLst>
          </p:cNvPr>
          <p:cNvSpPr/>
          <p:nvPr/>
        </p:nvSpPr>
        <p:spPr>
          <a:xfrm>
            <a:off x="6918960" y="3559126"/>
            <a:ext cx="1765495" cy="128719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Communication</a:t>
            </a:r>
          </a:p>
        </p:txBody>
      </p:sp>
      <p:sp>
        <p:nvSpPr>
          <p:cNvPr id="3" name="Arrow: Right 2">
            <a:extLst>
              <a:ext uri="{FF2B5EF4-FFF2-40B4-BE49-F238E27FC236}">
                <a16:creationId xmlns:a16="http://schemas.microsoft.com/office/drawing/2014/main" id="{89C34E16-E4D8-4E71-B692-84F06B451BB0}"/>
              </a:ext>
            </a:extLst>
          </p:cNvPr>
          <p:cNvSpPr/>
          <p:nvPr/>
        </p:nvSpPr>
        <p:spPr>
          <a:xfrm>
            <a:off x="2636520" y="4023360"/>
            <a:ext cx="654147" cy="330591"/>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A08B4234-BCA5-46F3-AFE5-95AB2B4D9FBC}"/>
              </a:ext>
            </a:extLst>
          </p:cNvPr>
          <p:cNvSpPr/>
          <p:nvPr/>
        </p:nvSpPr>
        <p:spPr>
          <a:xfrm>
            <a:off x="5853332" y="4023359"/>
            <a:ext cx="654147" cy="330591"/>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37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Security Metrics for Modern SDLCs</a:t>
            </a:r>
            <a:endParaRPr sz="3000" dirty="0">
              <a:solidFill>
                <a:schemeClr val="accent5"/>
              </a:solidFill>
            </a:endParaRPr>
          </a:p>
        </p:txBody>
      </p:sp>
      <p:sp>
        <p:nvSpPr>
          <p:cNvPr id="4" name="Google Shape;103;p17">
            <a:extLst>
              <a:ext uri="{FF2B5EF4-FFF2-40B4-BE49-F238E27FC236}">
                <a16:creationId xmlns:a16="http://schemas.microsoft.com/office/drawing/2014/main" id="{6A6A778C-7AB8-46E3-882C-30186FAA17A2}"/>
              </a:ext>
            </a:extLst>
          </p:cNvPr>
          <p:cNvSpPr txBox="1">
            <a:spLocks/>
          </p:cNvSpPr>
          <p:nvPr/>
        </p:nvSpPr>
        <p:spPr>
          <a:xfrm>
            <a:off x="256200" y="1170225"/>
            <a:ext cx="4646391" cy="37182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pPr algn="just">
              <a:lnSpc>
                <a:spcPct val="200000"/>
              </a:lnSpc>
              <a:buClr>
                <a:schemeClr val="dk1"/>
              </a:buClr>
            </a:pPr>
            <a:r>
              <a:rPr lang="en-US" dirty="0">
                <a:solidFill>
                  <a:schemeClr val="bg1"/>
                </a:solidFill>
                <a:latin typeface="Raleway"/>
                <a:ea typeface="Raleway"/>
                <a:cs typeface="Raleway"/>
                <a:sym typeface="Raleway"/>
              </a:rPr>
              <a:t>A </a:t>
            </a:r>
            <a:r>
              <a:rPr lang="en-US" b="1" dirty="0">
                <a:solidFill>
                  <a:schemeClr val="bg1"/>
                </a:solidFill>
                <a:latin typeface="Raleway"/>
                <a:ea typeface="Raleway"/>
                <a:cs typeface="Raleway"/>
                <a:sym typeface="Raleway"/>
              </a:rPr>
              <a:t>‘Security Metric’</a:t>
            </a:r>
            <a:r>
              <a:rPr lang="en-US" dirty="0">
                <a:solidFill>
                  <a:schemeClr val="bg1"/>
                </a:solidFill>
                <a:latin typeface="Raleway"/>
                <a:ea typeface="Raleway"/>
                <a:cs typeface="Raleway"/>
                <a:sym typeface="Raleway"/>
              </a:rPr>
              <a:t> is generally defined a measure that relatively quantifies the amount of security provided [5].</a:t>
            </a:r>
          </a:p>
          <a:p>
            <a:pPr marL="114300" indent="0" algn="just">
              <a:lnSpc>
                <a:spcPct val="200000"/>
              </a:lnSpc>
              <a:buClr>
                <a:schemeClr val="dk1"/>
              </a:buClr>
              <a:buNone/>
            </a:pPr>
            <a:endParaRPr lang="en-US" dirty="0">
              <a:solidFill>
                <a:schemeClr val="bg1"/>
              </a:solidFill>
              <a:latin typeface="Raleway"/>
              <a:ea typeface="Raleway"/>
              <a:cs typeface="Raleway"/>
              <a:sym typeface="Raleway"/>
            </a:endParaRPr>
          </a:p>
          <a:p>
            <a:pPr algn="just">
              <a:lnSpc>
                <a:spcPct val="200000"/>
              </a:lnSpc>
              <a:buClr>
                <a:schemeClr val="dk1"/>
              </a:buClr>
            </a:pPr>
            <a:r>
              <a:rPr lang="en-US" b="1" dirty="0">
                <a:solidFill>
                  <a:schemeClr val="bg1"/>
                </a:solidFill>
                <a:latin typeface="Raleway"/>
                <a:ea typeface="Raleway"/>
                <a:cs typeface="Raleway"/>
                <a:sym typeface="Raleway"/>
              </a:rPr>
              <a:t>Formal Security Metric Description</a:t>
            </a:r>
          </a:p>
        </p:txBody>
      </p:sp>
      <p:graphicFrame>
        <p:nvGraphicFramePr>
          <p:cNvPr id="2" name="Table 4">
            <a:extLst>
              <a:ext uri="{FF2B5EF4-FFF2-40B4-BE49-F238E27FC236}">
                <a16:creationId xmlns:a16="http://schemas.microsoft.com/office/drawing/2014/main" id="{528458F5-53FC-4360-A6E2-1C84EF19AF42}"/>
              </a:ext>
            </a:extLst>
          </p:cNvPr>
          <p:cNvGraphicFramePr>
            <a:graphicFrameLocks noGrp="1"/>
          </p:cNvGraphicFramePr>
          <p:nvPr>
            <p:extLst>
              <p:ext uri="{D42A27DB-BD31-4B8C-83A1-F6EECF244321}">
                <p14:modId xmlns:p14="http://schemas.microsoft.com/office/powerpoint/2010/main" val="2165384772"/>
              </p:ext>
            </p:extLst>
          </p:nvPr>
        </p:nvGraphicFramePr>
        <p:xfrm>
          <a:off x="5314924" y="1170225"/>
          <a:ext cx="3572876" cy="3718560"/>
        </p:xfrm>
        <a:graphic>
          <a:graphicData uri="http://schemas.openxmlformats.org/drawingml/2006/table">
            <a:tbl>
              <a:tblPr firstRow="1" bandRow="1">
                <a:tableStyleId>{5C22544A-7EE6-4342-B048-85BDC9FD1C3A}</a:tableStyleId>
              </a:tblPr>
              <a:tblGrid>
                <a:gridCol w="1786438">
                  <a:extLst>
                    <a:ext uri="{9D8B030D-6E8A-4147-A177-3AD203B41FA5}">
                      <a16:colId xmlns:a16="http://schemas.microsoft.com/office/drawing/2014/main" val="3666270013"/>
                    </a:ext>
                  </a:extLst>
                </a:gridCol>
                <a:gridCol w="1786438">
                  <a:extLst>
                    <a:ext uri="{9D8B030D-6E8A-4147-A177-3AD203B41FA5}">
                      <a16:colId xmlns:a16="http://schemas.microsoft.com/office/drawing/2014/main" val="1800208084"/>
                    </a:ext>
                  </a:extLst>
                </a:gridCol>
              </a:tblGrid>
              <a:tr h="296092">
                <a:tc>
                  <a:txBody>
                    <a:bodyPr/>
                    <a:lstStyle/>
                    <a:p>
                      <a:pPr algn="ctr"/>
                      <a:r>
                        <a:rPr lang="en-US" dirty="0"/>
                        <a:t>Name </a:t>
                      </a:r>
                    </a:p>
                  </a:txBody>
                  <a:tcPr/>
                </a:tc>
                <a:tc>
                  <a:txBody>
                    <a:bodyPr/>
                    <a:lstStyle/>
                    <a:p>
                      <a:pPr algn="ctr"/>
                      <a:r>
                        <a:rPr lang="en-US" dirty="0"/>
                        <a:t>Description</a:t>
                      </a:r>
                    </a:p>
                  </a:txBody>
                  <a:tcPr/>
                </a:tc>
                <a:extLst>
                  <a:ext uri="{0D108BD9-81ED-4DB2-BD59-A6C34878D82A}">
                    <a16:rowId xmlns:a16="http://schemas.microsoft.com/office/drawing/2014/main" val="3609041857"/>
                  </a:ext>
                </a:extLst>
              </a:tr>
              <a:tr h="296092">
                <a:tc>
                  <a:txBody>
                    <a:bodyPr/>
                    <a:lstStyle/>
                    <a:p>
                      <a:pPr algn="ctr"/>
                      <a:r>
                        <a:rPr lang="en-US" dirty="0"/>
                        <a:t>Metric</a:t>
                      </a:r>
                    </a:p>
                  </a:txBody>
                  <a:tcPr/>
                </a:tc>
                <a:tc>
                  <a:txBody>
                    <a:bodyPr/>
                    <a:lstStyle/>
                    <a:p>
                      <a:pPr algn="ctr"/>
                      <a:r>
                        <a:rPr lang="en-US" dirty="0"/>
                        <a:t>Name of the Metric</a:t>
                      </a:r>
                    </a:p>
                  </a:txBody>
                  <a:tcPr/>
                </a:tc>
                <a:extLst>
                  <a:ext uri="{0D108BD9-81ED-4DB2-BD59-A6C34878D82A}">
                    <a16:rowId xmlns:a16="http://schemas.microsoft.com/office/drawing/2014/main" val="2780630351"/>
                  </a:ext>
                </a:extLst>
              </a:tr>
              <a:tr h="503356">
                <a:tc>
                  <a:txBody>
                    <a:bodyPr/>
                    <a:lstStyle/>
                    <a:p>
                      <a:pPr algn="ctr"/>
                      <a:r>
                        <a:rPr lang="en-US" dirty="0"/>
                        <a:t>Metric Description</a:t>
                      </a:r>
                    </a:p>
                  </a:txBody>
                  <a:tcPr/>
                </a:tc>
                <a:tc>
                  <a:txBody>
                    <a:bodyPr/>
                    <a:lstStyle/>
                    <a:p>
                      <a:pPr algn="ctr"/>
                      <a:r>
                        <a:rPr lang="en-US" dirty="0"/>
                        <a:t>Description of what is measured.</a:t>
                      </a:r>
                    </a:p>
                  </a:txBody>
                  <a:tcPr/>
                </a:tc>
                <a:extLst>
                  <a:ext uri="{0D108BD9-81ED-4DB2-BD59-A6C34878D82A}">
                    <a16:rowId xmlns:a16="http://schemas.microsoft.com/office/drawing/2014/main" val="4090323519"/>
                  </a:ext>
                </a:extLst>
              </a:tr>
              <a:tr h="296092">
                <a:tc>
                  <a:txBody>
                    <a:bodyPr/>
                    <a:lstStyle/>
                    <a:p>
                      <a:pPr algn="ctr"/>
                      <a:r>
                        <a:rPr lang="en-US" dirty="0"/>
                        <a:t>Procedure</a:t>
                      </a:r>
                    </a:p>
                  </a:txBody>
                  <a:tcPr/>
                </a:tc>
                <a:tc>
                  <a:txBody>
                    <a:bodyPr/>
                    <a:lstStyle/>
                    <a:p>
                      <a:pPr algn="ctr"/>
                      <a:r>
                        <a:rPr lang="en-US" dirty="0"/>
                        <a:t>How is it measured</a:t>
                      </a:r>
                    </a:p>
                  </a:txBody>
                  <a:tcPr/>
                </a:tc>
                <a:extLst>
                  <a:ext uri="{0D108BD9-81ED-4DB2-BD59-A6C34878D82A}">
                    <a16:rowId xmlns:a16="http://schemas.microsoft.com/office/drawing/2014/main" val="628957767"/>
                  </a:ext>
                </a:extLst>
              </a:tr>
              <a:tr h="710620">
                <a:tc>
                  <a:txBody>
                    <a:bodyPr/>
                    <a:lstStyle/>
                    <a:p>
                      <a:pPr algn="ctr"/>
                      <a:r>
                        <a:rPr lang="en-US" dirty="0"/>
                        <a:t>Threshold</a:t>
                      </a:r>
                    </a:p>
                  </a:txBody>
                  <a:tcPr/>
                </a:tc>
                <a:tc>
                  <a:txBody>
                    <a:bodyPr/>
                    <a:lstStyle/>
                    <a:p>
                      <a:pPr algn="ctr"/>
                      <a:r>
                        <a:rPr lang="en-US" dirty="0"/>
                        <a:t>How do are thresholds evaluated</a:t>
                      </a:r>
                    </a:p>
                  </a:txBody>
                  <a:tcPr/>
                </a:tc>
                <a:extLst>
                  <a:ext uri="{0D108BD9-81ED-4DB2-BD59-A6C34878D82A}">
                    <a16:rowId xmlns:a16="http://schemas.microsoft.com/office/drawing/2014/main" val="3219756111"/>
                  </a:ext>
                </a:extLst>
              </a:tr>
              <a:tr h="503356">
                <a:tc>
                  <a:txBody>
                    <a:bodyPr/>
                    <a:lstStyle/>
                    <a:p>
                      <a:pPr algn="ctr"/>
                      <a:r>
                        <a:rPr lang="en-US" dirty="0"/>
                        <a:t>Target Value</a:t>
                      </a:r>
                    </a:p>
                  </a:txBody>
                  <a:tcPr/>
                </a:tc>
                <a:tc>
                  <a:txBody>
                    <a:bodyPr/>
                    <a:lstStyle/>
                    <a:p>
                      <a:pPr algn="ctr"/>
                      <a:r>
                        <a:rPr lang="en-US" dirty="0"/>
                        <a:t>Best possible measure.</a:t>
                      </a:r>
                    </a:p>
                  </a:txBody>
                  <a:tcPr/>
                </a:tc>
                <a:extLst>
                  <a:ext uri="{0D108BD9-81ED-4DB2-BD59-A6C34878D82A}">
                    <a16:rowId xmlns:a16="http://schemas.microsoft.com/office/drawing/2014/main" val="4133878222"/>
                  </a:ext>
                </a:extLst>
              </a:tr>
              <a:tr h="503356">
                <a:tc>
                  <a:txBody>
                    <a:bodyPr/>
                    <a:lstStyle/>
                    <a:p>
                      <a:pPr algn="ctr"/>
                      <a:r>
                        <a:rPr lang="en-US" dirty="0"/>
                        <a:t>Current Value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Present measure.</a:t>
                      </a:r>
                    </a:p>
                    <a:p>
                      <a:pPr algn="ctr"/>
                      <a:endParaRPr lang="en-US" dirty="0"/>
                    </a:p>
                  </a:txBody>
                  <a:tcPr/>
                </a:tc>
                <a:extLst>
                  <a:ext uri="{0D108BD9-81ED-4DB2-BD59-A6C34878D82A}">
                    <a16:rowId xmlns:a16="http://schemas.microsoft.com/office/drawing/2014/main" val="3314645929"/>
                  </a:ext>
                </a:extLst>
              </a:tr>
              <a:tr h="496794">
                <a:tc>
                  <a:txBody>
                    <a:bodyPr/>
                    <a:lstStyle/>
                    <a:p>
                      <a:pPr algn="ctr"/>
                      <a:r>
                        <a:rPr lang="en-US" dirty="0"/>
                        <a:t>Units</a:t>
                      </a:r>
                    </a:p>
                  </a:txBody>
                  <a:tcPr/>
                </a:tc>
                <a:tc>
                  <a:txBody>
                    <a:bodyPr/>
                    <a:lstStyle/>
                    <a:p>
                      <a:pPr algn="ctr"/>
                      <a:r>
                        <a:rPr lang="en-US" dirty="0"/>
                        <a:t>Units of Measurement</a:t>
                      </a:r>
                    </a:p>
                  </a:txBody>
                  <a:tcPr/>
                </a:tc>
                <a:extLst>
                  <a:ext uri="{0D108BD9-81ED-4DB2-BD59-A6C34878D82A}">
                    <a16:rowId xmlns:a16="http://schemas.microsoft.com/office/drawing/2014/main" val="2492902081"/>
                  </a:ext>
                </a:extLst>
              </a:tr>
            </a:tbl>
          </a:graphicData>
        </a:graphic>
      </p:graphicFrame>
    </p:spTree>
    <p:extLst>
      <p:ext uri="{BB962C8B-B14F-4D97-AF65-F5344CB8AC3E}">
        <p14:creationId xmlns:p14="http://schemas.microsoft.com/office/powerpoint/2010/main" val="3817064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19"/>
          <p:cNvSpPr txBox="1">
            <a:spLocks noGrp="1"/>
          </p:cNvSpPr>
          <p:nvPr>
            <p:ph type="title"/>
          </p:nvPr>
        </p:nvSpPr>
        <p:spPr>
          <a:xfrm>
            <a:off x="256200" y="517425"/>
            <a:ext cx="8631600" cy="6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Security Metrics for Modern SDLCs (Cont.)</a:t>
            </a:r>
            <a:endParaRPr sz="3000" dirty="0">
              <a:solidFill>
                <a:schemeClr val="accent5"/>
              </a:solidFill>
            </a:endParaRPr>
          </a:p>
        </p:txBody>
      </p:sp>
      <p:sp>
        <p:nvSpPr>
          <p:cNvPr id="5" name="Arrow: Right 4">
            <a:extLst>
              <a:ext uri="{FF2B5EF4-FFF2-40B4-BE49-F238E27FC236}">
                <a16:creationId xmlns:a16="http://schemas.microsoft.com/office/drawing/2014/main" id="{6B98FCBA-8480-4B16-9AC1-C58458FD1243}"/>
              </a:ext>
            </a:extLst>
          </p:cNvPr>
          <p:cNvSpPr/>
          <p:nvPr/>
        </p:nvSpPr>
        <p:spPr>
          <a:xfrm>
            <a:off x="548640" y="1589649"/>
            <a:ext cx="7462912" cy="303642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94154DD-100C-4452-A6C1-D121452058FF}"/>
              </a:ext>
            </a:extLst>
          </p:cNvPr>
          <p:cNvSpPr/>
          <p:nvPr/>
        </p:nvSpPr>
        <p:spPr>
          <a:xfrm>
            <a:off x="703386" y="2708031"/>
            <a:ext cx="1505243" cy="7948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Discover and Define</a:t>
            </a:r>
          </a:p>
        </p:txBody>
      </p:sp>
      <p:sp>
        <p:nvSpPr>
          <p:cNvPr id="8" name="Rectangle: Rounded Corners 7">
            <a:extLst>
              <a:ext uri="{FF2B5EF4-FFF2-40B4-BE49-F238E27FC236}">
                <a16:creationId xmlns:a16="http://schemas.microsoft.com/office/drawing/2014/main" id="{36C23BE7-FA38-43DE-BF5C-6A01E3293E62}"/>
              </a:ext>
            </a:extLst>
          </p:cNvPr>
          <p:cNvSpPr/>
          <p:nvPr/>
        </p:nvSpPr>
        <p:spPr>
          <a:xfrm>
            <a:off x="3604847" y="2708031"/>
            <a:ext cx="1505243" cy="7948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Gather and Populate Dashboards</a:t>
            </a:r>
          </a:p>
        </p:txBody>
      </p:sp>
      <p:sp>
        <p:nvSpPr>
          <p:cNvPr id="9" name="Rectangle: Rounded Corners 8">
            <a:extLst>
              <a:ext uri="{FF2B5EF4-FFF2-40B4-BE49-F238E27FC236}">
                <a16:creationId xmlns:a16="http://schemas.microsoft.com/office/drawing/2014/main" id="{D84D8A86-5EE5-492C-9816-A5A3A734D037}"/>
              </a:ext>
            </a:extLst>
          </p:cNvPr>
          <p:cNvSpPr/>
          <p:nvPr/>
        </p:nvSpPr>
        <p:spPr>
          <a:xfrm>
            <a:off x="6506309" y="2708031"/>
            <a:ext cx="1505243" cy="79482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Communication Plan</a:t>
            </a:r>
          </a:p>
        </p:txBody>
      </p:sp>
    </p:spTree>
    <p:extLst>
      <p:ext uri="{BB962C8B-B14F-4D97-AF65-F5344CB8AC3E}">
        <p14:creationId xmlns:p14="http://schemas.microsoft.com/office/powerpoint/2010/main" val="163685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283100" y="712142"/>
            <a:ext cx="6244200" cy="6750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sz="3000" dirty="0">
                <a:solidFill>
                  <a:schemeClr val="accent5"/>
                </a:solidFill>
              </a:rPr>
              <a:t>Conclusion</a:t>
            </a:r>
            <a:endParaRPr sz="3000" dirty="0"/>
          </a:p>
        </p:txBody>
      </p:sp>
      <p:sp>
        <p:nvSpPr>
          <p:cNvPr id="257" name="Google Shape;257;p31"/>
          <p:cNvSpPr txBox="1">
            <a:spLocks noGrp="1"/>
          </p:cNvSpPr>
          <p:nvPr>
            <p:ph type="title"/>
          </p:nvPr>
        </p:nvSpPr>
        <p:spPr>
          <a:xfrm>
            <a:off x="382400" y="1387182"/>
            <a:ext cx="6244200" cy="34377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1000"/>
              </a:spcAft>
              <a:buNone/>
            </a:pPr>
            <a:r>
              <a:rPr lang="en-US" sz="1800" dirty="0">
                <a:solidFill>
                  <a:srgbClr val="FFFFFF"/>
                </a:solidFill>
              </a:rPr>
              <a:t>By looking at of these, we can really look at building a Secured Software Development Life-Cycle(s) (</a:t>
            </a:r>
            <a:r>
              <a:rPr lang="en-US" sz="1800" dirty="0" err="1">
                <a:solidFill>
                  <a:srgbClr val="FFFFFF"/>
                </a:solidFill>
              </a:rPr>
              <a:t>SecSDLCs</a:t>
            </a:r>
            <a:r>
              <a:rPr lang="en-US" sz="1800" dirty="0">
                <a:solidFill>
                  <a:srgbClr val="FFFFFF"/>
                </a:solidFill>
              </a:rPr>
              <a:t>) and make also build Security Metrics that represents the measure of security for various organizations.</a:t>
            </a:r>
            <a:endParaRPr sz="1800"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283100" y="1340625"/>
            <a:ext cx="4872709" cy="3391500"/>
          </a:xfrm>
          <a:prstGeom prst="rect">
            <a:avLst/>
          </a:prstGeom>
        </p:spPr>
        <p:txBody>
          <a:bodyPr spcFirstLastPara="1" wrap="square" lIns="91425" tIns="91425" rIns="91425" bIns="91425" anchor="t" anchorCtr="0">
            <a:noAutofit/>
          </a:bodyPr>
          <a:lstStyle/>
          <a:p>
            <a:pPr marL="457200" marR="0" lvl="0" indent="-342900" algn="just" rtl="0">
              <a:lnSpc>
                <a:spcPct val="200000"/>
              </a:lnSpc>
              <a:spcBef>
                <a:spcPts val="0"/>
              </a:spcBef>
              <a:spcAft>
                <a:spcPts val="0"/>
              </a:spcAft>
              <a:buClr>
                <a:srgbClr val="F3F3F3"/>
              </a:buClr>
              <a:buSzPts val="1800"/>
              <a:buFont typeface="Raleway"/>
              <a:buChar char="➔"/>
            </a:pPr>
            <a:r>
              <a:rPr lang="en-US" sz="1800" dirty="0">
                <a:solidFill>
                  <a:srgbClr val="F3F3F3"/>
                </a:solidFill>
              </a:rPr>
              <a:t>Coming down the line, we will look at the other Software Development Life-Cycles like DevOps and other popular practices which would be a beneficiary for software building companies.</a:t>
            </a:r>
            <a:endParaRPr sz="1800" dirty="0">
              <a:solidFill>
                <a:srgbClr val="F3F3F3"/>
              </a:solidFill>
            </a:endParaRPr>
          </a:p>
        </p:txBody>
      </p:sp>
      <p:sp>
        <p:nvSpPr>
          <p:cNvPr id="263" name="Google Shape;263;p3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accent5"/>
                </a:solidFill>
              </a:rPr>
              <a:t>Future Work</a:t>
            </a:r>
            <a:endParaRPr sz="3000">
              <a:solidFill>
                <a:schemeClr val="accent5"/>
              </a:solidFill>
            </a:endParaRPr>
          </a:p>
        </p:txBody>
      </p:sp>
      <p:pic>
        <p:nvPicPr>
          <p:cNvPr id="4098" name="Picture 2" descr="Image result for future work icon">
            <a:extLst>
              <a:ext uri="{FF2B5EF4-FFF2-40B4-BE49-F238E27FC236}">
                <a16:creationId xmlns:a16="http://schemas.microsoft.com/office/drawing/2014/main" id="{1A8EA580-597B-4777-8BDB-E90940452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557" y="1732548"/>
            <a:ext cx="3218243" cy="1678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9500" y="431447"/>
            <a:ext cx="2808000" cy="75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600" dirty="0">
                <a:solidFill>
                  <a:schemeClr val="dk1"/>
                </a:solidFill>
              </a:rPr>
              <a:t>Outline</a:t>
            </a:r>
            <a:endParaRPr sz="2400" dirty="0"/>
          </a:p>
        </p:txBody>
      </p:sp>
      <p:sp>
        <p:nvSpPr>
          <p:cNvPr id="2" name="Text Placeholder 1">
            <a:extLst>
              <a:ext uri="{FF2B5EF4-FFF2-40B4-BE49-F238E27FC236}">
                <a16:creationId xmlns:a16="http://schemas.microsoft.com/office/drawing/2014/main" id="{F5DEC571-E0BF-45E6-9858-1D8D548027E4}"/>
              </a:ext>
            </a:extLst>
          </p:cNvPr>
          <p:cNvSpPr>
            <a:spLocks noGrp="1"/>
          </p:cNvSpPr>
          <p:nvPr>
            <p:ph type="body" idx="1"/>
          </p:nvPr>
        </p:nvSpPr>
        <p:spPr>
          <a:xfrm>
            <a:off x="319500" y="1206329"/>
            <a:ext cx="4252500" cy="3845251"/>
          </a:xfrm>
        </p:spPr>
        <p:txBody>
          <a:bodyPr/>
          <a:lstStyle/>
          <a:p>
            <a:pPr>
              <a:lnSpc>
                <a:spcPct val="200000"/>
              </a:lnSpc>
            </a:pPr>
            <a:r>
              <a:rPr lang="en-US" dirty="0"/>
              <a:t>What is SDLC?</a:t>
            </a:r>
          </a:p>
          <a:p>
            <a:pPr>
              <a:lnSpc>
                <a:spcPct val="200000"/>
              </a:lnSpc>
            </a:pPr>
            <a:r>
              <a:rPr lang="en-US" dirty="0"/>
              <a:t>Introduction.</a:t>
            </a:r>
          </a:p>
          <a:p>
            <a:pPr>
              <a:lnSpc>
                <a:spcPct val="200000"/>
              </a:lnSpc>
            </a:pPr>
            <a:r>
              <a:rPr lang="en-US" dirty="0"/>
              <a:t>Background and Motivation.</a:t>
            </a:r>
          </a:p>
          <a:p>
            <a:pPr>
              <a:lnSpc>
                <a:spcPct val="200000"/>
              </a:lnSpc>
            </a:pPr>
            <a:r>
              <a:rPr lang="en-US" dirty="0"/>
              <a:t>Approach of the Research.</a:t>
            </a:r>
          </a:p>
          <a:p>
            <a:pPr>
              <a:lnSpc>
                <a:spcPct val="200000"/>
              </a:lnSpc>
            </a:pPr>
            <a:r>
              <a:rPr lang="en-US" dirty="0"/>
              <a:t>Research Questions.</a:t>
            </a:r>
          </a:p>
          <a:p>
            <a:pPr>
              <a:lnSpc>
                <a:spcPct val="200000"/>
              </a:lnSpc>
            </a:pPr>
            <a:r>
              <a:rPr lang="en-US" dirty="0"/>
              <a:t>Observations and Analysis.</a:t>
            </a:r>
          </a:p>
          <a:p>
            <a:pPr>
              <a:lnSpc>
                <a:spcPct val="200000"/>
              </a:lnSpc>
            </a:pPr>
            <a:r>
              <a:rPr lang="en-US" dirty="0"/>
              <a:t>Security Metrics for Modern SDLCs.</a:t>
            </a:r>
          </a:p>
          <a:p>
            <a:pPr>
              <a:lnSpc>
                <a:spcPct val="200000"/>
              </a:lnSpc>
            </a:pPr>
            <a:r>
              <a:rPr lang="en-US" dirty="0"/>
              <a:t>Conclusion.</a:t>
            </a:r>
          </a:p>
          <a:p>
            <a:pPr>
              <a:lnSpc>
                <a:spcPct val="200000"/>
              </a:lnSpc>
            </a:pPr>
            <a:r>
              <a:rPr lang="en-US" dirty="0"/>
              <a:t>Future Work.</a:t>
            </a:r>
          </a:p>
        </p:txBody>
      </p:sp>
      <p:pic>
        <p:nvPicPr>
          <p:cNvPr id="2050" name="Picture 2" descr="Related image">
            <a:extLst>
              <a:ext uri="{FF2B5EF4-FFF2-40B4-BE49-F238E27FC236}">
                <a16:creationId xmlns:a16="http://schemas.microsoft.com/office/drawing/2014/main" id="{65C055F0-2C23-476F-8041-F5A29E5EA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9956" y="798341"/>
            <a:ext cx="5254544" cy="35468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2"/>
          <p:cNvSpPr txBox="1">
            <a:spLocks noGrp="1"/>
          </p:cNvSpPr>
          <p:nvPr>
            <p:ph type="title"/>
          </p:nvPr>
        </p:nvSpPr>
        <p:spPr>
          <a:xfrm>
            <a:off x="256200" y="517425"/>
            <a:ext cx="8631600" cy="75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accent5"/>
                </a:solidFill>
              </a:rPr>
              <a:t>References</a:t>
            </a:r>
            <a:endParaRPr sz="3000" dirty="0">
              <a:solidFill>
                <a:schemeClr val="accent5"/>
              </a:solidFill>
            </a:endParaRPr>
          </a:p>
        </p:txBody>
      </p:sp>
      <p:sp>
        <p:nvSpPr>
          <p:cNvPr id="3" name="Google Shape;262;p32">
            <a:extLst>
              <a:ext uri="{FF2B5EF4-FFF2-40B4-BE49-F238E27FC236}">
                <a16:creationId xmlns:a16="http://schemas.microsoft.com/office/drawing/2014/main" id="{93B7E21A-F38C-4CD8-BCB3-0B8AFDCBFCAC}"/>
              </a:ext>
            </a:extLst>
          </p:cNvPr>
          <p:cNvSpPr txBox="1">
            <a:spLocks/>
          </p:cNvSpPr>
          <p:nvPr/>
        </p:nvSpPr>
        <p:spPr>
          <a:xfrm>
            <a:off x="283100" y="1340625"/>
            <a:ext cx="8631600" cy="339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marL="457200" indent="-342900" algn="just">
              <a:lnSpc>
                <a:spcPct val="200000"/>
              </a:lnSpc>
              <a:buClr>
                <a:srgbClr val="F3F3F3"/>
              </a:buClr>
              <a:buSzPts val="1800"/>
              <a:buFont typeface="+mj-lt"/>
              <a:buAutoNum type="arabicPeriod"/>
            </a:pPr>
            <a:r>
              <a:rPr lang="en-US" sz="1000" dirty="0">
                <a:solidFill>
                  <a:srgbClr val="F3F3F3"/>
                </a:solidFill>
              </a:rPr>
              <a:t>“What is the Software Development Life Cycle (SDLC)? - Definition from Techopedia,” Techopedia.com. [Online]. Available: https://www.techopedia.com/definition/22193/software-development-life-cycle-sdlc. [Accessed: 20-Nov-2019].</a:t>
            </a:r>
          </a:p>
          <a:p>
            <a:pPr marL="457200" indent="-342900" algn="just">
              <a:lnSpc>
                <a:spcPct val="200000"/>
              </a:lnSpc>
              <a:buClr>
                <a:srgbClr val="F3F3F3"/>
              </a:buClr>
              <a:buSzPts val="1800"/>
              <a:buFont typeface="+mj-lt"/>
              <a:buAutoNum type="arabicPeriod"/>
            </a:pPr>
            <a:r>
              <a:rPr lang="en-US" sz="1000" dirty="0">
                <a:solidFill>
                  <a:srgbClr val="F3F3F3"/>
                </a:solidFill>
              </a:rPr>
              <a:t>M. Kumar Sharma, A study of SDLC to develop well engineered software, International Journal of Advanced Research in Computer Science, vol. 8, no. 3, pp. 14, 2107.</a:t>
            </a:r>
          </a:p>
          <a:p>
            <a:pPr marL="457200" indent="-342900" algn="just">
              <a:lnSpc>
                <a:spcPct val="200000"/>
              </a:lnSpc>
              <a:buClr>
                <a:srgbClr val="F3F3F3"/>
              </a:buClr>
              <a:buSzPts val="1800"/>
              <a:buFont typeface="+mj-lt"/>
              <a:buAutoNum type="arabicPeriod"/>
            </a:pPr>
            <a:r>
              <a:rPr lang="en-US" sz="1000" dirty="0">
                <a:solidFill>
                  <a:srgbClr val="F3F3F3"/>
                </a:solidFill>
              </a:rPr>
              <a:t>N. S. A. Karim, A. </a:t>
            </a:r>
            <a:r>
              <a:rPr lang="en-US" sz="1000" dirty="0" err="1">
                <a:solidFill>
                  <a:srgbClr val="F3F3F3"/>
                </a:solidFill>
              </a:rPr>
              <a:t>Albuolayan</a:t>
            </a:r>
            <a:r>
              <a:rPr lang="en-US" sz="1000" dirty="0">
                <a:solidFill>
                  <a:srgbClr val="F3F3F3"/>
                </a:solidFill>
              </a:rPr>
              <a:t>, T. Saba, and A. Rehman, The practice of secure software development in SDLC: an investigation through existing model and a case study, Security and Communication Networks, vol. 9, no. 18, pp. 53335345, 2016.</a:t>
            </a:r>
          </a:p>
          <a:p>
            <a:pPr marL="457200" indent="-342900" algn="just">
              <a:lnSpc>
                <a:spcPct val="200000"/>
              </a:lnSpc>
              <a:buClr>
                <a:srgbClr val="F3F3F3"/>
              </a:buClr>
              <a:buSzPts val="1800"/>
              <a:buFont typeface="+mj-lt"/>
              <a:buAutoNum type="arabicPeriod"/>
            </a:pPr>
            <a:r>
              <a:rPr lang="en-US" sz="1000" dirty="0">
                <a:solidFill>
                  <a:srgbClr val="F3F3F3"/>
                </a:solidFill>
              </a:rPr>
              <a:t>C. </a:t>
            </a:r>
            <a:r>
              <a:rPr lang="en-US" sz="1000" dirty="0" err="1">
                <a:solidFill>
                  <a:srgbClr val="F3F3F3"/>
                </a:solidFill>
              </a:rPr>
              <a:t>Muniraman</a:t>
            </a:r>
            <a:r>
              <a:rPr lang="en-US" sz="1000" dirty="0">
                <a:solidFill>
                  <a:srgbClr val="F3F3F3"/>
                </a:solidFill>
              </a:rPr>
              <a:t>, M. Damodaran, ”A Practical Approach to Include Security in Software Development”, Issues in Information Systems, vol. 8, no. 2, pp. 193-199, 2007.</a:t>
            </a:r>
          </a:p>
          <a:p>
            <a:pPr marL="457200" indent="-342900" algn="just">
              <a:lnSpc>
                <a:spcPct val="200000"/>
              </a:lnSpc>
              <a:buClr>
                <a:srgbClr val="F3F3F3"/>
              </a:buClr>
              <a:buSzPts val="1800"/>
              <a:buFont typeface="+mj-lt"/>
              <a:buAutoNum type="arabicPeriod"/>
            </a:pPr>
            <a:r>
              <a:rPr lang="en-US" sz="1000" dirty="0">
                <a:solidFill>
                  <a:srgbClr val="F3F3F3"/>
                </a:solidFill>
              </a:rPr>
              <a:t>S. Vonnegut, “Application Security Metrics: Where (And Why) To Begin?,” </a:t>
            </a:r>
            <a:r>
              <a:rPr lang="en-US" sz="1000" dirty="0" err="1">
                <a:solidFill>
                  <a:srgbClr val="F3F3F3"/>
                </a:solidFill>
              </a:rPr>
              <a:t>Checkmarx</a:t>
            </a:r>
            <a:r>
              <a:rPr lang="en-US" sz="1000" dirty="0">
                <a:solidFill>
                  <a:srgbClr val="F3F3F3"/>
                </a:solidFill>
              </a:rPr>
              <a:t>, 16-Dec-2015. [Online]. Available: https://www.checkmarx.com/2015/05/15/application-security-metrics-where-and-why-to-begin/. [Accessed: 20-Nov-2019].</a:t>
            </a:r>
          </a:p>
          <a:p>
            <a:pPr marL="457200" indent="-342900" algn="just">
              <a:lnSpc>
                <a:spcPct val="200000"/>
              </a:lnSpc>
              <a:buClr>
                <a:srgbClr val="F3F3F3"/>
              </a:buClr>
              <a:buSzPts val="1800"/>
              <a:buFont typeface="+mj-lt"/>
              <a:buAutoNum type="arabicPeriod"/>
            </a:pPr>
            <a:endParaRPr lang="en-US" sz="1000" dirty="0">
              <a:solidFill>
                <a:srgbClr val="F3F3F3"/>
              </a:solidFill>
            </a:endParaRPr>
          </a:p>
          <a:p>
            <a:pPr marL="457200" indent="-342900" algn="just">
              <a:lnSpc>
                <a:spcPct val="200000"/>
              </a:lnSpc>
              <a:buClr>
                <a:srgbClr val="F3F3F3"/>
              </a:buClr>
              <a:buSzPts val="1800"/>
              <a:buFont typeface="+mj-lt"/>
              <a:buAutoNum type="arabicPeriod"/>
            </a:pPr>
            <a:endParaRPr lang="en-US" sz="1000" dirty="0">
              <a:solidFill>
                <a:srgbClr val="F3F3F3"/>
              </a:solidFill>
            </a:endParaRPr>
          </a:p>
        </p:txBody>
      </p:sp>
    </p:spTree>
    <p:extLst>
      <p:ext uri="{BB962C8B-B14F-4D97-AF65-F5344CB8AC3E}">
        <p14:creationId xmlns:p14="http://schemas.microsoft.com/office/powerpoint/2010/main" val="331151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3"/>
          <p:cNvSpPr txBox="1">
            <a:spLocks noGrp="1"/>
          </p:cNvSpPr>
          <p:nvPr>
            <p:ph type="title"/>
          </p:nvPr>
        </p:nvSpPr>
        <p:spPr>
          <a:xfrm>
            <a:off x="1497625" y="2234242"/>
            <a:ext cx="6244200" cy="675000"/>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 sz="3000">
                <a:solidFill>
                  <a:srgbClr val="FFFFFF"/>
                </a:solidFill>
              </a:rPr>
              <a:t>Questions ?</a:t>
            </a:r>
            <a:endParaRPr sz="3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dirty="0">
                <a:solidFill>
                  <a:schemeClr val="dk1"/>
                </a:solidFill>
              </a:rPr>
              <a:t>What is </a:t>
            </a:r>
            <a:r>
              <a:rPr lang="en-US" sz="3600" dirty="0">
                <a:solidFill>
                  <a:schemeClr val="dk1"/>
                </a:solidFill>
              </a:rPr>
              <a:t>SDLC</a:t>
            </a:r>
            <a:r>
              <a:rPr lang="en" sz="3600" dirty="0">
                <a:solidFill>
                  <a:schemeClr val="dk1"/>
                </a:solidFill>
              </a:rPr>
              <a:t>?</a:t>
            </a:r>
            <a:endParaRPr sz="2400" dirty="0"/>
          </a:p>
        </p:txBody>
      </p:sp>
      <p:sp>
        <p:nvSpPr>
          <p:cNvPr id="79" name="Google Shape;79;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lvl="0" algn="just">
              <a:lnSpc>
                <a:spcPct val="200000"/>
              </a:lnSpc>
              <a:spcAft>
                <a:spcPts val="1600"/>
              </a:spcAft>
            </a:pPr>
            <a:r>
              <a:rPr lang="en" sz="1800" b="0" dirty="0">
                <a:latin typeface="Lato"/>
                <a:ea typeface="Lato"/>
                <a:cs typeface="Lato"/>
                <a:sym typeface="Lato"/>
              </a:rPr>
              <a:t>“ </a:t>
            </a:r>
            <a:r>
              <a:rPr lang="en-US" sz="1800" b="0" dirty="0">
                <a:latin typeface="Lato"/>
                <a:ea typeface="Lato"/>
                <a:cs typeface="Lato"/>
                <a:sym typeface="Lato"/>
              </a:rPr>
              <a:t>The term Software Development Life-Cycle is defined as the step by step process of developing or building a software product or system by following certain phases [1].”</a:t>
            </a:r>
            <a:endParaRPr sz="1700" dirty="0">
              <a:latin typeface="Lato"/>
              <a:ea typeface="Lato"/>
              <a:cs typeface="Lato"/>
              <a:sym typeface="Lato"/>
            </a:endParaRPr>
          </a:p>
        </p:txBody>
      </p:sp>
      <p:pic>
        <p:nvPicPr>
          <p:cNvPr id="1026" name="Picture 2" descr="Image result for what is a sdlc">
            <a:extLst>
              <a:ext uri="{FF2B5EF4-FFF2-40B4-BE49-F238E27FC236}">
                <a16:creationId xmlns:a16="http://schemas.microsoft.com/office/drawing/2014/main" id="{F9537855-29DE-417B-ABC4-DC9CDE658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921" y="1203667"/>
            <a:ext cx="2736166" cy="2736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682146"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3600" dirty="0">
                <a:solidFill>
                  <a:schemeClr val="dk1"/>
                </a:solidFill>
              </a:rPr>
              <a:t>Different Types</a:t>
            </a:r>
            <a:r>
              <a:rPr lang="en" sz="3600" dirty="0">
                <a:solidFill>
                  <a:schemeClr val="dk1"/>
                </a:solidFill>
              </a:rPr>
              <a:t> </a:t>
            </a:r>
            <a:r>
              <a:rPr lang="en-US" sz="3600" dirty="0">
                <a:solidFill>
                  <a:schemeClr val="dk1"/>
                </a:solidFill>
              </a:rPr>
              <a:t>SDLC’s</a:t>
            </a:r>
            <a:r>
              <a:rPr lang="en" sz="3600" dirty="0">
                <a:solidFill>
                  <a:schemeClr val="dk1"/>
                </a:solidFill>
              </a:rPr>
              <a:t>?</a:t>
            </a:r>
            <a:endParaRPr sz="2400" dirty="0"/>
          </a:p>
        </p:txBody>
      </p:sp>
      <p:sp>
        <p:nvSpPr>
          <p:cNvPr id="79" name="Google Shape;79;p14"/>
          <p:cNvSpPr txBox="1">
            <a:spLocks noGrp="1"/>
          </p:cNvSpPr>
          <p:nvPr>
            <p:ph type="title" idx="4294967295"/>
          </p:nvPr>
        </p:nvSpPr>
        <p:spPr>
          <a:xfrm>
            <a:off x="535775" y="1480150"/>
            <a:ext cx="4036225" cy="3067500"/>
          </a:xfrm>
          <a:prstGeom prst="rect">
            <a:avLst/>
          </a:prstGeom>
        </p:spPr>
        <p:txBody>
          <a:bodyPr spcFirstLastPara="1" wrap="square" lIns="91425" tIns="91425" rIns="91425" bIns="91425" anchor="t" anchorCtr="0">
            <a:noAutofit/>
          </a:bodyPr>
          <a:lstStyle/>
          <a:p>
            <a:pPr marL="285750" lvl="0" indent="-285750" algn="just">
              <a:lnSpc>
                <a:spcPct val="200000"/>
              </a:lnSpc>
              <a:spcAft>
                <a:spcPts val="1600"/>
              </a:spcAft>
              <a:buFont typeface="Arial" panose="020B0604020202020204" pitchFamily="34" charset="0"/>
              <a:buChar char="•"/>
            </a:pPr>
            <a:r>
              <a:rPr lang="en-US" sz="1800" b="0" dirty="0">
                <a:latin typeface="Lato"/>
                <a:ea typeface="Lato"/>
                <a:cs typeface="Lato"/>
                <a:sym typeface="Lato"/>
              </a:rPr>
              <a:t>These are some of the basic and most used Software Development Life-Cycles based on the size of the project.</a:t>
            </a:r>
            <a:endParaRPr lang="en-US" sz="1700" dirty="0">
              <a:latin typeface="Lato"/>
              <a:ea typeface="Lato"/>
              <a:cs typeface="Lato"/>
              <a:sym typeface="Lato"/>
            </a:endParaRPr>
          </a:p>
        </p:txBody>
      </p:sp>
      <p:sp>
        <p:nvSpPr>
          <p:cNvPr id="2" name="Oval 1">
            <a:extLst>
              <a:ext uri="{FF2B5EF4-FFF2-40B4-BE49-F238E27FC236}">
                <a16:creationId xmlns:a16="http://schemas.microsoft.com/office/drawing/2014/main" id="{F481D6D6-B718-4CAB-95F5-96CFE60B35DF}"/>
              </a:ext>
            </a:extLst>
          </p:cNvPr>
          <p:cNvSpPr/>
          <p:nvPr/>
        </p:nvSpPr>
        <p:spPr>
          <a:xfrm>
            <a:off x="5746067" y="1589650"/>
            <a:ext cx="1125415" cy="1125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Agile</a:t>
            </a:r>
          </a:p>
        </p:txBody>
      </p:sp>
      <p:sp>
        <p:nvSpPr>
          <p:cNvPr id="6" name="Oval 5">
            <a:extLst>
              <a:ext uri="{FF2B5EF4-FFF2-40B4-BE49-F238E27FC236}">
                <a16:creationId xmlns:a16="http://schemas.microsoft.com/office/drawing/2014/main" id="{597C3CE3-4A37-4B45-9323-7A75FE39998E}"/>
              </a:ext>
            </a:extLst>
          </p:cNvPr>
          <p:cNvSpPr/>
          <p:nvPr/>
        </p:nvSpPr>
        <p:spPr>
          <a:xfrm>
            <a:off x="7190935" y="792481"/>
            <a:ext cx="1202787" cy="120278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Lean</a:t>
            </a:r>
          </a:p>
        </p:txBody>
      </p:sp>
      <p:sp>
        <p:nvSpPr>
          <p:cNvPr id="7" name="Oval 6">
            <a:extLst>
              <a:ext uri="{FF2B5EF4-FFF2-40B4-BE49-F238E27FC236}">
                <a16:creationId xmlns:a16="http://schemas.microsoft.com/office/drawing/2014/main" id="{B45355C6-1D71-4066-96EB-15692552C812}"/>
              </a:ext>
            </a:extLst>
          </p:cNvPr>
          <p:cNvSpPr/>
          <p:nvPr/>
        </p:nvSpPr>
        <p:spPr>
          <a:xfrm>
            <a:off x="7689750" y="2261821"/>
            <a:ext cx="1265506" cy="12655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Waterfall</a:t>
            </a:r>
          </a:p>
        </p:txBody>
      </p:sp>
      <p:sp>
        <p:nvSpPr>
          <p:cNvPr id="8" name="Oval 7">
            <a:extLst>
              <a:ext uri="{FF2B5EF4-FFF2-40B4-BE49-F238E27FC236}">
                <a16:creationId xmlns:a16="http://schemas.microsoft.com/office/drawing/2014/main" id="{ACE14EA1-8A18-4DEB-A386-181F23CD62AF}"/>
              </a:ext>
            </a:extLst>
          </p:cNvPr>
          <p:cNvSpPr/>
          <p:nvPr/>
        </p:nvSpPr>
        <p:spPr>
          <a:xfrm>
            <a:off x="4572000" y="3663351"/>
            <a:ext cx="1332328" cy="133232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Iterative</a:t>
            </a:r>
          </a:p>
        </p:txBody>
      </p:sp>
      <p:sp>
        <p:nvSpPr>
          <p:cNvPr id="9" name="Oval 8">
            <a:extLst>
              <a:ext uri="{FF2B5EF4-FFF2-40B4-BE49-F238E27FC236}">
                <a16:creationId xmlns:a16="http://schemas.microsoft.com/office/drawing/2014/main" id="{D83934F3-1B7F-41D6-9528-65FF5C377430}"/>
              </a:ext>
            </a:extLst>
          </p:cNvPr>
          <p:cNvSpPr/>
          <p:nvPr/>
        </p:nvSpPr>
        <p:spPr>
          <a:xfrm>
            <a:off x="6347460" y="3013900"/>
            <a:ext cx="1202787" cy="120278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Spiral</a:t>
            </a:r>
          </a:p>
        </p:txBody>
      </p:sp>
      <p:sp>
        <p:nvSpPr>
          <p:cNvPr id="10" name="Oval 9">
            <a:extLst>
              <a:ext uri="{FF2B5EF4-FFF2-40B4-BE49-F238E27FC236}">
                <a16:creationId xmlns:a16="http://schemas.microsoft.com/office/drawing/2014/main" id="{678919C9-A869-41EF-ACC7-B6127A334682}"/>
              </a:ext>
            </a:extLst>
          </p:cNvPr>
          <p:cNvSpPr/>
          <p:nvPr/>
        </p:nvSpPr>
        <p:spPr>
          <a:xfrm>
            <a:off x="7689750" y="3833369"/>
            <a:ext cx="1202787" cy="1202787"/>
          </a:xfrm>
          <a:prstGeom prst="ellipse">
            <a:avLst/>
          </a:prstGeom>
          <a:solidFill>
            <a:schemeClr val="bg2"/>
          </a:solidFill>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DevOps</a:t>
            </a:r>
          </a:p>
        </p:txBody>
      </p:sp>
    </p:spTree>
    <p:extLst>
      <p:ext uri="{BB962C8B-B14F-4D97-AF65-F5344CB8AC3E}">
        <p14:creationId xmlns:p14="http://schemas.microsoft.com/office/powerpoint/2010/main" val="243179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6" name="Oval 5">
            <a:extLst>
              <a:ext uri="{FF2B5EF4-FFF2-40B4-BE49-F238E27FC236}">
                <a16:creationId xmlns:a16="http://schemas.microsoft.com/office/drawing/2014/main" id="{597C3CE3-4A37-4B45-9323-7A75FE39998E}"/>
              </a:ext>
            </a:extLst>
          </p:cNvPr>
          <p:cNvSpPr/>
          <p:nvPr/>
        </p:nvSpPr>
        <p:spPr>
          <a:xfrm>
            <a:off x="6998826" y="218343"/>
            <a:ext cx="1202787" cy="120278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Lean</a:t>
            </a:r>
          </a:p>
        </p:txBody>
      </p:sp>
      <p:sp>
        <p:nvSpPr>
          <p:cNvPr id="7" name="Oval 6">
            <a:extLst>
              <a:ext uri="{FF2B5EF4-FFF2-40B4-BE49-F238E27FC236}">
                <a16:creationId xmlns:a16="http://schemas.microsoft.com/office/drawing/2014/main" id="{B45355C6-1D71-4066-96EB-15692552C812}"/>
              </a:ext>
            </a:extLst>
          </p:cNvPr>
          <p:cNvSpPr/>
          <p:nvPr/>
        </p:nvSpPr>
        <p:spPr>
          <a:xfrm>
            <a:off x="903409" y="218343"/>
            <a:ext cx="1265506" cy="126550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Waterfall</a:t>
            </a:r>
          </a:p>
        </p:txBody>
      </p:sp>
      <p:sp>
        <p:nvSpPr>
          <p:cNvPr id="9" name="Oval 8">
            <a:extLst>
              <a:ext uri="{FF2B5EF4-FFF2-40B4-BE49-F238E27FC236}">
                <a16:creationId xmlns:a16="http://schemas.microsoft.com/office/drawing/2014/main" id="{D83934F3-1B7F-41D6-9528-65FF5C377430}"/>
              </a:ext>
            </a:extLst>
          </p:cNvPr>
          <p:cNvSpPr/>
          <p:nvPr/>
        </p:nvSpPr>
        <p:spPr>
          <a:xfrm>
            <a:off x="3970605" y="218343"/>
            <a:ext cx="1265506" cy="126550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Spiral</a:t>
            </a:r>
          </a:p>
        </p:txBody>
      </p:sp>
      <p:pic>
        <p:nvPicPr>
          <p:cNvPr id="3" name="Picture 2">
            <a:extLst>
              <a:ext uri="{FF2B5EF4-FFF2-40B4-BE49-F238E27FC236}">
                <a16:creationId xmlns:a16="http://schemas.microsoft.com/office/drawing/2014/main" id="{88FE867A-0F28-4EE8-8417-D9FFC1E2115C}"/>
              </a:ext>
            </a:extLst>
          </p:cNvPr>
          <p:cNvPicPr>
            <a:picLocks noChangeAspect="1"/>
          </p:cNvPicPr>
          <p:nvPr/>
        </p:nvPicPr>
        <p:blipFill>
          <a:blip r:embed="rId3"/>
          <a:stretch>
            <a:fillRect/>
          </a:stretch>
        </p:blipFill>
        <p:spPr>
          <a:xfrm>
            <a:off x="117526" y="1702191"/>
            <a:ext cx="2717114" cy="3117165"/>
          </a:xfrm>
          <a:prstGeom prst="rect">
            <a:avLst/>
          </a:prstGeom>
        </p:spPr>
      </p:pic>
      <p:sp>
        <p:nvSpPr>
          <p:cNvPr id="4" name="Rectangle: Rounded Corners 3">
            <a:extLst>
              <a:ext uri="{FF2B5EF4-FFF2-40B4-BE49-F238E27FC236}">
                <a16:creationId xmlns:a16="http://schemas.microsoft.com/office/drawing/2014/main" id="{CC56EC29-57B1-458D-AB12-0528F9A85D99}"/>
              </a:ext>
            </a:extLst>
          </p:cNvPr>
          <p:cNvSpPr/>
          <p:nvPr/>
        </p:nvSpPr>
        <p:spPr>
          <a:xfrm>
            <a:off x="63306" y="0"/>
            <a:ext cx="2945713" cy="514350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CE1F9B1-7517-46F7-9F0C-499C744EC25C}"/>
              </a:ext>
            </a:extLst>
          </p:cNvPr>
          <p:cNvSpPr/>
          <p:nvPr/>
        </p:nvSpPr>
        <p:spPr>
          <a:xfrm>
            <a:off x="3087860" y="0"/>
            <a:ext cx="2945713" cy="514350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B93EE7E-16CF-449B-B4F4-70A04B58E638}"/>
              </a:ext>
            </a:extLst>
          </p:cNvPr>
          <p:cNvSpPr/>
          <p:nvPr/>
        </p:nvSpPr>
        <p:spPr>
          <a:xfrm>
            <a:off x="6127364" y="0"/>
            <a:ext cx="2945713" cy="514350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213C58-2E29-4626-9CC2-1B84A67FADA0}"/>
              </a:ext>
            </a:extLst>
          </p:cNvPr>
          <p:cNvPicPr>
            <a:picLocks noChangeAspect="1"/>
          </p:cNvPicPr>
          <p:nvPr/>
        </p:nvPicPr>
        <p:blipFill>
          <a:blip r:embed="rId4"/>
          <a:stretch>
            <a:fillRect/>
          </a:stretch>
        </p:blipFill>
        <p:spPr>
          <a:xfrm>
            <a:off x="3200840" y="2203293"/>
            <a:ext cx="2805037" cy="2114959"/>
          </a:xfrm>
          <a:prstGeom prst="rect">
            <a:avLst/>
          </a:prstGeom>
        </p:spPr>
      </p:pic>
      <p:pic>
        <p:nvPicPr>
          <p:cNvPr id="11" name="Picture 10">
            <a:extLst>
              <a:ext uri="{FF2B5EF4-FFF2-40B4-BE49-F238E27FC236}">
                <a16:creationId xmlns:a16="http://schemas.microsoft.com/office/drawing/2014/main" id="{A0FEDD72-A23E-4411-8F5E-6A19D3067D15}"/>
              </a:ext>
            </a:extLst>
          </p:cNvPr>
          <p:cNvPicPr>
            <a:picLocks noChangeAspect="1"/>
          </p:cNvPicPr>
          <p:nvPr/>
        </p:nvPicPr>
        <p:blipFill>
          <a:blip r:embed="rId5"/>
          <a:stretch>
            <a:fillRect/>
          </a:stretch>
        </p:blipFill>
        <p:spPr>
          <a:xfrm>
            <a:off x="6228714" y="1885072"/>
            <a:ext cx="2593307" cy="2601238"/>
          </a:xfrm>
          <a:prstGeom prst="rect">
            <a:avLst/>
          </a:prstGeom>
        </p:spPr>
      </p:pic>
    </p:spTree>
    <p:extLst>
      <p:ext uri="{BB962C8B-B14F-4D97-AF65-F5344CB8AC3E}">
        <p14:creationId xmlns:p14="http://schemas.microsoft.com/office/powerpoint/2010/main" val="21662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C56EC29-57B1-458D-AB12-0528F9A85D99}"/>
              </a:ext>
            </a:extLst>
          </p:cNvPr>
          <p:cNvSpPr/>
          <p:nvPr/>
        </p:nvSpPr>
        <p:spPr>
          <a:xfrm>
            <a:off x="63306" y="0"/>
            <a:ext cx="2945713" cy="514350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B93EE7E-16CF-449B-B4F4-70A04B58E638}"/>
              </a:ext>
            </a:extLst>
          </p:cNvPr>
          <p:cNvSpPr/>
          <p:nvPr/>
        </p:nvSpPr>
        <p:spPr>
          <a:xfrm>
            <a:off x="6127364" y="0"/>
            <a:ext cx="2945713" cy="5143500"/>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most popular icon">
            <a:extLst>
              <a:ext uri="{FF2B5EF4-FFF2-40B4-BE49-F238E27FC236}">
                <a16:creationId xmlns:a16="http://schemas.microsoft.com/office/drawing/2014/main" id="{6BE669ED-5D69-4E2F-B1E2-26DB65F8A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349" y="1090099"/>
            <a:ext cx="2963301" cy="2963301"/>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04107C77-152C-4533-8048-3660CDE2835A}"/>
              </a:ext>
            </a:extLst>
          </p:cNvPr>
          <p:cNvSpPr/>
          <p:nvPr/>
        </p:nvSpPr>
        <p:spPr>
          <a:xfrm>
            <a:off x="913375" y="288388"/>
            <a:ext cx="1125415" cy="11254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Agile</a:t>
            </a:r>
          </a:p>
        </p:txBody>
      </p:sp>
      <p:sp>
        <p:nvSpPr>
          <p:cNvPr id="15" name="Oval 14">
            <a:extLst>
              <a:ext uri="{FF2B5EF4-FFF2-40B4-BE49-F238E27FC236}">
                <a16:creationId xmlns:a16="http://schemas.microsoft.com/office/drawing/2014/main" id="{1902206E-E971-477C-AB0C-ECA26A2AF90F}"/>
              </a:ext>
            </a:extLst>
          </p:cNvPr>
          <p:cNvSpPr/>
          <p:nvPr/>
        </p:nvSpPr>
        <p:spPr>
          <a:xfrm>
            <a:off x="7027838" y="288388"/>
            <a:ext cx="1202787" cy="1202787"/>
          </a:xfrm>
          <a:prstGeom prst="ellipse">
            <a:avLst/>
          </a:prstGeom>
          <a:solidFill>
            <a:schemeClr val="bg2"/>
          </a:solidFill>
          <a:ln>
            <a:solidFill>
              <a:schemeClr val="bg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DevOps</a:t>
            </a:r>
          </a:p>
        </p:txBody>
      </p:sp>
      <p:pic>
        <p:nvPicPr>
          <p:cNvPr id="8" name="Picture 7" descr="A picture containing device&#10;&#10;Description automatically generated">
            <a:extLst>
              <a:ext uri="{FF2B5EF4-FFF2-40B4-BE49-F238E27FC236}">
                <a16:creationId xmlns:a16="http://schemas.microsoft.com/office/drawing/2014/main" id="{7413E6C8-A223-488E-A3A1-1AF3226E6B36}"/>
              </a:ext>
            </a:extLst>
          </p:cNvPr>
          <p:cNvPicPr>
            <a:picLocks noChangeAspect="1"/>
          </p:cNvPicPr>
          <p:nvPr/>
        </p:nvPicPr>
        <p:blipFill>
          <a:blip r:embed="rId4"/>
          <a:stretch>
            <a:fillRect/>
          </a:stretch>
        </p:blipFill>
        <p:spPr>
          <a:xfrm>
            <a:off x="122638" y="2009041"/>
            <a:ext cx="2817077" cy="1125415"/>
          </a:xfrm>
          <a:prstGeom prst="rect">
            <a:avLst/>
          </a:prstGeom>
        </p:spPr>
      </p:pic>
      <p:pic>
        <p:nvPicPr>
          <p:cNvPr id="10" name="Picture 9">
            <a:extLst>
              <a:ext uri="{FF2B5EF4-FFF2-40B4-BE49-F238E27FC236}">
                <a16:creationId xmlns:a16="http://schemas.microsoft.com/office/drawing/2014/main" id="{6601712A-E128-403B-A34C-B01ED399EAB7}"/>
              </a:ext>
            </a:extLst>
          </p:cNvPr>
          <p:cNvPicPr>
            <a:picLocks noChangeAspect="1"/>
          </p:cNvPicPr>
          <p:nvPr/>
        </p:nvPicPr>
        <p:blipFill>
          <a:blip r:embed="rId5"/>
          <a:stretch>
            <a:fillRect/>
          </a:stretch>
        </p:blipFill>
        <p:spPr>
          <a:xfrm>
            <a:off x="804419" y="3397349"/>
            <a:ext cx="1448055" cy="1296426"/>
          </a:xfrm>
          <a:prstGeom prst="rect">
            <a:avLst/>
          </a:prstGeom>
        </p:spPr>
      </p:pic>
      <p:pic>
        <p:nvPicPr>
          <p:cNvPr id="17" name="Picture 16" descr="A picture containing device&#10;&#10;Description automatically generated">
            <a:extLst>
              <a:ext uri="{FF2B5EF4-FFF2-40B4-BE49-F238E27FC236}">
                <a16:creationId xmlns:a16="http://schemas.microsoft.com/office/drawing/2014/main" id="{20527228-E841-4D7F-A0D9-331218E3ADBA}"/>
              </a:ext>
            </a:extLst>
          </p:cNvPr>
          <p:cNvPicPr>
            <a:picLocks noChangeAspect="1"/>
          </p:cNvPicPr>
          <p:nvPr/>
        </p:nvPicPr>
        <p:blipFill>
          <a:blip r:embed="rId6"/>
          <a:stretch>
            <a:fillRect/>
          </a:stretch>
        </p:blipFill>
        <p:spPr>
          <a:xfrm>
            <a:off x="6233309" y="2360229"/>
            <a:ext cx="2733822" cy="1548454"/>
          </a:xfrm>
          <a:prstGeom prst="rect">
            <a:avLst/>
          </a:prstGeom>
        </p:spPr>
      </p:pic>
    </p:spTree>
    <p:extLst>
      <p:ext uri="{BB962C8B-B14F-4D97-AF65-F5344CB8AC3E}">
        <p14:creationId xmlns:p14="http://schemas.microsoft.com/office/powerpoint/2010/main" val="281427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9721" y="162737"/>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solidFill>
                  <a:schemeClr val="lt2"/>
                </a:solidFill>
                <a:latin typeface="Raleway"/>
                <a:ea typeface="Raleway"/>
                <a:cs typeface="Raleway"/>
                <a:sym typeface="Raleway"/>
              </a:rPr>
              <a:t>Intro</a:t>
            </a:r>
            <a:r>
              <a:rPr lang="en-US" sz="3000" b="1" dirty="0">
                <a:solidFill>
                  <a:schemeClr val="lt2"/>
                </a:solidFill>
                <a:latin typeface="Raleway"/>
                <a:ea typeface="Raleway"/>
                <a:cs typeface="Raleway"/>
                <a:sym typeface="Raleway"/>
              </a:rPr>
              <a:t>duction</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93676"/>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Clr>
                <a:schemeClr val="dk1"/>
              </a:buClr>
              <a:buSzPts val="1800"/>
              <a:buFont typeface="Raleway"/>
              <a:buChar char="➔"/>
            </a:pPr>
            <a:r>
              <a:rPr lang="en-US" dirty="0">
                <a:latin typeface="Raleway"/>
                <a:ea typeface="Raleway"/>
                <a:cs typeface="Raleway"/>
                <a:sym typeface="Raleway"/>
              </a:rPr>
              <a:t>Traditionally, providing security to several software applications or systems is done during the final phases of Software Development Life-Cycles (SDLC’s).</a:t>
            </a:r>
          </a:p>
          <a:p>
            <a:pPr marL="114300" lvl="0" indent="0" algn="just" rtl="0">
              <a:lnSpc>
                <a:spcPct val="150000"/>
              </a:lnSpc>
              <a:spcBef>
                <a:spcPts val="0"/>
              </a:spcBef>
              <a:spcAft>
                <a:spcPts val="0"/>
              </a:spcAft>
              <a:buClr>
                <a:schemeClr val="dk1"/>
              </a:buClr>
              <a:buSzPts val="1800"/>
              <a:buNone/>
            </a:pPr>
            <a:endParaRPr lang="en-US" dirty="0">
              <a:latin typeface="Raleway"/>
              <a:ea typeface="Raleway"/>
              <a:cs typeface="Raleway"/>
              <a:sym typeface="Raleway"/>
            </a:endParaRPr>
          </a:p>
          <a:p>
            <a:pPr marL="457200" lvl="0" indent="-342900" algn="just" rtl="0">
              <a:lnSpc>
                <a:spcPct val="150000"/>
              </a:lnSpc>
              <a:spcBef>
                <a:spcPts val="0"/>
              </a:spcBef>
              <a:spcAft>
                <a:spcPts val="0"/>
              </a:spcAft>
              <a:buClr>
                <a:schemeClr val="dk1"/>
              </a:buClr>
              <a:buSzPts val="1800"/>
              <a:buFont typeface="Raleway"/>
              <a:buChar char="➔"/>
            </a:pPr>
            <a:r>
              <a:rPr lang="en-US" dirty="0">
                <a:latin typeface="Raleway"/>
                <a:ea typeface="Raleway"/>
                <a:cs typeface="Raleway"/>
                <a:sym typeface="Raleway"/>
              </a:rPr>
              <a:t>But, many software attacks during the recent years have shown that this approach is no more suitable for developing applications in the current world of internet.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19721" y="162737"/>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2855549" y="687397"/>
            <a:ext cx="3839393"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solidFill>
                  <a:schemeClr val="lt2"/>
                </a:solidFill>
                <a:latin typeface="Raleway"/>
                <a:ea typeface="Raleway"/>
                <a:cs typeface="Raleway"/>
                <a:sym typeface="Raleway"/>
              </a:rPr>
              <a:t>Intro</a:t>
            </a:r>
            <a:r>
              <a:rPr lang="en-US" sz="3000" b="1" dirty="0">
                <a:solidFill>
                  <a:schemeClr val="lt2"/>
                </a:solidFill>
                <a:latin typeface="Raleway"/>
                <a:ea typeface="Raleway"/>
                <a:cs typeface="Raleway"/>
                <a:sym typeface="Raleway"/>
              </a:rPr>
              <a:t>duction (Cont.)</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3193676"/>
          </a:xfrm>
          <a:prstGeom prst="rect">
            <a:avLst/>
          </a:prstGeom>
        </p:spPr>
        <p:txBody>
          <a:bodyPr spcFirstLastPara="1" wrap="square" lIns="91425" tIns="91425" rIns="91425" bIns="91425" anchor="t" anchorCtr="0">
            <a:noAutofit/>
          </a:bodyPr>
          <a:lstStyle/>
          <a:p>
            <a:pPr algn="just">
              <a:lnSpc>
                <a:spcPct val="150000"/>
              </a:lnSpc>
              <a:buClr>
                <a:schemeClr val="dk1"/>
              </a:buClr>
              <a:buFont typeface="Raleway"/>
              <a:buChar char="➔"/>
            </a:pPr>
            <a:r>
              <a:rPr lang="en-US" dirty="0">
                <a:latin typeface="Raleway"/>
                <a:ea typeface="Raleway"/>
                <a:cs typeface="Raleway"/>
                <a:sym typeface="Raleway"/>
              </a:rPr>
              <a:t>Many researches have proved that Involving, Implementing and Embedding privacy and security practices into the modern application development lifecycles could show improved results in terms of securing the software product right from the starting phase of the development.</a:t>
            </a:r>
          </a:p>
        </p:txBody>
      </p:sp>
    </p:spTree>
    <p:extLst>
      <p:ext uri="{BB962C8B-B14F-4D97-AF65-F5344CB8AC3E}">
        <p14:creationId xmlns:p14="http://schemas.microsoft.com/office/powerpoint/2010/main" val="365311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9"/>
        <p:cNvGrpSpPr/>
        <p:nvPr/>
      </p:nvGrpSpPr>
      <p:grpSpPr>
        <a:xfrm>
          <a:off x="0" y="0"/>
          <a:ext cx="0" cy="0"/>
          <a:chOff x="0" y="0"/>
          <a:chExt cx="0" cy="0"/>
        </a:xfrm>
      </p:grpSpPr>
      <p:pic>
        <p:nvPicPr>
          <p:cNvPr id="100" name="Google Shape;100;p17"/>
          <p:cNvPicPr preferRelativeResize="0"/>
          <p:nvPr/>
        </p:nvPicPr>
        <p:blipFill>
          <a:blip r:embed="rId3">
            <a:alphaModFix/>
          </a:blip>
          <a:stretch>
            <a:fillRect/>
          </a:stretch>
        </p:blipFill>
        <p:spPr>
          <a:xfrm>
            <a:off x="322917" y="224432"/>
            <a:ext cx="8523742" cy="4818038"/>
          </a:xfrm>
          <a:prstGeom prst="rect">
            <a:avLst/>
          </a:prstGeom>
          <a:noFill/>
          <a:ln>
            <a:noFill/>
          </a:ln>
        </p:spPr>
      </p:pic>
      <p:pic>
        <p:nvPicPr>
          <p:cNvPr id="101" name="Google Shape;101;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2" name="Google Shape;102;p17"/>
          <p:cNvSpPr txBox="1"/>
          <p:nvPr/>
        </p:nvSpPr>
        <p:spPr>
          <a:xfrm>
            <a:off x="1913750" y="686020"/>
            <a:ext cx="53165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lt2"/>
                </a:solidFill>
                <a:latin typeface="Raleway"/>
                <a:ea typeface="Raleway"/>
                <a:cs typeface="Raleway"/>
                <a:sym typeface="Raleway"/>
              </a:rPr>
              <a:t>Background and Motivation</a:t>
            </a:r>
            <a:endParaRPr sz="3000" b="1" dirty="0">
              <a:solidFill>
                <a:schemeClr val="lt2"/>
              </a:solidFill>
              <a:latin typeface="Raleway"/>
              <a:ea typeface="Raleway"/>
              <a:cs typeface="Raleway"/>
              <a:sym typeface="Raleway"/>
            </a:endParaRPr>
          </a:p>
        </p:txBody>
      </p:sp>
      <p:sp>
        <p:nvSpPr>
          <p:cNvPr id="103" name="Google Shape;103;p17"/>
          <p:cNvSpPr txBox="1">
            <a:spLocks noGrp="1"/>
          </p:cNvSpPr>
          <p:nvPr>
            <p:ph type="body" idx="4294967295"/>
          </p:nvPr>
        </p:nvSpPr>
        <p:spPr>
          <a:xfrm>
            <a:off x="965555" y="1511704"/>
            <a:ext cx="7238467" cy="2945776"/>
          </a:xfrm>
          <a:prstGeom prst="rect">
            <a:avLst/>
          </a:prstGeom>
        </p:spPr>
        <p:txBody>
          <a:bodyPr spcFirstLastPara="1" wrap="square" lIns="91425" tIns="91425" rIns="91425" bIns="91425" anchor="t" anchorCtr="0">
            <a:noAutofit/>
          </a:bodyPr>
          <a:lstStyle/>
          <a:p>
            <a:pPr algn="just">
              <a:lnSpc>
                <a:spcPct val="200000"/>
              </a:lnSpc>
              <a:buClr>
                <a:schemeClr val="dk1"/>
              </a:buClr>
              <a:buFont typeface="Wingdings" panose="05000000000000000000" pitchFamily="2" charset="2"/>
              <a:buChar char="v"/>
            </a:pPr>
            <a:r>
              <a:rPr lang="en-US" dirty="0">
                <a:latin typeface="Raleway"/>
                <a:ea typeface="Raleway"/>
                <a:cs typeface="Raleway"/>
                <a:sym typeface="Raleway"/>
              </a:rPr>
              <a:t>Over the years, we have seen many software’s getting failed due to many vulnerabilities.</a:t>
            </a:r>
          </a:p>
          <a:p>
            <a:pPr marL="114300" indent="0" algn="just">
              <a:lnSpc>
                <a:spcPct val="200000"/>
              </a:lnSpc>
              <a:buClr>
                <a:schemeClr val="dk1"/>
              </a:buClr>
              <a:buNone/>
            </a:pPr>
            <a:endParaRPr lang="en-US" dirty="0">
              <a:latin typeface="Raleway"/>
              <a:ea typeface="Raleway"/>
              <a:cs typeface="Raleway"/>
              <a:sym typeface="Raleway"/>
            </a:endParaRPr>
          </a:p>
          <a:p>
            <a:pPr algn="just">
              <a:lnSpc>
                <a:spcPct val="200000"/>
              </a:lnSpc>
              <a:buClr>
                <a:schemeClr val="dk1"/>
              </a:buClr>
              <a:buFont typeface="Wingdings" panose="05000000000000000000" pitchFamily="2" charset="2"/>
              <a:buChar char="v"/>
            </a:pPr>
            <a:r>
              <a:rPr lang="en-US" dirty="0">
                <a:latin typeface="Raleway"/>
                <a:ea typeface="Raleway"/>
                <a:cs typeface="Raleway"/>
                <a:sym typeface="Raleway"/>
              </a:rPr>
              <a:t>Attacker’s try to exploit these vulnerabilities to gain access over the private data of the user over the network.</a:t>
            </a:r>
          </a:p>
        </p:txBody>
      </p:sp>
    </p:spTree>
    <p:extLst>
      <p:ext uri="{BB962C8B-B14F-4D97-AF65-F5344CB8AC3E}">
        <p14:creationId xmlns:p14="http://schemas.microsoft.com/office/powerpoint/2010/main" val="4245886012"/>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TotalTime>
  <Words>1189</Words>
  <Application>Microsoft Office PowerPoint</Application>
  <PresentationFormat>On-screen Show (16:9)</PresentationFormat>
  <Paragraphs>145</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Wingdings</vt:lpstr>
      <vt:lpstr>Raleway</vt:lpstr>
      <vt:lpstr>Lato</vt:lpstr>
      <vt:lpstr>Arial</vt:lpstr>
      <vt:lpstr>Swiss</vt:lpstr>
      <vt:lpstr>A Study on Incorporating Privacy and Security Practices in the Development of Software.</vt:lpstr>
      <vt:lpstr>Outline</vt:lpstr>
      <vt:lpstr>What is SDLC?</vt:lpstr>
      <vt:lpstr>Different Types SDLC’s?</vt:lpstr>
      <vt:lpstr>PowerPoint Presentation</vt:lpstr>
      <vt:lpstr>PowerPoint Presentation</vt:lpstr>
      <vt:lpstr>PowerPoint Presentation</vt:lpstr>
      <vt:lpstr>PowerPoint Presentation</vt:lpstr>
      <vt:lpstr>PowerPoint Presentation</vt:lpstr>
      <vt:lpstr>PowerPoint Presentation</vt:lpstr>
      <vt:lpstr>Approach of the Research </vt:lpstr>
      <vt:lpstr>Research Questions</vt:lpstr>
      <vt:lpstr>Miss Conceptions</vt:lpstr>
      <vt:lpstr>Observations and Analysis</vt:lpstr>
      <vt:lpstr>Observations and Analysis (Cont.)</vt:lpstr>
      <vt:lpstr>Security Metrics for Modern SDLCs</vt:lpstr>
      <vt:lpstr>Security Metrics for Modern SDLCs (Cont.)</vt:lpstr>
      <vt:lpstr>Conclusion</vt:lpstr>
      <vt:lpstr>Coming down the line, we will look at the other Software Development Life-Cycles like DevOps and other popular practices which would be a beneficiary for software building companies.</vt:lpstr>
      <vt:lpstr>References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Security Mechanism using Face Detection, Attribute Based Encryption and Deep Learning in Cloud and IoT.  </dc:title>
  <cp:lastModifiedBy>Sampath Yelchuri</cp:lastModifiedBy>
  <cp:revision>179</cp:revision>
  <dcterms:modified xsi:type="dcterms:W3CDTF">2019-11-21T17:51:02Z</dcterms:modified>
</cp:coreProperties>
</file>