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77" r:id="rId4"/>
    <p:sldId id="258" r:id="rId5"/>
    <p:sldId id="260" r:id="rId6"/>
    <p:sldId id="279" r:id="rId7"/>
    <p:sldId id="280" r:id="rId8"/>
    <p:sldId id="281" r:id="rId9"/>
    <p:sldId id="283" r:id="rId10"/>
    <p:sldId id="282" r:id="rId11"/>
    <p:sldId id="262" r:id="rId12"/>
    <p:sldId id="285" r:id="rId13"/>
    <p:sldId id="286" r:id="rId14"/>
    <p:sldId id="284" r:id="rId15"/>
    <p:sldId id="287" r:id="rId16"/>
    <p:sldId id="288" r:id="rId17"/>
    <p:sldId id="289" r:id="rId18"/>
    <p:sldId id="290" r:id="rId19"/>
    <p:sldId id="291" r:id="rId20"/>
    <p:sldId id="292" r:id="rId21"/>
    <p:sldId id="272" r:id="rId22"/>
    <p:sldId id="273" r:id="rId23"/>
    <p:sldId id="274" r:id="rId24"/>
    <p:sldId id="275" r:id="rId25"/>
    <p:sldId id="278" r:id="rId26"/>
    <p:sldId id="276" r:id="rId27"/>
  </p:sldIdLst>
  <p:sldSz cx="9144000" cy="5143500" type="screen16x9"/>
  <p:notesSz cx="6858000" cy="9144000"/>
  <p:embeddedFontLst>
    <p:embeddedFont>
      <p:font typeface="Lato"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17" autoAdjust="0"/>
  </p:normalViewPr>
  <p:slideViewPr>
    <p:cSldViewPr snapToGrid="0">
      <p:cViewPr varScale="1">
        <p:scale>
          <a:sx n="136" d="100"/>
          <a:sy n="136" d="100"/>
        </p:scale>
        <p:origin x="738"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evening everyone:</a:t>
            </a:r>
          </a:p>
          <a:p>
            <a:pPr marL="0" lvl="0" indent="0" algn="l" rtl="0">
              <a:spcBef>
                <a:spcPts val="0"/>
              </a:spcBef>
              <a:spcAft>
                <a:spcPts val="0"/>
              </a:spcAft>
              <a:buNone/>
            </a:pPr>
            <a:r>
              <a:rPr lang="en-US" dirty="0"/>
              <a:t>My name is Sampath and today </a:t>
            </a:r>
            <a:r>
              <a:rPr lang="en-US" dirty="0" err="1"/>
              <a:t>im</a:t>
            </a:r>
            <a:r>
              <a:rPr lang="en-US" dirty="0"/>
              <a:t> here to present my research which is a survey on privacy preserving techniques for data access in the field of cloud and </a:t>
            </a:r>
            <a:r>
              <a:rPr lang="en-US" dirty="0" err="1"/>
              <a:t>iot</a:t>
            </a:r>
            <a:r>
              <a:rPr lang="en-US" dirty="0"/>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various data transformation privacy preserving techniques like:</a:t>
            </a:r>
          </a:p>
          <a:p>
            <a:pPr marL="0" lvl="0" indent="0" algn="l" rtl="0">
              <a:spcBef>
                <a:spcPts val="0"/>
              </a:spcBef>
              <a:spcAft>
                <a:spcPts val="0"/>
              </a:spcAft>
              <a:buNone/>
            </a:pPr>
            <a:r>
              <a:rPr lang="en-US" dirty="0"/>
              <a:t>K-Anonymity</a:t>
            </a:r>
          </a:p>
          <a:p>
            <a:pPr marL="0" lvl="0" indent="0" algn="l" rtl="0">
              <a:spcBef>
                <a:spcPts val="0"/>
              </a:spcBef>
              <a:spcAft>
                <a:spcPts val="0"/>
              </a:spcAft>
              <a:buNone/>
            </a:pPr>
            <a:r>
              <a:rPr lang="en-US" dirty="0"/>
              <a:t>L-Diversity</a:t>
            </a:r>
          </a:p>
          <a:p>
            <a:pPr marL="0" lvl="0" indent="0" algn="l" rtl="0">
              <a:spcBef>
                <a:spcPts val="0"/>
              </a:spcBef>
              <a:spcAft>
                <a:spcPts val="0"/>
              </a:spcAft>
              <a:buNone/>
            </a:pPr>
            <a:r>
              <a:rPr lang="en-US" dirty="0"/>
              <a:t>T-Closeness</a:t>
            </a:r>
          </a:p>
          <a:p>
            <a:pPr marL="0" lvl="0" indent="0" algn="l" rtl="0">
              <a:spcBef>
                <a:spcPts val="0"/>
              </a:spcBef>
              <a:spcAft>
                <a:spcPts val="0"/>
              </a:spcAft>
              <a:buNone/>
            </a:pPr>
            <a:r>
              <a:rPr lang="en-US" dirty="0"/>
              <a:t>M-Invariance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in this survey we discuss only two techniques:</a:t>
            </a:r>
          </a:p>
          <a:p>
            <a:pPr marL="0" lvl="0" indent="0" algn="l" rtl="0">
              <a:spcBef>
                <a:spcPts val="0"/>
              </a:spcBef>
              <a:spcAft>
                <a:spcPts val="0"/>
              </a:spcAft>
              <a:buNone/>
            </a:pPr>
            <a:r>
              <a:rPr lang="en-US" dirty="0"/>
              <a:t>K-Anonymity</a:t>
            </a:r>
          </a:p>
          <a:p>
            <a:pPr marL="0" lvl="0" indent="0" algn="l" rtl="0">
              <a:spcBef>
                <a:spcPts val="0"/>
              </a:spcBef>
              <a:spcAft>
                <a:spcPts val="0"/>
              </a:spcAft>
              <a:buNone/>
            </a:pPr>
            <a:r>
              <a:rPr lang="en-US" dirty="0"/>
              <a:t>L-Diversity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3004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the Identifiers {Name}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Non-Sensitive Data {Zip-code, Age, Country}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Sensitive Data {Disease}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here if the researchers already have a data set which represents a voter list a particular country like say India. </a:t>
            </a:r>
          </a:p>
          <a:p>
            <a:pPr marL="0" lvl="0" indent="0" algn="l" rtl="0">
              <a:spcBef>
                <a:spcPts val="0"/>
              </a:spcBef>
              <a:spcAft>
                <a:spcPts val="0"/>
              </a:spcAft>
              <a:buNone/>
            </a:pPr>
            <a:r>
              <a:rPr lang="en-US" dirty="0"/>
              <a:t>Then it he tries to match the hospital data set with the voter list and extracts some personal information (Disease) of all the person who’s country is </a:t>
            </a:r>
            <a:r>
              <a:rPr lang="en-US" dirty="0" err="1"/>
              <a:t>india</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62766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k-anonymity works on 2 principles: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Generalization(Explain)</a:t>
            </a:r>
          </a:p>
          <a:p>
            <a:pPr marL="0" lvl="0" indent="0" algn="l" rtl="0">
              <a:spcBef>
                <a:spcPts val="0"/>
              </a:spcBef>
              <a:spcAft>
                <a:spcPts val="0"/>
              </a:spcAft>
              <a:buNone/>
            </a:pPr>
            <a:r>
              <a:rPr lang="en-US" dirty="0" err="1"/>
              <a:t>Suppresion</a:t>
            </a:r>
            <a:r>
              <a:rPr lang="en-US" dirty="0"/>
              <a:t>(Explain)</a:t>
            </a:r>
            <a:endParaRPr dirty="0"/>
          </a:p>
        </p:txBody>
      </p:sp>
    </p:spTree>
    <p:extLst>
      <p:ext uri="{BB962C8B-B14F-4D97-AF65-F5344CB8AC3E}">
        <p14:creationId xmlns:p14="http://schemas.microsoft.com/office/powerpoint/2010/main" val="299137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05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can observe with the limitation of k-anonymity, there is possibility that the data in the 3 record can be </a:t>
            </a:r>
            <a:r>
              <a:rPr lang="en-US" dirty="0" err="1"/>
              <a:t>expoited</a:t>
            </a:r>
            <a:r>
              <a:rPr lang="en-US" dirty="0"/>
              <a:t>.</a:t>
            </a:r>
            <a:endParaRPr dirty="0"/>
          </a:p>
        </p:txBody>
      </p:sp>
    </p:spTree>
    <p:extLst>
      <p:ext uri="{BB962C8B-B14F-4D97-AF65-F5344CB8AC3E}">
        <p14:creationId xmlns:p14="http://schemas.microsoft.com/office/powerpoint/2010/main" val="2336108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4129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7255bf123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7255bf123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b9a0b074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today we will </a:t>
            </a:r>
            <a:r>
              <a:rPr lang="en-US" dirty="0" err="1"/>
              <a:t>dicuss</a:t>
            </a:r>
            <a:r>
              <a:rPr lang="en-US" dirty="0"/>
              <a:t> the following contents:</a:t>
            </a:r>
          </a:p>
          <a:p>
            <a:pPr marL="0" lvl="0" indent="0" algn="l" rtl="0">
              <a:spcBef>
                <a:spcPts val="0"/>
              </a:spcBef>
              <a:spcAft>
                <a:spcPts val="0"/>
              </a:spcAft>
              <a:buNone/>
            </a:pPr>
            <a:r>
              <a:rPr lang="en-US" dirty="0"/>
              <a:t>read the slide(2)</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868b51a85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868b51a85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868b51a85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868b51a85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74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7255bf123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7255bf123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the slide-3</a:t>
            </a:r>
          </a:p>
          <a:p>
            <a:pPr marL="0" lvl="0" indent="0" algn="l" rtl="0">
              <a:spcBef>
                <a:spcPts val="0"/>
              </a:spcBef>
              <a:spcAft>
                <a:spcPts val="0"/>
              </a:spcAft>
              <a:buNone/>
            </a:pPr>
            <a:r>
              <a:rPr lang="en-US" dirty="0"/>
              <a:t>As question that: Now you guys have an idea on what is privacy and what is security.</a:t>
            </a:r>
          </a:p>
          <a:p>
            <a:pPr marL="0" lvl="0" indent="0" algn="l" rtl="0">
              <a:spcBef>
                <a:spcPts val="0"/>
              </a:spcBef>
              <a:spcAft>
                <a:spcPts val="0"/>
              </a:spcAft>
              <a:buNone/>
            </a:pPr>
            <a:r>
              <a:rPr lang="en-US" dirty="0"/>
              <a:t>So what is the </a:t>
            </a:r>
            <a:r>
              <a:rPr lang="en-US" dirty="0" err="1"/>
              <a:t>differemce</a:t>
            </a:r>
            <a:r>
              <a:rPr lang="en-US" dirty="0"/>
              <a:t> between Privacy and Security?</a:t>
            </a:r>
            <a:endParaRPr dirty="0"/>
          </a:p>
        </p:txBody>
      </p:sp>
    </p:spTree>
    <p:extLst>
      <p:ext uri="{BB962C8B-B14F-4D97-AF65-F5344CB8AC3E}">
        <p14:creationId xmlns:p14="http://schemas.microsoft.com/office/powerpoint/2010/main" val="333940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7255bf12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7255bf12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 the slide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61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2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8675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Transformation Methods: Bob (Transform Data)--</a:t>
            </a:r>
            <a:r>
              <a:rPr lang="en-US" dirty="0">
                <a:sym typeface="Wingdings" panose="05000000000000000000" pitchFamily="2" charset="2"/>
              </a:rPr>
              <a:t> communication Channel--Alice(Un-trusted Party) [Works on the transformed data]- But Alice does not know the original data of Bob.</a:t>
            </a:r>
          </a:p>
          <a:p>
            <a:pPr marL="0" lvl="0" indent="0" algn="l" rtl="0">
              <a:spcBef>
                <a:spcPts val="0"/>
              </a:spcBef>
              <a:spcAft>
                <a:spcPts val="0"/>
              </a:spcAft>
              <a:buNone/>
            </a:pPr>
            <a:endParaRPr lang="en-US" dirty="0">
              <a:sym typeface="Wingdings" panose="05000000000000000000" pitchFamily="2" charset="2"/>
            </a:endParaRPr>
          </a:p>
          <a:p>
            <a:pPr marL="0" lvl="0" indent="0" algn="l" rtl="0">
              <a:spcBef>
                <a:spcPts val="0"/>
              </a:spcBef>
              <a:spcAft>
                <a:spcPts val="0"/>
              </a:spcAft>
              <a:buNone/>
            </a:pPr>
            <a:r>
              <a:rPr lang="en-US" dirty="0">
                <a:sym typeface="Wingdings" panose="05000000000000000000" pitchFamily="2" charset="2"/>
              </a:rPr>
              <a:t>Cryptographic Protocol Methods:  We have various 3</a:t>
            </a:r>
            <a:r>
              <a:rPr lang="en-US" baseline="30000" dirty="0">
                <a:sym typeface="Wingdings" panose="05000000000000000000" pitchFamily="2" charset="2"/>
              </a:rPr>
              <a:t>rd</a:t>
            </a:r>
            <a:r>
              <a:rPr lang="en-US" dirty="0">
                <a:sym typeface="Wingdings" panose="05000000000000000000" pitchFamily="2" charset="2"/>
              </a:rPr>
              <a:t> party agencies at the bottom level which tries to perform operations on the data on the Upper level using some cryptographic protocol primitives.</a:t>
            </a:r>
            <a:endParaRPr dirty="0"/>
          </a:p>
        </p:txBody>
      </p:sp>
    </p:spTree>
    <p:extLst>
      <p:ext uri="{BB962C8B-B14F-4D97-AF65-F5344CB8AC3E}">
        <p14:creationId xmlns:p14="http://schemas.microsoft.com/office/powerpoint/2010/main" val="92477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86300" y="1029750"/>
            <a:ext cx="8235300" cy="15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A </a:t>
            </a:r>
            <a:r>
              <a:rPr lang="en-US" sz="3000" dirty="0"/>
              <a:t>Survey on Privacy Preserving Techniques for Data Access </a:t>
            </a:r>
            <a:r>
              <a:rPr lang="en" sz="3000" dirty="0"/>
              <a:t>in </a:t>
            </a:r>
            <a:r>
              <a:rPr lang="en-US" sz="3000" dirty="0"/>
              <a:t>the Field of</a:t>
            </a:r>
            <a:r>
              <a:rPr lang="en" sz="3000" dirty="0"/>
              <a:t> Cloud and IoT.  </a:t>
            </a:r>
            <a:endParaRPr sz="3000" dirty="0"/>
          </a:p>
        </p:txBody>
      </p:sp>
      <p:sp>
        <p:nvSpPr>
          <p:cNvPr id="73" name="Google Shape;73;p13"/>
          <p:cNvSpPr txBox="1">
            <a:spLocks noGrp="1"/>
          </p:cNvSpPr>
          <p:nvPr>
            <p:ph type="subTitle" idx="1"/>
          </p:nvPr>
        </p:nvSpPr>
        <p:spPr>
          <a:xfrm>
            <a:off x="4572000" y="4207725"/>
            <a:ext cx="4149600" cy="38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Presenter-</a:t>
            </a:r>
            <a:r>
              <a:rPr lang="en"/>
              <a:t>Sampath Yelchuri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22917" y="224432"/>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1290071" y="696122"/>
            <a:ext cx="6563858"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lt2"/>
                </a:solidFill>
                <a:latin typeface="Raleway"/>
                <a:ea typeface="Raleway"/>
                <a:cs typeface="Raleway"/>
                <a:sym typeface="Raleway"/>
              </a:rPr>
              <a:t>Background and Motivation (Cont.)</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11451"/>
          </a:xfrm>
          <a:prstGeom prst="rect">
            <a:avLst/>
          </a:prstGeom>
        </p:spPr>
        <p:txBody>
          <a:bodyPr spcFirstLastPara="1" wrap="square" lIns="91425" tIns="91425" rIns="91425" bIns="91425" anchor="t" anchorCtr="0">
            <a:noAutofit/>
          </a:bodyPr>
          <a:lstStyle/>
          <a:p>
            <a:pPr algn="just">
              <a:lnSpc>
                <a:spcPct val="150000"/>
              </a:lnSpc>
              <a:buClr>
                <a:schemeClr val="dk1"/>
              </a:buClr>
              <a:buFont typeface="Raleway"/>
              <a:buChar char="➔"/>
            </a:pPr>
            <a:r>
              <a:rPr lang="en-US" b="1" dirty="0">
                <a:latin typeface="Raleway"/>
                <a:ea typeface="Raleway"/>
                <a:cs typeface="Raleway"/>
                <a:sym typeface="Raleway"/>
              </a:rPr>
              <a:t>Data Transformation Approach:</a:t>
            </a:r>
          </a:p>
        </p:txBody>
      </p:sp>
      <p:sp>
        <p:nvSpPr>
          <p:cNvPr id="6" name="Oval 5">
            <a:extLst>
              <a:ext uri="{FF2B5EF4-FFF2-40B4-BE49-F238E27FC236}">
                <a16:creationId xmlns:a16="http://schemas.microsoft.com/office/drawing/2014/main" id="{9A9B45A9-F6EA-4AE7-B03F-393E38AA93DA}"/>
              </a:ext>
            </a:extLst>
          </p:cNvPr>
          <p:cNvSpPr/>
          <p:nvPr/>
        </p:nvSpPr>
        <p:spPr>
          <a:xfrm>
            <a:off x="2565223" y="2544969"/>
            <a:ext cx="874435" cy="772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7" name="Oval 6">
            <a:extLst>
              <a:ext uri="{FF2B5EF4-FFF2-40B4-BE49-F238E27FC236}">
                <a16:creationId xmlns:a16="http://schemas.microsoft.com/office/drawing/2014/main" id="{F17D75A0-2DD7-48FA-A82B-DDD98005FC32}"/>
              </a:ext>
            </a:extLst>
          </p:cNvPr>
          <p:cNvSpPr/>
          <p:nvPr/>
        </p:nvSpPr>
        <p:spPr>
          <a:xfrm>
            <a:off x="5704343" y="2544968"/>
            <a:ext cx="874435" cy="772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Alice</a:t>
            </a:r>
          </a:p>
        </p:txBody>
      </p:sp>
      <p:cxnSp>
        <p:nvCxnSpPr>
          <p:cNvPr id="8" name="Straight Arrow Connector 7">
            <a:extLst>
              <a:ext uri="{FF2B5EF4-FFF2-40B4-BE49-F238E27FC236}">
                <a16:creationId xmlns:a16="http://schemas.microsoft.com/office/drawing/2014/main" id="{5850238E-1BE2-42F4-AEF7-CAAAD0C19CDD}"/>
              </a:ext>
            </a:extLst>
          </p:cNvPr>
          <p:cNvCxnSpPr/>
          <p:nvPr/>
        </p:nvCxnSpPr>
        <p:spPr>
          <a:xfrm>
            <a:off x="3619234" y="2931296"/>
            <a:ext cx="1937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259192-3BD3-46F3-8102-6645E5A42799}"/>
              </a:ext>
            </a:extLst>
          </p:cNvPr>
          <p:cNvSpPr txBox="1"/>
          <p:nvPr/>
        </p:nvSpPr>
        <p:spPr>
          <a:xfrm>
            <a:off x="3824584" y="2622297"/>
            <a:ext cx="1558440" cy="307777"/>
          </a:xfrm>
          <a:prstGeom prst="rect">
            <a:avLst/>
          </a:prstGeom>
          <a:noFill/>
        </p:spPr>
        <p:txBody>
          <a:bodyPr wrap="none" rtlCol="0">
            <a:spAutoFit/>
          </a:bodyPr>
          <a:lstStyle/>
          <a:p>
            <a:r>
              <a:rPr lang="en-US" dirty="0"/>
              <a:t>Network Channel</a:t>
            </a:r>
          </a:p>
        </p:txBody>
      </p:sp>
      <p:sp>
        <p:nvSpPr>
          <p:cNvPr id="10" name="TextBox 9">
            <a:extLst>
              <a:ext uri="{FF2B5EF4-FFF2-40B4-BE49-F238E27FC236}">
                <a16:creationId xmlns:a16="http://schemas.microsoft.com/office/drawing/2014/main" id="{5BF52418-79F7-4741-820B-D7FC56A67DF3}"/>
              </a:ext>
            </a:extLst>
          </p:cNvPr>
          <p:cNvSpPr txBox="1"/>
          <p:nvPr/>
        </p:nvSpPr>
        <p:spPr>
          <a:xfrm>
            <a:off x="5383024" y="3430758"/>
            <a:ext cx="1611347" cy="769441"/>
          </a:xfrm>
          <a:prstGeom prst="rect">
            <a:avLst/>
          </a:prstGeom>
          <a:noFill/>
        </p:spPr>
        <p:txBody>
          <a:bodyPr wrap="square" rtlCol="0">
            <a:spAutoFit/>
          </a:bodyPr>
          <a:lstStyle/>
          <a:p>
            <a:pPr algn="just"/>
            <a:r>
              <a:rPr lang="en-US" sz="1100" dirty="0"/>
              <a:t>Un-Trusted entity which performs operations on transformed data.</a:t>
            </a:r>
          </a:p>
        </p:txBody>
      </p:sp>
      <p:sp>
        <p:nvSpPr>
          <p:cNvPr id="11" name="TextBox 10">
            <a:extLst>
              <a:ext uri="{FF2B5EF4-FFF2-40B4-BE49-F238E27FC236}">
                <a16:creationId xmlns:a16="http://schemas.microsoft.com/office/drawing/2014/main" id="{D97E936F-9D0F-4588-8B28-1902FE221F64}"/>
              </a:ext>
            </a:extLst>
          </p:cNvPr>
          <p:cNvSpPr txBox="1"/>
          <p:nvPr/>
        </p:nvSpPr>
        <p:spPr>
          <a:xfrm>
            <a:off x="2213237" y="3394113"/>
            <a:ext cx="1611347" cy="769441"/>
          </a:xfrm>
          <a:prstGeom prst="rect">
            <a:avLst/>
          </a:prstGeom>
          <a:noFill/>
        </p:spPr>
        <p:txBody>
          <a:bodyPr wrap="square" rtlCol="0">
            <a:spAutoFit/>
          </a:bodyPr>
          <a:lstStyle/>
          <a:p>
            <a:pPr algn="just"/>
            <a:r>
              <a:rPr lang="en-US" sz="1100" dirty="0"/>
              <a:t>Transforms original data using some privacy preserving techniques.</a:t>
            </a:r>
          </a:p>
        </p:txBody>
      </p:sp>
      <p:sp>
        <p:nvSpPr>
          <p:cNvPr id="12" name="TextBox 11">
            <a:extLst>
              <a:ext uri="{FF2B5EF4-FFF2-40B4-BE49-F238E27FC236}">
                <a16:creationId xmlns:a16="http://schemas.microsoft.com/office/drawing/2014/main" id="{48631CC9-50B9-4D19-B7F7-660F7A37AF55}"/>
              </a:ext>
            </a:extLst>
          </p:cNvPr>
          <p:cNvSpPr txBox="1"/>
          <p:nvPr/>
        </p:nvSpPr>
        <p:spPr>
          <a:xfrm>
            <a:off x="2339709" y="4323601"/>
            <a:ext cx="4464582" cy="307777"/>
          </a:xfrm>
          <a:prstGeom prst="rect">
            <a:avLst/>
          </a:prstGeom>
          <a:noFill/>
          <a:ln w="12700">
            <a:solidFill>
              <a:schemeClr val="tx1"/>
            </a:solidFill>
          </a:ln>
        </p:spPr>
        <p:txBody>
          <a:bodyPr wrap="square" rtlCol="0">
            <a:spAutoFit/>
          </a:bodyPr>
          <a:lstStyle/>
          <a:p>
            <a:r>
              <a:rPr lang="en-US" b="1" dirty="0"/>
              <a:t>Alice Does Not Have Any Idea on the Original Data</a:t>
            </a:r>
          </a:p>
        </p:txBody>
      </p:sp>
    </p:spTree>
    <p:extLst>
      <p:ext uri="{BB962C8B-B14F-4D97-AF65-F5344CB8AC3E}">
        <p14:creationId xmlns:p14="http://schemas.microsoft.com/office/powerpoint/2010/main" val="188015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256200" y="1170350"/>
            <a:ext cx="8631600" cy="3717600"/>
          </a:xfrm>
          <a:prstGeom prst="rect">
            <a:avLst/>
          </a:prstGeom>
        </p:spPr>
        <p:txBody>
          <a:bodyPr spcFirstLastPara="1" wrap="square" lIns="91425" tIns="91425" rIns="91425" bIns="91425" anchor="t" anchorCtr="0">
            <a:noAutofit/>
          </a:bodyPr>
          <a:lstStyle/>
          <a:p>
            <a:pPr marL="114300" marR="0" lvl="0" algn="just" rtl="0">
              <a:lnSpc>
                <a:spcPct val="150000"/>
              </a:lnSpc>
              <a:spcBef>
                <a:spcPts val="0"/>
              </a:spcBef>
              <a:spcAft>
                <a:spcPts val="0"/>
              </a:spcAft>
              <a:buClr>
                <a:srgbClr val="F3F3F3"/>
              </a:buClr>
              <a:buSzPts val="1800"/>
            </a:pPr>
            <a:r>
              <a:rPr lang="en-US" sz="1800" u="sng" dirty="0">
                <a:solidFill>
                  <a:schemeClr val="accent5">
                    <a:lumMod val="60000"/>
                    <a:lumOff val="40000"/>
                  </a:schemeClr>
                </a:solidFill>
              </a:rPr>
              <a:t>K-Anonymity</a:t>
            </a:r>
            <a:br>
              <a:rPr lang="en-US" sz="1800" u="sng" dirty="0">
                <a:solidFill>
                  <a:schemeClr val="accent5">
                    <a:lumMod val="60000"/>
                    <a:lumOff val="40000"/>
                  </a:schemeClr>
                </a:solidFill>
              </a:rPr>
            </a:br>
            <a:r>
              <a:rPr lang="en-US" sz="1800" dirty="0">
                <a:solidFill>
                  <a:srgbClr val="F3F3F3"/>
                </a:solidFill>
              </a:rPr>
              <a:t>As we can observer the exponential increase in gathering variety of information which may be sometimes related to a specific person.</a:t>
            </a:r>
            <a:br>
              <a:rPr lang="en-US" sz="1800" dirty="0">
                <a:solidFill>
                  <a:srgbClr val="F3F3F3"/>
                </a:solidFill>
              </a:rPr>
            </a:br>
            <a:br>
              <a:rPr lang="en-US" sz="1800" dirty="0">
                <a:solidFill>
                  <a:srgbClr val="F3F3F3"/>
                </a:solidFill>
              </a:rPr>
            </a:br>
            <a:r>
              <a:rPr lang="en-US" sz="1800" dirty="0">
                <a:solidFill>
                  <a:srgbClr val="F3F3F3"/>
                </a:solidFill>
              </a:rPr>
              <a:t>Various organization share this collected information to third party entities for processing the data which may cause exploitation of personal data.</a:t>
            </a:r>
            <a:br>
              <a:rPr lang="en-US" sz="1800" dirty="0">
                <a:solidFill>
                  <a:srgbClr val="F3F3F3"/>
                </a:solidFill>
              </a:rPr>
            </a:br>
            <a:br>
              <a:rPr lang="en-US" sz="1800" dirty="0">
                <a:solidFill>
                  <a:srgbClr val="F3F3F3"/>
                </a:solidFill>
              </a:rPr>
            </a:br>
            <a:r>
              <a:rPr lang="en-US" sz="1800" dirty="0">
                <a:solidFill>
                  <a:srgbClr val="F3F3F3"/>
                </a:solidFill>
              </a:rPr>
              <a:t>“The main idea behind this technique is to increase the usage of the data by decreasing the openness of the user(s) personal information [3].”</a:t>
            </a:r>
            <a:br>
              <a:rPr lang="en-US" sz="1800" dirty="0">
                <a:solidFill>
                  <a:srgbClr val="F3F3F3"/>
                </a:solidFill>
              </a:rPr>
            </a:br>
            <a:br>
              <a:rPr lang="en-US" sz="1800" dirty="0">
                <a:solidFill>
                  <a:srgbClr val="F3F3F3"/>
                </a:solidFill>
              </a:rPr>
            </a:br>
            <a:endParaRPr sz="1800" dirty="0">
              <a:solidFill>
                <a:srgbClr val="F3F3F3"/>
              </a:solidFill>
            </a:endParaRPr>
          </a:p>
        </p:txBody>
      </p:sp>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Privacy Preserving Techniques</a:t>
            </a:r>
            <a:endParaRPr sz="3000" dirty="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Privacy Preserving Techniques (Cont.)</a:t>
            </a:r>
            <a:endParaRPr sz="3000" dirty="0">
              <a:solidFill>
                <a:schemeClr val="accent5"/>
              </a:solidFill>
            </a:endParaRPr>
          </a:p>
        </p:txBody>
      </p:sp>
      <p:sp>
        <p:nvSpPr>
          <p:cNvPr id="3" name="Title 2">
            <a:extLst>
              <a:ext uri="{FF2B5EF4-FFF2-40B4-BE49-F238E27FC236}">
                <a16:creationId xmlns:a16="http://schemas.microsoft.com/office/drawing/2014/main" id="{71C9FAF9-13FE-4025-9EC1-C971965E04C7}"/>
              </a:ext>
            </a:extLst>
          </p:cNvPr>
          <p:cNvSpPr>
            <a:spLocks noGrp="1"/>
          </p:cNvSpPr>
          <p:nvPr>
            <p:ph type="title"/>
          </p:nvPr>
        </p:nvSpPr>
        <p:spPr>
          <a:xfrm>
            <a:off x="330908" y="1461868"/>
            <a:ext cx="8578311" cy="1765497"/>
          </a:xfrm>
        </p:spPr>
        <p:txBody>
          <a:bodyPr/>
          <a:lstStyle/>
          <a:p>
            <a:pPr algn="just"/>
            <a:br>
              <a:rPr lang="en-US" sz="1800" dirty="0"/>
            </a:br>
            <a:br>
              <a:rPr lang="en-US" sz="1800" dirty="0"/>
            </a:br>
            <a:br>
              <a:rPr lang="en-US" sz="1800" dirty="0"/>
            </a:br>
            <a:br>
              <a:rPr lang="en-US" sz="1800" dirty="0"/>
            </a:br>
            <a:br>
              <a:rPr lang="en-US" sz="1800" dirty="0"/>
            </a:br>
            <a:br>
              <a:rPr lang="en-US" sz="1800" dirty="0"/>
            </a:br>
            <a:r>
              <a:rPr lang="en-US" sz="1800" dirty="0"/>
              <a:t>Example: </a:t>
            </a:r>
            <a:br>
              <a:rPr lang="en-US" sz="1800" dirty="0"/>
            </a:br>
            <a:br>
              <a:rPr lang="en-US" sz="1800" dirty="0"/>
            </a:br>
            <a:r>
              <a:rPr lang="en-US" sz="1800" dirty="0"/>
              <a:t>Suppose if a hospital is requested to share their patient information with a group of researchers who are carrying some healthcare related research which needs to be published. The following is the data which was published.</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4" name="Table 3">
            <a:extLst>
              <a:ext uri="{FF2B5EF4-FFF2-40B4-BE49-F238E27FC236}">
                <a16:creationId xmlns:a16="http://schemas.microsoft.com/office/drawing/2014/main" id="{10D9F44F-5263-43D1-9266-87B32D7A97BA}"/>
              </a:ext>
            </a:extLst>
          </p:cNvPr>
          <p:cNvGraphicFramePr>
            <a:graphicFrameLocks noGrp="1"/>
          </p:cNvGraphicFramePr>
          <p:nvPr>
            <p:extLst>
              <p:ext uri="{D42A27DB-BD31-4B8C-83A1-F6EECF244321}">
                <p14:modId xmlns:p14="http://schemas.microsoft.com/office/powerpoint/2010/main" val="140176589"/>
              </p:ext>
            </p:extLst>
          </p:nvPr>
        </p:nvGraphicFramePr>
        <p:xfrm>
          <a:off x="1523999" y="3240744"/>
          <a:ext cx="6192130" cy="1483360"/>
        </p:xfrm>
        <a:graphic>
          <a:graphicData uri="http://schemas.openxmlformats.org/drawingml/2006/table">
            <a:tbl>
              <a:tblPr firstRow="1" bandRow="1">
                <a:tableStyleId>{5C22544A-7EE6-4342-B048-85BDC9FD1C3A}</a:tableStyleId>
              </a:tblPr>
              <a:tblGrid>
                <a:gridCol w="1238426">
                  <a:extLst>
                    <a:ext uri="{9D8B030D-6E8A-4147-A177-3AD203B41FA5}">
                      <a16:colId xmlns:a16="http://schemas.microsoft.com/office/drawing/2014/main" val="688155871"/>
                    </a:ext>
                  </a:extLst>
                </a:gridCol>
                <a:gridCol w="1238426">
                  <a:extLst>
                    <a:ext uri="{9D8B030D-6E8A-4147-A177-3AD203B41FA5}">
                      <a16:colId xmlns:a16="http://schemas.microsoft.com/office/drawing/2014/main" val="2200844427"/>
                    </a:ext>
                  </a:extLst>
                </a:gridCol>
                <a:gridCol w="1238426">
                  <a:extLst>
                    <a:ext uri="{9D8B030D-6E8A-4147-A177-3AD203B41FA5}">
                      <a16:colId xmlns:a16="http://schemas.microsoft.com/office/drawing/2014/main" val="1727790498"/>
                    </a:ext>
                  </a:extLst>
                </a:gridCol>
                <a:gridCol w="1084151">
                  <a:extLst>
                    <a:ext uri="{9D8B030D-6E8A-4147-A177-3AD203B41FA5}">
                      <a16:colId xmlns:a16="http://schemas.microsoft.com/office/drawing/2014/main" val="2729856817"/>
                    </a:ext>
                  </a:extLst>
                </a:gridCol>
                <a:gridCol w="1392701">
                  <a:extLst>
                    <a:ext uri="{9D8B030D-6E8A-4147-A177-3AD203B41FA5}">
                      <a16:colId xmlns:a16="http://schemas.microsoft.com/office/drawing/2014/main" val="3856702702"/>
                    </a:ext>
                  </a:extLst>
                </a:gridCol>
              </a:tblGrid>
              <a:tr h="370840">
                <a:tc>
                  <a:txBody>
                    <a:bodyPr/>
                    <a:lstStyle/>
                    <a:p>
                      <a:pPr algn="ctr"/>
                      <a:r>
                        <a:rPr lang="en-US" dirty="0"/>
                        <a:t>Name</a:t>
                      </a:r>
                    </a:p>
                  </a:txBody>
                  <a:tcPr/>
                </a:tc>
                <a:tc>
                  <a:txBody>
                    <a:bodyPr/>
                    <a:lstStyle/>
                    <a:p>
                      <a:pPr algn="ctr"/>
                      <a:r>
                        <a:rPr lang="en-US" dirty="0"/>
                        <a:t>Zip Code</a:t>
                      </a:r>
                    </a:p>
                  </a:txBody>
                  <a:tcPr/>
                </a:tc>
                <a:tc>
                  <a:txBody>
                    <a:bodyPr/>
                    <a:lstStyle/>
                    <a:p>
                      <a:pPr algn="ctr"/>
                      <a:r>
                        <a:rPr lang="en-US" dirty="0"/>
                        <a:t>Age</a:t>
                      </a:r>
                    </a:p>
                  </a:txBody>
                  <a:tcPr/>
                </a:tc>
                <a:tc>
                  <a:txBody>
                    <a:bodyPr/>
                    <a:lstStyle/>
                    <a:p>
                      <a:pPr algn="ctr"/>
                      <a:r>
                        <a:rPr lang="en-US" dirty="0"/>
                        <a:t>Country</a:t>
                      </a:r>
                    </a:p>
                  </a:txBody>
                  <a:tcPr/>
                </a:tc>
                <a:tc>
                  <a:txBody>
                    <a:bodyPr/>
                    <a:lstStyle/>
                    <a:p>
                      <a:pPr algn="ctr"/>
                      <a:r>
                        <a:rPr lang="en-US" dirty="0"/>
                        <a:t>Disease</a:t>
                      </a:r>
                    </a:p>
                  </a:txBody>
                  <a:tcPr/>
                </a:tc>
                <a:extLst>
                  <a:ext uri="{0D108BD9-81ED-4DB2-BD59-A6C34878D82A}">
                    <a16:rowId xmlns:a16="http://schemas.microsoft.com/office/drawing/2014/main" val="2969780001"/>
                  </a:ext>
                </a:extLst>
              </a:tr>
              <a:tr h="370840">
                <a:tc>
                  <a:txBody>
                    <a:bodyPr/>
                    <a:lstStyle/>
                    <a:p>
                      <a:r>
                        <a:rPr lang="en-US" dirty="0"/>
                        <a:t>Bharath</a:t>
                      </a:r>
                    </a:p>
                  </a:txBody>
                  <a:tcPr/>
                </a:tc>
                <a:tc>
                  <a:txBody>
                    <a:bodyPr/>
                    <a:lstStyle/>
                    <a:p>
                      <a:r>
                        <a:rPr lang="en-US" dirty="0"/>
                        <a:t>43102</a:t>
                      </a:r>
                    </a:p>
                  </a:txBody>
                  <a:tcPr/>
                </a:tc>
                <a:tc>
                  <a:txBody>
                    <a:bodyPr/>
                    <a:lstStyle/>
                    <a:p>
                      <a:r>
                        <a:rPr lang="en-US" dirty="0"/>
                        <a:t>24</a:t>
                      </a:r>
                    </a:p>
                  </a:txBody>
                  <a:tcPr/>
                </a:tc>
                <a:tc>
                  <a:txBody>
                    <a:bodyPr/>
                    <a:lstStyle/>
                    <a:p>
                      <a:r>
                        <a:rPr lang="en-US" dirty="0"/>
                        <a:t>India</a:t>
                      </a:r>
                    </a:p>
                  </a:txBody>
                  <a:tcPr/>
                </a:tc>
                <a:tc>
                  <a:txBody>
                    <a:bodyPr/>
                    <a:lstStyle/>
                    <a:p>
                      <a:r>
                        <a:rPr lang="en-US" dirty="0"/>
                        <a:t>Skin Disease</a:t>
                      </a:r>
                    </a:p>
                  </a:txBody>
                  <a:tcPr/>
                </a:tc>
                <a:extLst>
                  <a:ext uri="{0D108BD9-81ED-4DB2-BD59-A6C34878D82A}">
                    <a16:rowId xmlns:a16="http://schemas.microsoft.com/office/drawing/2014/main" val="1551243123"/>
                  </a:ext>
                </a:extLst>
              </a:tr>
              <a:tr h="370840">
                <a:tc>
                  <a:txBody>
                    <a:bodyPr/>
                    <a:lstStyle/>
                    <a:p>
                      <a:r>
                        <a:rPr lang="en-US" dirty="0"/>
                        <a:t>Deepak</a:t>
                      </a:r>
                    </a:p>
                  </a:txBody>
                  <a:tcPr/>
                </a:tc>
                <a:tc>
                  <a:txBody>
                    <a:bodyPr/>
                    <a:lstStyle/>
                    <a:p>
                      <a:r>
                        <a:rPr lang="en-US" dirty="0"/>
                        <a:t>43305</a:t>
                      </a:r>
                    </a:p>
                  </a:txBody>
                  <a:tcPr/>
                </a:tc>
                <a:tc>
                  <a:txBody>
                    <a:bodyPr/>
                    <a:lstStyle/>
                    <a:p>
                      <a:r>
                        <a:rPr lang="en-US" dirty="0"/>
                        <a:t>16</a:t>
                      </a:r>
                    </a:p>
                  </a:txBody>
                  <a:tcPr/>
                </a:tc>
                <a:tc>
                  <a:txBody>
                    <a:bodyPr/>
                    <a:lstStyle/>
                    <a:p>
                      <a:r>
                        <a:rPr lang="en-US" dirty="0"/>
                        <a:t>Spain</a:t>
                      </a:r>
                    </a:p>
                  </a:txBody>
                  <a:tcPr/>
                </a:tc>
                <a:tc>
                  <a:txBody>
                    <a:bodyPr/>
                    <a:lstStyle/>
                    <a:p>
                      <a:r>
                        <a:rPr lang="en-US" dirty="0"/>
                        <a:t>Cancer</a:t>
                      </a:r>
                    </a:p>
                  </a:txBody>
                  <a:tcPr/>
                </a:tc>
                <a:extLst>
                  <a:ext uri="{0D108BD9-81ED-4DB2-BD59-A6C34878D82A}">
                    <a16:rowId xmlns:a16="http://schemas.microsoft.com/office/drawing/2014/main" val="2095926553"/>
                  </a:ext>
                </a:extLst>
              </a:tr>
              <a:tr h="370840">
                <a:tc>
                  <a:txBody>
                    <a:bodyPr/>
                    <a:lstStyle/>
                    <a:p>
                      <a:r>
                        <a:rPr lang="en-US" dirty="0"/>
                        <a:t>Kaushik</a:t>
                      </a:r>
                    </a:p>
                  </a:txBody>
                  <a:tcPr/>
                </a:tc>
                <a:tc>
                  <a:txBody>
                    <a:bodyPr/>
                    <a:lstStyle/>
                    <a:p>
                      <a:r>
                        <a:rPr lang="en-US" dirty="0"/>
                        <a:t>43502</a:t>
                      </a:r>
                    </a:p>
                  </a:txBody>
                  <a:tcPr/>
                </a:tc>
                <a:tc>
                  <a:txBody>
                    <a:bodyPr/>
                    <a:lstStyle/>
                    <a:p>
                      <a:r>
                        <a:rPr lang="en-US" dirty="0"/>
                        <a:t>32</a:t>
                      </a:r>
                    </a:p>
                  </a:txBody>
                  <a:tcPr/>
                </a:tc>
                <a:tc>
                  <a:txBody>
                    <a:bodyPr/>
                    <a:lstStyle/>
                    <a:p>
                      <a:r>
                        <a:rPr lang="en-US" dirty="0"/>
                        <a:t>America</a:t>
                      </a:r>
                    </a:p>
                  </a:txBody>
                  <a:tcPr/>
                </a:tc>
                <a:tc>
                  <a:txBody>
                    <a:bodyPr/>
                    <a:lstStyle/>
                    <a:p>
                      <a:r>
                        <a:rPr lang="en-US" dirty="0"/>
                        <a:t>Skin Disease</a:t>
                      </a:r>
                    </a:p>
                  </a:txBody>
                  <a:tcPr/>
                </a:tc>
                <a:extLst>
                  <a:ext uri="{0D108BD9-81ED-4DB2-BD59-A6C34878D82A}">
                    <a16:rowId xmlns:a16="http://schemas.microsoft.com/office/drawing/2014/main" val="4160503812"/>
                  </a:ext>
                </a:extLst>
              </a:tr>
            </a:tbl>
          </a:graphicData>
        </a:graphic>
      </p:graphicFrame>
    </p:spTree>
    <p:extLst>
      <p:ext uri="{BB962C8B-B14F-4D97-AF65-F5344CB8AC3E}">
        <p14:creationId xmlns:p14="http://schemas.microsoft.com/office/powerpoint/2010/main" val="307701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Privacy Preserving Techniques (Cont.)</a:t>
            </a:r>
            <a:endParaRPr sz="3000" dirty="0">
              <a:solidFill>
                <a:schemeClr val="accent5"/>
              </a:solidFill>
            </a:endParaRPr>
          </a:p>
        </p:txBody>
      </p:sp>
      <p:sp>
        <p:nvSpPr>
          <p:cNvPr id="3" name="Title 2">
            <a:extLst>
              <a:ext uri="{FF2B5EF4-FFF2-40B4-BE49-F238E27FC236}">
                <a16:creationId xmlns:a16="http://schemas.microsoft.com/office/drawing/2014/main" id="{71C9FAF9-13FE-4025-9EC1-C971965E04C7}"/>
              </a:ext>
            </a:extLst>
          </p:cNvPr>
          <p:cNvSpPr>
            <a:spLocks noGrp="1"/>
          </p:cNvSpPr>
          <p:nvPr>
            <p:ph type="title"/>
          </p:nvPr>
        </p:nvSpPr>
        <p:spPr>
          <a:xfrm>
            <a:off x="330908" y="1461868"/>
            <a:ext cx="8578311" cy="1689295"/>
          </a:xfrm>
        </p:spPr>
        <p:txBody>
          <a:bodyPr/>
          <a:lstStyle/>
          <a:p>
            <a:pPr algn="just"/>
            <a:br>
              <a:rPr lang="en-US" sz="1800" dirty="0"/>
            </a:br>
            <a:br>
              <a:rPr lang="en-US" sz="1800" dirty="0"/>
            </a:br>
            <a:br>
              <a:rPr lang="en-US" sz="1800" dirty="0"/>
            </a:br>
            <a:br>
              <a:rPr lang="en-US" sz="1800" dirty="0"/>
            </a:br>
            <a:br>
              <a:rPr lang="en-US" sz="1800" dirty="0"/>
            </a:br>
            <a:br>
              <a:rPr lang="en-US" sz="1800" dirty="0"/>
            </a:br>
            <a:r>
              <a:rPr lang="en-US" sz="1800" dirty="0"/>
              <a:t>Example: </a:t>
            </a:r>
            <a:br>
              <a:rPr lang="en-US" sz="1800" dirty="0"/>
            </a:br>
            <a:br>
              <a:rPr lang="en-US" sz="1800" dirty="0"/>
            </a:br>
            <a:r>
              <a:rPr lang="en-US" sz="1800" dirty="0"/>
              <a:t>Below is the tabular format which is generated after implementing the k-anonymity. Here this technique works on two principles. One is “Generalization” and the other is “Suppression” performed on data sets.</a:t>
            </a: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4" name="Table 3">
            <a:extLst>
              <a:ext uri="{FF2B5EF4-FFF2-40B4-BE49-F238E27FC236}">
                <a16:creationId xmlns:a16="http://schemas.microsoft.com/office/drawing/2014/main" id="{10D9F44F-5263-43D1-9266-87B32D7A97BA}"/>
              </a:ext>
            </a:extLst>
          </p:cNvPr>
          <p:cNvGraphicFramePr>
            <a:graphicFrameLocks noGrp="1"/>
          </p:cNvGraphicFramePr>
          <p:nvPr>
            <p:extLst>
              <p:ext uri="{D42A27DB-BD31-4B8C-83A1-F6EECF244321}">
                <p14:modId xmlns:p14="http://schemas.microsoft.com/office/powerpoint/2010/main" val="2775295749"/>
              </p:ext>
            </p:extLst>
          </p:nvPr>
        </p:nvGraphicFramePr>
        <p:xfrm>
          <a:off x="1523999" y="3233710"/>
          <a:ext cx="6192130" cy="1483360"/>
        </p:xfrm>
        <a:graphic>
          <a:graphicData uri="http://schemas.openxmlformats.org/drawingml/2006/table">
            <a:tbl>
              <a:tblPr firstRow="1" bandRow="1">
                <a:tableStyleId>{5C22544A-7EE6-4342-B048-85BDC9FD1C3A}</a:tableStyleId>
              </a:tblPr>
              <a:tblGrid>
                <a:gridCol w="684629">
                  <a:extLst>
                    <a:ext uri="{9D8B030D-6E8A-4147-A177-3AD203B41FA5}">
                      <a16:colId xmlns:a16="http://schemas.microsoft.com/office/drawing/2014/main" val="688155871"/>
                    </a:ext>
                  </a:extLst>
                </a:gridCol>
                <a:gridCol w="1519310">
                  <a:extLst>
                    <a:ext uri="{9D8B030D-6E8A-4147-A177-3AD203B41FA5}">
                      <a16:colId xmlns:a16="http://schemas.microsoft.com/office/drawing/2014/main" val="2200844427"/>
                    </a:ext>
                  </a:extLst>
                </a:gridCol>
                <a:gridCol w="1146517">
                  <a:extLst>
                    <a:ext uri="{9D8B030D-6E8A-4147-A177-3AD203B41FA5}">
                      <a16:colId xmlns:a16="http://schemas.microsoft.com/office/drawing/2014/main" val="1727790498"/>
                    </a:ext>
                  </a:extLst>
                </a:gridCol>
                <a:gridCol w="1448973">
                  <a:extLst>
                    <a:ext uri="{9D8B030D-6E8A-4147-A177-3AD203B41FA5}">
                      <a16:colId xmlns:a16="http://schemas.microsoft.com/office/drawing/2014/main" val="2729856817"/>
                    </a:ext>
                  </a:extLst>
                </a:gridCol>
                <a:gridCol w="1392701">
                  <a:extLst>
                    <a:ext uri="{9D8B030D-6E8A-4147-A177-3AD203B41FA5}">
                      <a16:colId xmlns:a16="http://schemas.microsoft.com/office/drawing/2014/main" val="3856702702"/>
                    </a:ext>
                  </a:extLst>
                </a:gridCol>
              </a:tblGrid>
              <a:tr h="370840">
                <a:tc>
                  <a:txBody>
                    <a:bodyPr/>
                    <a:lstStyle/>
                    <a:p>
                      <a:pPr algn="ctr"/>
                      <a:r>
                        <a:rPr lang="en-US" dirty="0" err="1"/>
                        <a:t>Sno</a:t>
                      </a:r>
                      <a:endParaRPr lang="en-US" dirty="0"/>
                    </a:p>
                  </a:txBody>
                  <a:tcPr/>
                </a:tc>
                <a:tc>
                  <a:txBody>
                    <a:bodyPr/>
                    <a:lstStyle/>
                    <a:p>
                      <a:pPr algn="ctr"/>
                      <a:r>
                        <a:rPr lang="en-US" dirty="0"/>
                        <a:t>Zip Code</a:t>
                      </a:r>
                    </a:p>
                  </a:txBody>
                  <a:tcPr/>
                </a:tc>
                <a:tc>
                  <a:txBody>
                    <a:bodyPr/>
                    <a:lstStyle/>
                    <a:p>
                      <a:pPr algn="ctr"/>
                      <a:r>
                        <a:rPr lang="en-US" dirty="0"/>
                        <a:t>Age</a:t>
                      </a:r>
                    </a:p>
                  </a:txBody>
                  <a:tcPr/>
                </a:tc>
                <a:tc>
                  <a:txBody>
                    <a:bodyPr/>
                    <a:lstStyle/>
                    <a:p>
                      <a:pPr algn="ctr"/>
                      <a:r>
                        <a:rPr lang="en-US" dirty="0"/>
                        <a:t>Country</a:t>
                      </a:r>
                    </a:p>
                  </a:txBody>
                  <a:tcPr/>
                </a:tc>
                <a:tc>
                  <a:txBody>
                    <a:bodyPr/>
                    <a:lstStyle/>
                    <a:p>
                      <a:pPr algn="ctr"/>
                      <a:r>
                        <a:rPr lang="en-US" dirty="0"/>
                        <a:t>Disease</a:t>
                      </a:r>
                    </a:p>
                  </a:txBody>
                  <a:tcPr/>
                </a:tc>
                <a:extLst>
                  <a:ext uri="{0D108BD9-81ED-4DB2-BD59-A6C34878D82A}">
                    <a16:rowId xmlns:a16="http://schemas.microsoft.com/office/drawing/2014/main" val="2969780001"/>
                  </a:ext>
                </a:extLst>
              </a:tr>
              <a:tr h="370840">
                <a:tc>
                  <a:txBody>
                    <a:bodyPr/>
                    <a:lstStyle/>
                    <a:p>
                      <a:r>
                        <a:rPr lang="en-US" dirty="0"/>
                        <a:t>1</a:t>
                      </a:r>
                    </a:p>
                  </a:txBody>
                  <a:tcPr/>
                </a:tc>
                <a:tc>
                  <a:txBody>
                    <a:bodyPr/>
                    <a:lstStyle/>
                    <a:p>
                      <a:r>
                        <a:rPr lang="en-US" dirty="0"/>
                        <a:t>43***</a:t>
                      </a:r>
                    </a:p>
                  </a:txBody>
                  <a:tcPr/>
                </a:tc>
                <a:tc>
                  <a:txBody>
                    <a:bodyPr/>
                    <a:lstStyle/>
                    <a:p>
                      <a:r>
                        <a:rPr lang="en-US" dirty="0"/>
                        <a:t>&lt;25</a:t>
                      </a:r>
                    </a:p>
                  </a:txBody>
                  <a:tcPr/>
                </a:tc>
                <a:tc>
                  <a:txBody>
                    <a:bodyPr/>
                    <a:lstStyle/>
                    <a:p>
                      <a:r>
                        <a:rPr lang="en-US" dirty="0"/>
                        <a:t>India</a:t>
                      </a:r>
                    </a:p>
                  </a:txBody>
                  <a:tcPr/>
                </a:tc>
                <a:tc>
                  <a:txBody>
                    <a:bodyPr/>
                    <a:lstStyle/>
                    <a:p>
                      <a:r>
                        <a:rPr lang="en-US" dirty="0"/>
                        <a:t>S*** Disease</a:t>
                      </a:r>
                    </a:p>
                  </a:txBody>
                  <a:tcPr/>
                </a:tc>
                <a:extLst>
                  <a:ext uri="{0D108BD9-81ED-4DB2-BD59-A6C34878D82A}">
                    <a16:rowId xmlns:a16="http://schemas.microsoft.com/office/drawing/2014/main" val="1551243123"/>
                  </a:ext>
                </a:extLst>
              </a:tr>
              <a:tr h="370840">
                <a:tc>
                  <a:txBody>
                    <a:bodyPr/>
                    <a:lstStyle/>
                    <a:p>
                      <a:r>
                        <a:rPr lang="en-US" dirty="0"/>
                        <a:t>2</a:t>
                      </a:r>
                    </a:p>
                  </a:txBody>
                  <a:tcPr/>
                </a:tc>
                <a:tc>
                  <a:txBody>
                    <a:bodyPr/>
                    <a:lstStyle/>
                    <a:p>
                      <a:r>
                        <a:rPr lang="en-US" dirty="0"/>
                        <a:t>43***</a:t>
                      </a:r>
                    </a:p>
                  </a:txBody>
                  <a:tcPr/>
                </a:tc>
                <a:tc>
                  <a:txBody>
                    <a:bodyPr/>
                    <a:lstStyle/>
                    <a:p>
                      <a:r>
                        <a:rPr lang="en-US" dirty="0"/>
                        <a:t>&lt;20</a:t>
                      </a:r>
                    </a:p>
                  </a:txBody>
                  <a:tcPr/>
                </a:tc>
                <a:tc>
                  <a:txBody>
                    <a:bodyPr/>
                    <a:lstStyle/>
                    <a:p>
                      <a:r>
                        <a:rPr lang="en-US" dirty="0"/>
                        <a:t>Spain</a:t>
                      </a:r>
                    </a:p>
                  </a:txBody>
                  <a:tcPr/>
                </a:tc>
                <a:tc>
                  <a:txBody>
                    <a:bodyPr/>
                    <a:lstStyle/>
                    <a:p>
                      <a:r>
                        <a:rPr lang="en-US" dirty="0"/>
                        <a:t>C*****</a:t>
                      </a:r>
                    </a:p>
                  </a:txBody>
                  <a:tcPr/>
                </a:tc>
                <a:extLst>
                  <a:ext uri="{0D108BD9-81ED-4DB2-BD59-A6C34878D82A}">
                    <a16:rowId xmlns:a16="http://schemas.microsoft.com/office/drawing/2014/main" val="2095926553"/>
                  </a:ext>
                </a:extLst>
              </a:tr>
              <a:tr h="370840">
                <a:tc>
                  <a:txBody>
                    <a:bodyPr/>
                    <a:lstStyle/>
                    <a:p>
                      <a:r>
                        <a:rPr lang="en-US" dirty="0"/>
                        <a:t>3</a:t>
                      </a:r>
                    </a:p>
                  </a:txBody>
                  <a:tcPr/>
                </a:tc>
                <a:tc>
                  <a:txBody>
                    <a:bodyPr/>
                    <a:lstStyle/>
                    <a:p>
                      <a:r>
                        <a:rPr lang="en-US" dirty="0"/>
                        <a:t>43***</a:t>
                      </a:r>
                    </a:p>
                  </a:txBody>
                  <a:tcPr/>
                </a:tc>
                <a:tc>
                  <a:txBody>
                    <a:bodyPr/>
                    <a:lstStyle/>
                    <a:p>
                      <a:r>
                        <a:rPr lang="en-US" dirty="0"/>
                        <a:t>&gt;30</a:t>
                      </a:r>
                    </a:p>
                  </a:txBody>
                  <a:tcPr/>
                </a:tc>
                <a:tc>
                  <a:txBody>
                    <a:bodyPr/>
                    <a:lstStyle/>
                    <a:p>
                      <a:r>
                        <a:rPr lang="en-US" dirty="0"/>
                        <a:t>America</a:t>
                      </a:r>
                    </a:p>
                  </a:txBody>
                  <a:tcPr/>
                </a:tc>
                <a:tc>
                  <a:txBody>
                    <a:bodyPr/>
                    <a:lstStyle/>
                    <a:p>
                      <a:r>
                        <a:rPr lang="en-US" dirty="0"/>
                        <a:t>S*** C*****</a:t>
                      </a:r>
                    </a:p>
                  </a:txBody>
                  <a:tcPr/>
                </a:tc>
                <a:extLst>
                  <a:ext uri="{0D108BD9-81ED-4DB2-BD59-A6C34878D82A}">
                    <a16:rowId xmlns:a16="http://schemas.microsoft.com/office/drawing/2014/main" val="4160503812"/>
                  </a:ext>
                </a:extLst>
              </a:tr>
            </a:tbl>
          </a:graphicData>
        </a:graphic>
      </p:graphicFrame>
    </p:spTree>
    <p:extLst>
      <p:ext uri="{BB962C8B-B14F-4D97-AF65-F5344CB8AC3E}">
        <p14:creationId xmlns:p14="http://schemas.microsoft.com/office/powerpoint/2010/main" val="6084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Privacy Preserving Techniques </a:t>
            </a:r>
            <a:r>
              <a:rPr lang="en-US" sz="3000">
                <a:solidFill>
                  <a:schemeClr val="accent5"/>
                </a:solidFill>
              </a:rPr>
              <a:t>(Cont.)</a:t>
            </a:r>
            <a:endParaRPr sz="3000" dirty="0">
              <a:solidFill>
                <a:schemeClr val="accent5"/>
              </a:solidFill>
            </a:endParaRPr>
          </a:p>
        </p:txBody>
      </p:sp>
      <p:sp>
        <p:nvSpPr>
          <p:cNvPr id="6" name="Google Shape;116;p19">
            <a:extLst>
              <a:ext uri="{FF2B5EF4-FFF2-40B4-BE49-F238E27FC236}">
                <a16:creationId xmlns:a16="http://schemas.microsoft.com/office/drawing/2014/main" id="{A964F073-5E2F-438F-AD5A-05397BB12E72}"/>
              </a:ext>
            </a:extLst>
          </p:cNvPr>
          <p:cNvSpPr txBox="1">
            <a:spLocks/>
          </p:cNvSpPr>
          <p:nvPr/>
        </p:nvSpPr>
        <p:spPr>
          <a:xfrm>
            <a:off x="256200" y="1434903"/>
            <a:ext cx="8631600" cy="3059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marL="114300" algn="ctr">
              <a:lnSpc>
                <a:spcPct val="150000"/>
              </a:lnSpc>
              <a:buClr>
                <a:srgbClr val="F3F3F3"/>
              </a:buClr>
              <a:buSzPts val="1800"/>
            </a:pPr>
            <a:r>
              <a:rPr lang="en-US" sz="1800" u="sng" dirty="0">
                <a:solidFill>
                  <a:schemeClr val="accent5">
                    <a:lumMod val="60000"/>
                    <a:lumOff val="40000"/>
                  </a:schemeClr>
                </a:solidFill>
              </a:rPr>
              <a:t>L-Diversity</a:t>
            </a:r>
          </a:p>
          <a:p>
            <a:pPr marL="114300" algn="just">
              <a:lnSpc>
                <a:spcPct val="150000"/>
              </a:lnSpc>
              <a:buClr>
                <a:srgbClr val="F3F3F3"/>
              </a:buClr>
              <a:buSzPts val="1800"/>
            </a:pPr>
            <a:br>
              <a:rPr lang="en-US" sz="1800" u="sng" dirty="0">
                <a:solidFill>
                  <a:schemeClr val="accent5">
                    <a:lumMod val="60000"/>
                    <a:lumOff val="40000"/>
                  </a:schemeClr>
                </a:solidFill>
              </a:rPr>
            </a:br>
            <a:r>
              <a:rPr lang="en-US" sz="1800" dirty="0" err="1">
                <a:solidFill>
                  <a:schemeClr val="bg1"/>
                </a:solidFill>
              </a:rPr>
              <a:t>L-Diversity</a:t>
            </a:r>
            <a:r>
              <a:rPr lang="en-US" sz="1800" dirty="0">
                <a:solidFill>
                  <a:schemeClr val="bg1"/>
                </a:solidFill>
              </a:rPr>
              <a:t> works on the principle of having a block or a dataset with n-number of records with it and it has ‘l’ well represented distinct sensitive attributes.</a:t>
            </a:r>
            <a:br>
              <a:rPr lang="en-US" sz="1800" dirty="0">
                <a:solidFill>
                  <a:srgbClr val="F3F3F3"/>
                </a:solidFill>
              </a:rPr>
            </a:br>
            <a:br>
              <a:rPr lang="en-US" sz="1800" dirty="0">
                <a:solidFill>
                  <a:srgbClr val="F3F3F3"/>
                </a:solidFill>
              </a:rPr>
            </a:br>
            <a:endParaRPr lang="en-US" sz="1800" dirty="0">
              <a:solidFill>
                <a:srgbClr val="F3F3F3"/>
              </a:solidFill>
            </a:endParaRPr>
          </a:p>
        </p:txBody>
      </p:sp>
    </p:spTree>
    <p:extLst>
      <p:ext uri="{BB962C8B-B14F-4D97-AF65-F5344CB8AC3E}">
        <p14:creationId xmlns:p14="http://schemas.microsoft.com/office/powerpoint/2010/main" val="382226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Privacy Preserving Techniques </a:t>
            </a:r>
            <a:r>
              <a:rPr lang="en-US" sz="3000">
                <a:solidFill>
                  <a:schemeClr val="accent5"/>
                </a:solidFill>
              </a:rPr>
              <a:t>(Cont.)</a:t>
            </a:r>
            <a:endParaRPr sz="3000" dirty="0">
              <a:solidFill>
                <a:schemeClr val="accent5"/>
              </a:solidFill>
            </a:endParaRPr>
          </a:p>
        </p:txBody>
      </p:sp>
      <p:sp>
        <p:nvSpPr>
          <p:cNvPr id="4" name="Title 2">
            <a:extLst>
              <a:ext uri="{FF2B5EF4-FFF2-40B4-BE49-F238E27FC236}">
                <a16:creationId xmlns:a16="http://schemas.microsoft.com/office/drawing/2014/main" id="{DB24BA24-034B-4466-B1C4-1E0C4F7A758B}"/>
              </a:ext>
            </a:extLst>
          </p:cNvPr>
          <p:cNvSpPr txBox="1">
            <a:spLocks/>
          </p:cNvSpPr>
          <p:nvPr/>
        </p:nvSpPr>
        <p:spPr>
          <a:xfrm>
            <a:off x="330908" y="1461868"/>
            <a:ext cx="8578311" cy="1765497"/>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gn="just"/>
            <a:br>
              <a:rPr lang="en-US" sz="1800" dirty="0"/>
            </a:br>
            <a:br>
              <a:rPr lang="en-US" sz="1800" dirty="0"/>
            </a:br>
            <a:br>
              <a:rPr lang="en-US" sz="1800" dirty="0"/>
            </a:br>
            <a:br>
              <a:rPr lang="en-US" sz="1800" dirty="0"/>
            </a:br>
            <a:br>
              <a:rPr lang="en-US" sz="1800" dirty="0"/>
            </a:br>
            <a:br>
              <a:rPr lang="en-US" sz="1800" dirty="0"/>
            </a:br>
            <a:r>
              <a:rPr lang="en-US" sz="1800" dirty="0"/>
              <a:t>Example: </a:t>
            </a:r>
            <a:br>
              <a:rPr lang="en-US" sz="1800" dirty="0"/>
            </a:br>
            <a:br>
              <a:rPr lang="en-US" sz="1800" dirty="0"/>
            </a:br>
            <a:r>
              <a:rPr lang="en-US" sz="1800" dirty="0"/>
              <a:t>Suppose let us consider the previous data of the hospital that was used by a group of researchers. The following is the data which was published.</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7" name="Table 6">
            <a:extLst>
              <a:ext uri="{FF2B5EF4-FFF2-40B4-BE49-F238E27FC236}">
                <a16:creationId xmlns:a16="http://schemas.microsoft.com/office/drawing/2014/main" id="{5383F166-1003-4AB0-B8B7-430EE567FEDB}"/>
              </a:ext>
            </a:extLst>
          </p:cNvPr>
          <p:cNvGraphicFramePr>
            <a:graphicFrameLocks noGrp="1"/>
          </p:cNvGraphicFramePr>
          <p:nvPr>
            <p:extLst>
              <p:ext uri="{D42A27DB-BD31-4B8C-83A1-F6EECF244321}">
                <p14:modId xmlns:p14="http://schemas.microsoft.com/office/powerpoint/2010/main" val="4206583985"/>
              </p:ext>
            </p:extLst>
          </p:nvPr>
        </p:nvGraphicFramePr>
        <p:xfrm>
          <a:off x="1523999" y="3240744"/>
          <a:ext cx="6192130" cy="1483360"/>
        </p:xfrm>
        <a:graphic>
          <a:graphicData uri="http://schemas.openxmlformats.org/drawingml/2006/table">
            <a:tbl>
              <a:tblPr firstRow="1" bandRow="1">
                <a:tableStyleId>{5C22544A-7EE6-4342-B048-85BDC9FD1C3A}</a:tableStyleId>
              </a:tblPr>
              <a:tblGrid>
                <a:gridCol w="684629">
                  <a:extLst>
                    <a:ext uri="{9D8B030D-6E8A-4147-A177-3AD203B41FA5}">
                      <a16:colId xmlns:a16="http://schemas.microsoft.com/office/drawing/2014/main" val="688155871"/>
                    </a:ext>
                  </a:extLst>
                </a:gridCol>
                <a:gridCol w="1792223">
                  <a:extLst>
                    <a:ext uri="{9D8B030D-6E8A-4147-A177-3AD203B41FA5}">
                      <a16:colId xmlns:a16="http://schemas.microsoft.com/office/drawing/2014/main" val="2200844427"/>
                    </a:ext>
                  </a:extLst>
                </a:gridCol>
                <a:gridCol w="993180">
                  <a:extLst>
                    <a:ext uri="{9D8B030D-6E8A-4147-A177-3AD203B41FA5}">
                      <a16:colId xmlns:a16="http://schemas.microsoft.com/office/drawing/2014/main" val="1727790498"/>
                    </a:ext>
                  </a:extLst>
                </a:gridCol>
                <a:gridCol w="1329397">
                  <a:extLst>
                    <a:ext uri="{9D8B030D-6E8A-4147-A177-3AD203B41FA5}">
                      <a16:colId xmlns:a16="http://schemas.microsoft.com/office/drawing/2014/main" val="2729856817"/>
                    </a:ext>
                  </a:extLst>
                </a:gridCol>
                <a:gridCol w="1392701">
                  <a:extLst>
                    <a:ext uri="{9D8B030D-6E8A-4147-A177-3AD203B41FA5}">
                      <a16:colId xmlns:a16="http://schemas.microsoft.com/office/drawing/2014/main" val="3856702702"/>
                    </a:ext>
                  </a:extLst>
                </a:gridCol>
              </a:tblGrid>
              <a:tr h="370840">
                <a:tc>
                  <a:txBody>
                    <a:bodyPr/>
                    <a:lstStyle/>
                    <a:p>
                      <a:pPr algn="ctr"/>
                      <a:r>
                        <a:rPr lang="en-US" dirty="0" err="1"/>
                        <a:t>Sno</a:t>
                      </a:r>
                      <a:endParaRPr lang="en-US" dirty="0"/>
                    </a:p>
                  </a:txBody>
                  <a:tcPr/>
                </a:tc>
                <a:tc>
                  <a:txBody>
                    <a:bodyPr/>
                    <a:lstStyle/>
                    <a:p>
                      <a:pPr algn="ctr"/>
                      <a:r>
                        <a:rPr lang="en-US" dirty="0"/>
                        <a:t>Zip Code</a:t>
                      </a:r>
                    </a:p>
                  </a:txBody>
                  <a:tcPr/>
                </a:tc>
                <a:tc>
                  <a:txBody>
                    <a:bodyPr/>
                    <a:lstStyle/>
                    <a:p>
                      <a:pPr algn="ctr"/>
                      <a:r>
                        <a:rPr lang="en-US" dirty="0"/>
                        <a:t>Age</a:t>
                      </a:r>
                    </a:p>
                  </a:txBody>
                  <a:tcPr/>
                </a:tc>
                <a:tc>
                  <a:txBody>
                    <a:bodyPr/>
                    <a:lstStyle/>
                    <a:p>
                      <a:pPr algn="ctr"/>
                      <a:r>
                        <a:rPr lang="en-US" dirty="0"/>
                        <a:t>Country</a:t>
                      </a:r>
                    </a:p>
                  </a:txBody>
                  <a:tcPr/>
                </a:tc>
                <a:tc>
                  <a:txBody>
                    <a:bodyPr/>
                    <a:lstStyle/>
                    <a:p>
                      <a:pPr algn="ctr"/>
                      <a:r>
                        <a:rPr lang="en-US" dirty="0"/>
                        <a:t>Disease</a:t>
                      </a:r>
                    </a:p>
                  </a:txBody>
                  <a:tcPr/>
                </a:tc>
                <a:extLst>
                  <a:ext uri="{0D108BD9-81ED-4DB2-BD59-A6C34878D82A}">
                    <a16:rowId xmlns:a16="http://schemas.microsoft.com/office/drawing/2014/main" val="2969780001"/>
                  </a:ext>
                </a:extLst>
              </a:tr>
              <a:tr h="370840">
                <a:tc>
                  <a:txBody>
                    <a:bodyPr/>
                    <a:lstStyle/>
                    <a:p>
                      <a:r>
                        <a:rPr lang="en-US" dirty="0"/>
                        <a:t>1</a:t>
                      </a:r>
                    </a:p>
                  </a:txBody>
                  <a:tcPr/>
                </a:tc>
                <a:tc>
                  <a:txBody>
                    <a:bodyPr/>
                    <a:lstStyle/>
                    <a:p>
                      <a:r>
                        <a:rPr lang="en-US" dirty="0"/>
                        <a:t>43***</a:t>
                      </a:r>
                    </a:p>
                  </a:txBody>
                  <a:tcPr/>
                </a:tc>
                <a:tc>
                  <a:txBody>
                    <a:bodyPr/>
                    <a:lstStyle/>
                    <a:p>
                      <a:r>
                        <a:rPr lang="en-US" dirty="0"/>
                        <a:t>&lt;25</a:t>
                      </a:r>
                    </a:p>
                  </a:txBody>
                  <a:tcPr/>
                </a:tc>
                <a:tc>
                  <a:txBody>
                    <a:bodyPr/>
                    <a:lstStyle/>
                    <a:p>
                      <a:r>
                        <a:rPr lang="en-US" dirty="0"/>
                        <a:t>India</a:t>
                      </a:r>
                    </a:p>
                  </a:txBody>
                  <a:tcPr/>
                </a:tc>
                <a:tc>
                  <a:txBody>
                    <a:bodyPr/>
                    <a:lstStyle/>
                    <a:p>
                      <a:r>
                        <a:rPr lang="en-US" dirty="0"/>
                        <a:t>S*** Disease</a:t>
                      </a:r>
                    </a:p>
                  </a:txBody>
                  <a:tcPr/>
                </a:tc>
                <a:extLst>
                  <a:ext uri="{0D108BD9-81ED-4DB2-BD59-A6C34878D82A}">
                    <a16:rowId xmlns:a16="http://schemas.microsoft.com/office/drawing/2014/main" val="1551243123"/>
                  </a:ext>
                </a:extLst>
              </a:tr>
              <a:tr h="370840">
                <a:tc>
                  <a:txBody>
                    <a:bodyPr/>
                    <a:lstStyle/>
                    <a:p>
                      <a:r>
                        <a:rPr lang="en-US" dirty="0"/>
                        <a:t>2</a:t>
                      </a:r>
                    </a:p>
                  </a:txBody>
                  <a:tcPr/>
                </a:tc>
                <a:tc>
                  <a:txBody>
                    <a:bodyPr/>
                    <a:lstStyle/>
                    <a:p>
                      <a:r>
                        <a:rPr lang="en-US" dirty="0"/>
                        <a:t>43***</a:t>
                      </a:r>
                    </a:p>
                  </a:txBody>
                  <a:tcPr/>
                </a:tc>
                <a:tc>
                  <a:txBody>
                    <a:bodyPr/>
                    <a:lstStyle/>
                    <a:p>
                      <a:r>
                        <a:rPr lang="en-US" dirty="0"/>
                        <a:t>&lt;20</a:t>
                      </a:r>
                    </a:p>
                  </a:txBody>
                  <a:tcPr/>
                </a:tc>
                <a:tc>
                  <a:txBody>
                    <a:bodyPr/>
                    <a:lstStyle/>
                    <a:p>
                      <a:r>
                        <a:rPr lang="en-US" dirty="0"/>
                        <a:t>Spain</a:t>
                      </a:r>
                    </a:p>
                  </a:txBody>
                  <a:tcPr/>
                </a:tc>
                <a:tc>
                  <a:txBody>
                    <a:bodyPr/>
                    <a:lstStyle/>
                    <a:p>
                      <a:r>
                        <a:rPr lang="en-US" dirty="0"/>
                        <a:t>C*****</a:t>
                      </a:r>
                    </a:p>
                  </a:txBody>
                  <a:tcPr/>
                </a:tc>
                <a:extLst>
                  <a:ext uri="{0D108BD9-81ED-4DB2-BD59-A6C34878D82A}">
                    <a16:rowId xmlns:a16="http://schemas.microsoft.com/office/drawing/2014/main" val="2095926553"/>
                  </a:ext>
                </a:extLst>
              </a:tr>
              <a:tr h="370840">
                <a:tc>
                  <a:txBody>
                    <a:bodyPr/>
                    <a:lstStyle/>
                    <a:p>
                      <a:r>
                        <a:rPr lang="en-US" dirty="0"/>
                        <a:t>3</a:t>
                      </a:r>
                    </a:p>
                  </a:txBody>
                  <a:tcPr/>
                </a:tc>
                <a:tc>
                  <a:txBody>
                    <a:bodyPr/>
                    <a:lstStyle/>
                    <a:p>
                      <a:r>
                        <a:rPr lang="en-US" dirty="0"/>
                        <a:t>43***</a:t>
                      </a:r>
                    </a:p>
                  </a:txBody>
                  <a:tcPr/>
                </a:tc>
                <a:tc>
                  <a:txBody>
                    <a:bodyPr/>
                    <a:lstStyle/>
                    <a:p>
                      <a:r>
                        <a:rPr lang="en-US" dirty="0"/>
                        <a:t>&gt;30</a:t>
                      </a:r>
                    </a:p>
                  </a:txBody>
                  <a:tcPr/>
                </a:tc>
                <a:tc>
                  <a:txBody>
                    <a:bodyPr/>
                    <a:lstStyle/>
                    <a:p>
                      <a:r>
                        <a:rPr lang="en-US" dirty="0"/>
                        <a:t>America</a:t>
                      </a:r>
                    </a:p>
                  </a:txBody>
                  <a:tcPr/>
                </a:tc>
                <a:tc>
                  <a:txBody>
                    <a:bodyPr/>
                    <a:lstStyle/>
                    <a:p>
                      <a:r>
                        <a:rPr lang="en-US" dirty="0"/>
                        <a:t>S*** C*****</a:t>
                      </a:r>
                    </a:p>
                  </a:txBody>
                  <a:tcPr/>
                </a:tc>
                <a:extLst>
                  <a:ext uri="{0D108BD9-81ED-4DB2-BD59-A6C34878D82A}">
                    <a16:rowId xmlns:a16="http://schemas.microsoft.com/office/drawing/2014/main" val="4160503812"/>
                  </a:ext>
                </a:extLst>
              </a:tr>
            </a:tbl>
          </a:graphicData>
        </a:graphic>
      </p:graphicFrame>
    </p:spTree>
    <p:extLst>
      <p:ext uri="{BB962C8B-B14F-4D97-AF65-F5344CB8AC3E}">
        <p14:creationId xmlns:p14="http://schemas.microsoft.com/office/powerpoint/2010/main" val="144970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Privacy Preserving Techniques (Cont.)</a:t>
            </a:r>
            <a:endParaRPr sz="3000" dirty="0">
              <a:solidFill>
                <a:schemeClr val="accent5"/>
              </a:solidFill>
            </a:endParaRPr>
          </a:p>
        </p:txBody>
      </p:sp>
      <p:sp>
        <p:nvSpPr>
          <p:cNvPr id="3" name="Title 2">
            <a:extLst>
              <a:ext uri="{FF2B5EF4-FFF2-40B4-BE49-F238E27FC236}">
                <a16:creationId xmlns:a16="http://schemas.microsoft.com/office/drawing/2014/main" id="{71C9FAF9-13FE-4025-9EC1-C971965E04C7}"/>
              </a:ext>
            </a:extLst>
          </p:cNvPr>
          <p:cNvSpPr>
            <a:spLocks noGrp="1"/>
          </p:cNvSpPr>
          <p:nvPr>
            <p:ph type="title"/>
          </p:nvPr>
        </p:nvSpPr>
        <p:spPr>
          <a:xfrm>
            <a:off x="330908" y="1461868"/>
            <a:ext cx="8578311" cy="1689295"/>
          </a:xfrm>
        </p:spPr>
        <p:txBody>
          <a:bodyPr/>
          <a:lstStyle/>
          <a:p>
            <a:pPr algn="just"/>
            <a:br>
              <a:rPr lang="en-US" sz="1800" dirty="0"/>
            </a:br>
            <a:br>
              <a:rPr lang="en-US" sz="1800" dirty="0"/>
            </a:br>
            <a:br>
              <a:rPr lang="en-US" sz="1800" dirty="0"/>
            </a:br>
            <a:br>
              <a:rPr lang="en-US" sz="1800" dirty="0"/>
            </a:br>
            <a:br>
              <a:rPr lang="en-US" sz="1800" dirty="0"/>
            </a:br>
            <a:br>
              <a:rPr lang="en-US" sz="1800" dirty="0"/>
            </a:br>
            <a:r>
              <a:rPr lang="en-US" sz="1800" dirty="0"/>
              <a:t>Example: </a:t>
            </a:r>
            <a:br>
              <a:rPr lang="en-US" sz="1800" dirty="0"/>
            </a:br>
            <a:br>
              <a:rPr lang="en-US" sz="1800" dirty="0"/>
            </a:br>
            <a:r>
              <a:rPr lang="en-US" sz="1800" dirty="0"/>
              <a:t>Below is the tabular format which is generated after implementing the k-anonymity. Here this technique works on two principles. One is “Generalization” and the other is “Suppression” performed on data sets.</a:t>
            </a: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4" name="Table 3">
            <a:extLst>
              <a:ext uri="{FF2B5EF4-FFF2-40B4-BE49-F238E27FC236}">
                <a16:creationId xmlns:a16="http://schemas.microsoft.com/office/drawing/2014/main" id="{10D9F44F-5263-43D1-9266-87B32D7A97BA}"/>
              </a:ext>
            </a:extLst>
          </p:cNvPr>
          <p:cNvGraphicFramePr>
            <a:graphicFrameLocks noGrp="1"/>
          </p:cNvGraphicFramePr>
          <p:nvPr>
            <p:extLst>
              <p:ext uri="{D42A27DB-BD31-4B8C-83A1-F6EECF244321}">
                <p14:modId xmlns:p14="http://schemas.microsoft.com/office/powerpoint/2010/main" val="1948693209"/>
              </p:ext>
            </p:extLst>
          </p:nvPr>
        </p:nvGraphicFramePr>
        <p:xfrm>
          <a:off x="1523999" y="3240744"/>
          <a:ext cx="6192130" cy="1483360"/>
        </p:xfrm>
        <a:graphic>
          <a:graphicData uri="http://schemas.openxmlformats.org/drawingml/2006/table">
            <a:tbl>
              <a:tblPr firstRow="1" bandRow="1">
                <a:tableStyleId>{5C22544A-7EE6-4342-B048-85BDC9FD1C3A}</a:tableStyleId>
              </a:tblPr>
              <a:tblGrid>
                <a:gridCol w="684629">
                  <a:extLst>
                    <a:ext uri="{9D8B030D-6E8A-4147-A177-3AD203B41FA5}">
                      <a16:colId xmlns:a16="http://schemas.microsoft.com/office/drawing/2014/main" val="688155871"/>
                    </a:ext>
                  </a:extLst>
                </a:gridCol>
                <a:gridCol w="1792223">
                  <a:extLst>
                    <a:ext uri="{9D8B030D-6E8A-4147-A177-3AD203B41FA5}">
                      <a16:colId xmlns:a16="http://schemas.microsoft.com/office/drawing/2014/main" val="2200844427"/>
                    </a:ext>
                  </a:extLst>
                </a:gridCol>
                <a:gridCol w="986146">
                  <a:extLst>
                    <a:ext uri="{9D8B030D-6E8A-4147-A177-3AD203B41FA5}">
                      <a16:colId xmlns:a16="http://schemas.microsoft.com/office/drawing/2014/main" val="1727790498"/>
                    </a:ext>
                  </a:extLst>
                </a:gridCol>
                <a:gridCol w="1336431">
                  <a:extLst>
                    <a:ext uri="{9D8B030D-6E8A-4147-A177-3AD203B41FA5}">
                      <a16:colId xmlns:a16="http://schemas.microsoft.com/office/drawing/2014/main" val="2729856817"/>
                    </a:ext>
                  </a:extLst>
                </a:gridCol>
                <a:gridCol w="1392701">
                  <a:extLst>
                    <a:ext uri="{9D8B030D-6E8A-4147-A177-3AD203B41FA5}">
                      <a16:colId xmlns:a16="http://schemas.microsoft.com/office/drawing/2014/main" val="3856702702"/>
                    </a:ext>
                  </a:extLst>
                </a:gridCol>
              </a:tblGrid>
              <a:tr h="370840">
                <a:tc>
                  <a:txBody>
                    <a:bodyPr/>
                    <a:lstStyle/>
                    <a:p>
                      <a:pPr algn="ctr"/>
                      <a:r>
                        <a:rPr lang="en-US" dirty="0" err="1"/>
                        <a:t>Sno</a:t>
                      </a:r>
                      <a:endParaRPr lang="en-US" dirty="0"/>
                    </a:p>
                  </a:txBody>
                  <a:tcPr/>
                </a:tc>
                <a:tc>
                  <a:txBody>
                    <a:bodyPr/>
                    <a:lstStyle/>
                    <a:p>
                      <a:pPr algn="ctr"/>
                      <a:r>
                        <a:rPr lang="en-US" dirty="0"/>
                        <a:t>Zip Code</a:t>
                      </a:r>
                    </a:p>
                  </a:txBody>
                  <a:tcPr/>
                </a:tc>
                <a:tc>
                  <a:txBody>
                    <a:bodyPr/>
                    <a:lstStyle/>
                    <a:p>
                      <a:pPr algn="ctr"/>
                      <a:r>
                        <a:rPr lang="en-US" dirty="0"/>
                        <a:t>Age</a:t>
                      </a:r>
                    </a:p>
                  </a:txBody>
                  <a:tcPr/>
                </a:tc>
                <a:tc>
                  <a:txBody>
                    <a:bodyPr/>
                    <a:lstStyle/>
                    <a:p>
                      <a:pPr algn="ctr"/>
                      <a:r>
                        <a:rPr lang="en-US" dirty="0"/>
                        <a:t>Country</a:t>
                      </a:r>
                    </a:p>
                  </a:txBody>
                  <a:tcPr/>
                </a:tc>
                <a:tc>
                  <a:txBody>
                    <a:bodyPr/>
                    <a:lstStyle/>
                    <a:p>
                      <a:pPr algn="ctr"/>
                      <a:r>
                        <a:rPr lang="en-US" dirty="0"/>
                        <a:t>Disease</a:t>
                      </a:r>
                    </a:p>
                  </a:txBody>
                  <a:tcPr/>
                </a:tc>
                <a:extLst>
                  <a:ext uri="{0D108BD9-81ED-4DB2-BD59-A6C34878D82A}">
                    <a16:rowId xmlns:a16="http://schemas.microsoft.com/office/drawing/2014/main" val="2969780001"/>
                  </a:ext>
                </a:extLst>
              </a:tr>
              <a:tr h="370840">
                <a:tc>
                  <a:txBody>
                    <a:bodyPr/>
                    <a:lstStyle/>
                    <a:p>
                      <a:r>
                        <a:rPr lang="en-US" dirty="0"/>
                        <a:t>1</a:t>
                      </a:r>
                    </a:p>
                  </a:txBody>
                  <a:tcPr/>
                </a:tc>
                <a:tc>
                  <a:txBody>
                    <a:bodyPr/>
                    <a:lstStyle/>
                    <a:p>
                      <a:r>
                        <a:rPr lang="en-US" dirty="0"/>
                        <a:t>43***</a:t>
                      </a:r>
                    </a:p>
                  </a:txBody>
                  <a:tcPr/>
                </a:tc>
                <a:tc>
                  <a:txBody>
                    <a:bodyPr/>
                    <a:lstStyle/>
                    <a:p>
                      <a:r>
                        <a:rPr lang="en-US" dirty="0"/>
                        <a:t>&lt;40</a:t>
                      </a:r>
                    </a:p>
                  </a:txBody>
                  <a:tcPr/>
                </a:tc>
                <a:tc>
                  <a:txBody>
                    <a:bodyPr/>
                    <a:lstStyle/>
                    <a:p>
                      <a:r>
                        <a:rPr lang="en-US" dirty="0"/>
                        <a:t>India</a:t>
                      </a:r>
                    </a:p>
                  </a:txBody>
                  <a:tcPr/>
                </a:tc>
                <a:tc>
                  <a:txBody>
                    <a:bodyPr/>
                    <a:lstStyle/>
                    <a:p>
                      <a:r>
                        <a:rPr lang="en-US" dirty="0"/>
                        <a:t>S*** Disease</a:t>
                      </a:r>
                    </a:p>
                  </a:txBody>
                  <a:tcPr/>
                </a:tc>
                <a:extLst>
                  <a:ext uri="{0D108BD9-81ED-4DB2-BD59-A6C34878D82A}">
                    <a16:rowId xmlns:a16="http://schemas.microsoft.com/office/drawing/2014/main" val="1551243123"/>
                  </a:ext>
                </a:extLst>
              </a:tr>
              <a:tr h="370840">
                <a:tc>
                  <a:txBody>
                    <a:bodyPr/>
                    <a:lstStyle/>
                    <a:p>
                      <a:r>
                        <a:rPr lang="en-US" dirty="0"/>
                        <a:t>2</a:t>
                      </a:r>
                    </a:p>
                  </a:txBody>
                  <a:tcPr/>
                </a:tc>
                <a:tc>
                  <a:txBody>
                    <a:bodyPr/>
                    <a:lstStyle/>
                    <a:p>
                      <a:r>
                        <a:rPr lang="en-US" dirty="0"/>
                        <a:t>43***</a:t>
                      </a:r>
                    </a:p>
                  </a:txBody>
                  <a:tcPr/>
                </a:tc>
                <a:tc>
                  <a:txBody>
                    <a:bodyPr/>
                    <a:lstStyle/>
                    <a:p>
                      <a:r>
                        <a:rPr lang="en-US" dirty="0"/>
                        <a:t>&lt;40</a:t>
                      </a:r>
                    </a:p>
                  </a:txBody>
                  <a:tcPr/>
                </a:tc>
                <a:tc>
                  <a:txBody>
                    <a:bodyPr/>
                    <a:lstStyle/>
                    <a:p>
                      <a:r>
                        <a:rPr lang="en-US" dirty="0"/>
                        <a:t>Spain</a:t>
                      </a:r>
                    </a:p>
                  </a:txBody>
                  <a:tcPr/>
                </a:tc>
                <a:tc>
                  <a:txBody>
                    <a:bodyPr/>
                    <a:lstStyle/>
                    <a:p>
                      <a:r>
                        <a:rPr lang="en-US" dirty="0"/>
                        <a:t>C*****</a:t>
                      </a:r>
                    </a:p>
                  </a:txBody>
                  <a:tcPr/>
                </a:tc>
                <a:extLst>
                  <a:ext uri="{0D108BD9-81ED-4DB2-BD59-A6C34878D82A}">
                    <a16:rowId xmlns:a16="http://schemas.microsoft.com/office/drawing/2014/main" val="2095926553"/>
                  </a:ext>
                </a:extLst>
              </a:tr>
              <a:tr h="370840">
                <a:tc>
                  <a:txBody>
                    <a:bodyPr/>
                    <a:lstStyle/>
                    <a:p>
                      <a:r>
                        <a:rPr lang="en-US" dirty="0"/>
                        <a:t>3</a:t>
                      </a:r>
                    </a:p>
                  </a:txBody>
                  <a:tcPr/>
                </a:tc>
                <a:tc>
                  <a:txBody>
                    <a:bodyPr/>
                    <a:lstStyle/>
                    <a:p>
                      <a:r>
                        <a:rPr lang="en-US" dirty="0"/>
                        <a:t>43***</a:t>
                      </a:r>
                    </a:p>
                  </a:txBody>
                  <a:tcPr/>
                </a:tc>
                <a:tc>
                  <a:txBody>
                    <a:bodyPr/>
                    <a:lstStyle/>
                    <a:p>
                      <a:r>
                        <a:rPr lang="en-US" dirty="0"/>
                        <a:t>&lt;40</a:t>
                      </a:r>
                    </a:p>
                  </a:txBody>
                  <a:tcPr/>
                </a:tc>
                <a:tc>
                  <a:txBody>
                    <a:bodyPr/>
                    <a:lstStyle/>
                    <a:p>
                      <a:r>
                        <a:rPr lang="en-US" dirty="0"/>
                        <a:t>America</a:t>
                      </a:r>
                    </a:p>
                  </a:txBody>
                  <a:tcPr/>
                </a:tc>
                <a:tc>
                  <a:txBody>
                    <a:bodyPr/>
                    <a:lstStyle/>
                    <a:p>
                      <a:r>
                        <a:rPr lang="en-US" dirty="0"/>
                        <a:t>S*** C*****</a:t>
                      </a:r>
                    </a:p>
                  </a:txBody>
                  <a:tcPr/>
                </a:tc>
                <a:extLst>
                  <a:ext uri="{0D108BD9-81ED-4DB2-BD59-A6C34878D82A}">
                    <a16:rowId xmlns:a16="http://schemas.microsoft.com/office/drawing/2014/main" val="4160503812"/>
                  </a:ext>
                </a:extLst>
              </a:tr>
            </a:tbl>
          </a:graphicData>
        </a:graphic>
      </p:graphicFrame>
    </p:spTree>
    <p:extLst>
      <p:ext uri="{BB962C8B-B14F-4D97-AF65-F5344CB8AC3E}">
        <p14:creationId xmlns:p14="http://schemas.microsoft.com/office/powerpoint/2010/main" val="182922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9">
            <a:extLst>
              <a:ext uri="{FF2B5EF4-FFF2-40B4-BE49-F238E27FC236}">
                <a16:creationId xmlns:a16="http://schemas.microsoft.com/office/drawing/2014/main" id="{08CEA0D1-5AC9-4735-A462-C27D76F4D868}"/>
              </a:ext>
            </a:extLst>
          </p:cNvPr>
          <p:cNvSpPr txBox="1">
            <a:spLocks/>
          </p:cNvSpPr>
          <p:nvPr/>
        </p:nvSpPr>
        <p:spPr>
          <a:xfrm>
            <a:off x="256200" y="517425"/>
            <a:ext cx="86316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sz="3000" dirty="0">
                <a:solidFill>
                  <a:schemeClr val="accent5"/>
                </a:solidFill>
              </a:rPr>
              <a:t>Experiment and Observations</a:t>
            </a:r>
          </a:p>
        </p:txBody>
      </p:sp>
      <p:sp>
        <p:nvSpPr>
          <p:cNvPr id="5" name="TextBox 4">
            <a:extLst>
              <a:ext uri="{FF2B5EF4-FFF2-40B4-BE49-F238E27FC236}">
                <a16:creationId xmlns:a16="http://schemas.microsoft.com/office/drawing/2014/main" id="{2ABA6A6F-AB3E-4451-B0FB-1C1D9BEE132D}"/>
              </a:ext>
            </a:extLst>
          </p:cNvPr>
          <p:cNvSpPr txBox="1"/>
          <p:nvPr/>
        </p:nvSpPr>
        <p:spPr>
          <a:xfrm>
            <a:off x="256201" y="1223889"/>
            <a:ext cx="4688594" cy="336502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bg1"/>
                </a:solidFill>
              </a:rPr>
              <a:t>We have tested these two techniques by performing an experiment using a small dataset of an Employee Database. </a:t>
            </a:r>
          </a:p>
          <a:p>
            <a:pPr marL="285750" indent="-285750" algn="just">
              <a:lnSpc>
                <a:spcPct val="150000"/>
              </a:lnSpc>
              <a:buFont typeface="Arial" panose="020B0604020202020204" pitchFamily="34" charset="0"/>
              <a:buChar char="•"/>
            </a:pPr>
            <a:r>
              <a:rPr lang="en-US" sz="1800" dirty="0">
                <a:solidFill>
                  <a:schemeClr val="bg1"/>
                </a:solidFill>
              </a:rPr>
              <a:t>We have considered the following data set as shown in the tabular format.</a:t>
            </a:r>
          </a:p>
          <a:p>
            <a:pPr marL="285750" indent="-285750" algn="just">
              <a:lnSpc>
                <a:spcPct val="150000"/>
              </a:lnSpc>
              <a:buFont typeface="Arial" panose="020B0604020202020204" pitchFamily="34" charset="0"/>
              <a:buChar char="•"/>
            </a:pPr>
            <a:r>
              <a:rPr lang="en-US" sz="1800" dirty="0">
                <a:solidFill>
                  <a:schemeClr val="bg1"/>
                </a:solidFill>
              </a:rPr>
              <a:t>The dataset consists of the following attributes {Employee ID, Name, Age, Department}</a:t>
            </a:r>
          </a:p>
        </p:txBody>
      </p:sp>
      <p:pic>
        <p:nvPicPr>
          <p:cNvPr id="6" name="Picture 5">
            <a:extLst>
              <a:ext uri="{FF2B5EF4-FFF2-40B4-BE49-F238E27FC236}">
                <a16:creationId xmlns:a16="http://schemas.microsoft.com/office/drawing/2014/main" id="{D3234CE8-59AC-466D-A06A-4656DBC94B6A}"/>
              </a:ext>
            </a:extLst>
          </p:cNvPr>
          <p:cNvPicPr>
            <a:picLocks noChangeAspect="1"/>
          </p:cNvPicPr>
          <p:nvPr/>
        </p:nvPicPr>
        <p:blipFill>
          <a:blip r:embed="rId2"/>
          <a:stretch>
            <a:fillRect/>
          </a:stretch>
        </p:blipFill>
        <p:spPr>
          <a:xfrm>
            <a:off x="5116749" y="1828225"/>
            <a:ext cx="3851406" cy="1808274"/>
          </a:xfrm>
          <a:prstGeom prst="rect">
            <a:avLst/>
          </a:prstGeom>
        </p:spPr>
      </p:pic>
    </p:spTree>
    <p:extLst>
      <p:ext uri="{BB962C8B-B14F-4D97-AF65-F5344CB8AC3E}">
        <p14:creationId xmlns:p14="http://schemas.microsoft.com/office/powerpoint/2010/main" val="396242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9">
            <a:extLst>
              <a:ext uri="{FF2B5EF4-FFF2-40B4-BE49-F238E27FC236}">
                <a16:creationId xmlns:a16="http://schemas.microsoft.com/office/drawing/2014/main" id="{08CEA0D1-5AC9-4735-A462-C27D76F4D868}"/>
              </a:ext>
            </a:extLst>
          </p:cNvPr>
          <p:cNvSpPr txBox="1">
            <a:spLocks/>
          </p:cNvSpPr>
          <p:nvPr/>
        </p:nvSpPr>
        <p:spPr>
          <a:xfrm>
            <a:off x="256200" y="517425"/>
            <a:ext cx="86316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sz="3000" dirty="0">
                <a:solidFill>
                  <a:schemeClr val="accent5"/>
                </a:solidFill>
              </a:rPr>
              <a:t>Experiment and Observations (Cont.)</a:t>
            </a:r>
          </a:p>
        </p:txBody>
      </p:sp>
      <p:sp>
        <p:nvSpPr>
          <p:cNvPr id="5" name="TextBox 4">
            <a:extLst>
              <a:ext uri="{FF2B5EF4-FFF2-40B4-BE49-F238E27FC236}">
                <a16:creationId xmlns:a16="http://schemas.microsoft.com/office/drawing/2014/main" id="{2ABA6A6F-AB3E-4451-B0FB-1C1D9BEE132D}"/>
              </a:ext>
            </a:extLst>
          </p:cNvPr>
          <p:cNvSpPr txBox="1"/>
          <p:nvPr/>
        </p:nvSpPr>
        <p:spPr>
          <a:xfrm>
            <a:off x="256201" y="1223889"/>
            <a:ext cx="4688594" cy="29495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bg1"/>
                </a:solidFill>
              </a:rPr>
              <a:t>So initially, we perform the K-Anonymity technique which generalizes and suppresses the values of all the sensitive attribute {ID, Age}.</a:t>
            </a:r>
          </a:p>
          <a:p>
            <a:pPr marL="285750" indent="-285750" algn="just">
              <a:lnSpc>
                <a:spcPct val="150000"/>
              </a:lnSpc>
              <a:buFont typeface="Arial" panose="020B0604020202020204" pitchFamily="34" charset="0"/>
              <a:buChar char="•"/>
            </a:pPr>
            <a:r>
              <a:rPr lang="en-US" sz="1800" dirty="0">
                <a:solidFill>
                  <a:schemeClr val="bg1"/>
                </a:solidFill>
              </a:rPr>
              <a:t>The original dataset gets generalized and suppressed, the dataset may look in this manner.</a:t>
            </a:r>
          </a:p>
        </p:txBody>
      </p:sp>
      <p:pic>
        <p:nvPicPr>
          <p:cNvPr id="2" name="Picture 1">
            <a:extLst>
              <a:ext uri="{FF2B5EF4-FFF2-40B4-BE49-F238E27FC236}">
                <a16:creationId xmlns:a16="http://schemas.microsoft.com/office/drawing/2014/main" id="{71652BA9-8961-4AE7-9466-7E1F3614A4C9}"/>
              </a:ext>
            </a:extLst>
          </p:cNvPr>
          <p:cNvPicPr>
            <a:picLocks noChangeAspect="1"/>
          </p:cNvPicPr>
          <p:nvPr/>
        </p:nvPicPr>
        <p:blipFill>
          <a:blip r:embed="rId2"/>
          <a:stretch>
            <a:fillRect/>
          </a:stretch>
        </p:blipFill>
        <p:spPr>
          <a:xfrm>
            <a:off x="5411086" y="1807379"/>
            <a:ext cx="3409357" cy="1782544"/>
          </a:xfrm>
          <a:prstGeom prst="rect">
            <a:avLst/>
          </a:prstGeom>
        </p:spPr>
      </p:pic>
    </p:spTree>
    <p:extLst>
      <p:ext uri="{BB962C8B-B14F-4D97-AF65-F5344CB8AC3E}">
        <p14:creationId xmlns:p14="http://schemas.microsoft.com/office/powerpoint/2010/main" val="3730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9">
            <a:extLst>
              <a:ext uri="{FF2B5EF4-FFF2-40B4-BE49-F238E27FC236}">
                <a16:creationId xmlns:a16="http://schemas.microsoft.com/office/drawing/2014/main" id="{08CEA0D1-5AC9-4735-A462-C27D76F4D868}"/>
              </a:ext>
            </a:extLst>
          </p:cNvPr>
          <p:cNvSpPr txBox="1">
            <a:spLocks/>
          </p:cNvSpPr>
          <p:nvPr/>
        </p:nvSpPr>
        <p:spPr>
          <a:xfrm>
            <a:off x="256200" y="517425"/>
            <a:ext cx="86316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sz="3000" dirty="0">
                <a:solidFill>
                  <a:schemeClr val="accent5"/>
                </a:solidFill>
              </a:rPr>
              <a:t>Experiment and Observations (Cont.)</a:t>
            </a:r>
          </a:p>
        </p:txBody>
      </p:sp>
      <p:sp>
        <p:nvSpPr>
          <p:cNvPr id="5" name="TextBox 4">
            <a:extLst>
              <a:ext uri="{FF2B5EF4-FFF2-40B4-BE49-F238E27FC236}">
                <a16:creationId xmlns:a16="http://schemas.microsoft.com/office/drawing/2014/main" id="{2ABA6A6F-AB3E-4451-B0FB-1C1D9BEE132D}"/>
              </a:ext>
            </a:extLst>
          </p:cNvPr>
          <p:cNvSpPr txBox="1"/>
          <p:nvPr/>
        </p:nvSpPr>
        <p:spPr>
          <a:xfrm>
            <a:off x="256201" y="1223889"/>
            <a:ext cx="4688594" cy="29495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bg1"/>
                </a:solidFill>
              </a:rPr>
              <a:t>And finally we have applied the L-Diversity technique to decrease the openness of the sensitive attributes {ID, Age}</a:t>
            </a:r>
          </a:p>
          <a:p>
            <a:pPr marL="285750" indent="-285750" algn="just">
              <a:lnSpc>
                <a:spcPct val="150000"/>
              </a:lnSpc>
              <a:buFont typeface="Arial" panose="020B0604020202020204" pitchFamily="34" charset="0"/>
              <a:buChar char="•"/>
            </a:pPr>
            <a:r>
              <a:rPr lang="en-US" sz="1800" dirty="0">
                <a:solidFill>
                  <a:schemeClr val="bg1"/>
                </a:solidFill>
              </a:rPr>
              <a:t>Then we publish or share the dataset as shown in the figure with the third-parties for processing the data.</a:t>
            </a:r>
          </a:p>
        </p:txBody>
      </p:sp>
      <p:pic>
        <p:nvPicPr>
          <p:cNvPr id="3" name="Picture 2">
            <a:extLst>
              <a:ext uri="{FF2B5EF4-FFF2-40B4-BE49-F238E27FC236}">
                <a16:creationId xmlns:a16="http://schemas.microsoft.com/office/drawing/2014/main" id="{E285DA2A-363F-411B-B2C5-51175EA6B315}"/>
              </a:ext>
            </a:extLst>
          </p:cNvPr>
          <p:cNvPicPr>
            <a:picLocks noChangeAspect="1"/>
          </p:cNvPicPr>
          <p:nvPr/>
        </p:nvPicPr>
        <p:blipFill>
          <a:blip r:embed="rId2"/>
          <a:stretch>
            <a:fillRect/>
          </a:stretch>
        </p:blipFill>
        <p:spPr>
          <a:xfrm>
            <a:off x="5581066" y="1917799"/>
            <a:ext cx="2880063" cy="1561703"/>
          </a:xfrm>
          <a:prstGeom prst="rect">
            <a:avLst/>
          </a:prstGeom>
        </p:spPr>
      </p:pic>
    </p:spTree>
    <p:extLst>
      <p:ext uri="{BB962C8B-B14F-4D97-AF65-F5344CB8AC3E}">
        <p14:creationId xmlns:p14="http://schemas.microsoft.com/office/powerpoint/2010/main" val="68549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9500" y="431447"/>
            <a:ext cx="2808000" cy="75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600" dirty="0">
                <a:solidFill>
                  <a:schemeClr val="dk1"/>
                </a:solidFill>
              </a:rPr>
              <a:t>Outline</a:t>
            </a:r>
            <a:endParaRPr sz="2400" dirty="0"/>
          </a:p>
        </p:txBody>
      </p:sp>
      <p:sp>
        <p:nvSpPr>
          <p:cNvPr id="2" name="Text Placeholder 1">
            <a:extLst>
              <a:ext uri="{FF2B5EF4-FFF2-40B4-BE49-F238E27FC236}">
                <a16:creationId xmlns:a16="http://schemas.microsoft.com/office/drawing/2014/main" id="{F5DEC571-E0BF-45E6-9858-1D8D548027E4}"/>
              </a:ext>
            </a:extLst>
          </p:cNvPr>
          <p:cNvSpPr>
            <a:spLocks noGrp="1"/>
          </p:cNvSpPr>
          <p:nvPr>
            <p:ph type="body" idx="1"/>
          </p:nvPr>
        </p:nvSpPr>
        <p:spPr>
          <a:xfrm>
            <a:off x="319500" y="1206329"/>
            <a:ext cx="4252500" cy="3845251"/>
          </a:xfrm>
        </p:spPr>
        <p:txBody>
          <a:bodyPr/>
          <a:lstStyle/>
          <a:p>
            <a:pPr>
              <a:lnSpc>
                <a:spcPct val="200000"/>
              </a:lnSpc>
            </a:pPr>
            <a:r>
              <a:rPr lang="en-US" dirty="0"/>
              <a:t>What is Data Privacy?</a:t>
            </a:r>
          </a:p>
          <a:p>
            <a:pPr>
              <a:lnSpc>
                <a:spcPct val="200000"/>
              </a:lnSpc>
            </a:pPr>
            <a:r>
              <a:rPr lang="en-US" dirty="0"/>
              <a:t>Introduction.</a:t>
            </a:r>
          </a:p>
          <a:p>
            <a:pPr>
              <a:lnSpc>
                <a:spcPct val="200000"/>
              </a:lnSpc>
            </a:pPr>
            <a:r>
              <a:rPr lang="en-US" dirty="0"/>
              <a:t>Background and Motivation.</a:t>
            </a:r>
          </a:p>
          <a:p>
            <a:pPr>
              <a:lnSpc>
                <a:spcPct val="200000"/>
              </a:lnSpc>
            </a:pPr>
            <a:r>
              <a:rPr lang="en-US" dirty="0"/>
              <a:t>Privacy Preserving Techniques.</a:t>
            </a:r>
          </a:p>
          <a:p>
            <a:pPr lvl="1">
              <a:lnSpc>
                <a:spcPct val="200000"/>
              </a:lnSpc>
            </a:pPr>
            <a:r>
              <a:rPr lang="en-US" dirty="0"/>
              <a:t>K-Anonymity.</a:t>
            </a:r>
          </a:p>
          <a:p>
            <a:pPr lvl="1">
              <a:lnSpc>
                <a:spcPct val="200000"/>
              </a:lnSpc>
            </a:pPr>
            <a:r>
              <a:rPr lang="en-US" dirty="0"/>
              <a:t>L-Diversity.</a:t>
            </a:r>
          </a:p>
          <a:p>
            <a:pPr>
              <a:lnSpc>
                <a:spcPct val="200000"/>
              </a:lnSpc>
            </a:pPr>
            <a:r>
              <a:rPr lang="en-US" dirty="0"/>
              <a:t>Experiment and Observations.</a:t>
            </a:r>
          </a:p>
          <a:p>
            <a:pPr>
              <a:lnSpc>
                <a:spcPct val="200000"/>
              </a:lnSpc>
            </a:pPr>
            <a:r>
              <a:rPr lang="en-US" dirty="0"/>
              <a:t>Pros and Cons.</a:t>
            </a:r>
          </a:p>
          <a:p>
            <a:pPr>
              <a:lnSpc>
                <a:spcPct val="200000"/>
              </a:lnSpc>
            </a:pPr>
            <a:r>
              <a:rPr lang="en-US" dirty="0"/>
              <a:t>Conclusion.</a:t>
            </a:r>
          </a:p>
        </p:txBody>
      </p:sp>
      <p:pic>
        <p:nvPicPr>
          <p:cNvPr id="3" name="Picture 2">
            <a:extLst>
              <a:ext uri="{FF2B5EF4-FFF2-40B4-BE49-F238E27FC236}">
                <a16:creationId xmlns:a16="http://schemas.microsoft.com/office/drawing/2014/main" id="{05402FB7-EB22-4026-A2D5-C3D521CD173C}"/>
              </a:ext>
            </a:extLst>
          </p:cNvPr>
          <p:cNvPicPr>
            <a:picLocks noChangeAspect="1"/>
          </p:cNvPicPr>
          <p:nvPr/>
        </p:nvPicPr>
        <p:blipFill>
          <a:blip r:embed="rId3"/>
          <a:stretch>
            <a:fillRect/>
          </a:stretch>
        </p:blipFill>
        <p:spPr>
          <a:xfrm>
            <a:off x="4316224" y="1533380"/>
            <a:ext cx="4332786" cy="2507884"/>
          </a:xfrm>
          <a:prstGeom prst="rect">
            <a:avLst/>
          </a:prstGeom>
          <a:effectLst>
            <a:glow rad="558800">
              <a:schemeClr val="accent1">
                <a:alpha val="59000"/>
              </a:schemeClr>
            </a:glow>
            <a:softEdge rad="127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9">
            <a:extLst>
              <a:ext uri="{FF2B5EF4-FFF2-40B4-BE49-F238E27FC236}">
                <a16:creationId xmlns:a16="http://schemas.microsoft.com/office/drawing/2014/main" id="{08CEA0D1-5AC9-4735-A462-C27D76F4D868}"/>
              </a:ext>
            </a:extLst>
          </p:cNvPr>
          <p:cNvSpPr txBox="1">
            <a:spLocks/>
          </p:cNvSpPr>
          <p:nvPr/>
        </p:nvSpPr>
        <p:spPr>
          <a:xfrm>
            <a:off x="256200" y="517425"/>
            <a:ext cx="86316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sz="3000" dirty="0">
                <a:solidFill>
                  <a:schemeClr val="accent5"/>
                </a:solidFill>
              </a:rPr>
              <a:t>Experiment and Observations (Cont.)</a:t>
            </a:r>
          </a:p>
        </p:txBody>
      </p:sp>
      <p:sp>
        <p:nvSpPr>
          <p:cNvPr id="5" name="TextBox 4">
            <a:extLst>
              <a:ext uri="{FF2B5EF4-FFF2-40B4-BE49-F238E27FC236}">
                <a16:creationId xmlns:a16="http://schemas.microsoft.com/office/drawing/2014/main" id="{2ABA6A6F-AB3E-4451-B0FB-1C1D9BEE132D}"/>
              </a:ext>
            </a:extLst>
          </p:cNvPr>
          <p:cNvSpPr txBox="1"/>
          <p:nvPr/>
        </p:nvSpPr>
        <p:spPr>
          <a:xfrm>
            <a:off x="256201" y="1223889"/>
            <a:ext cx="4688594" cy="29495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bg1"/>
                </a:solidFill>
              </a:rPr>
              <a:t>Here we can observe from the dataset, all the values or the data of the sensitive attributes are generalized and suppresses. </a:t>
            </a:r>
          </a:p>
          <a:p>
            <a:pPr marL="285750" indent="-285750" algn="just">
              <a:lnSpc>
                <a:spcPct val="150000"/>
              </a:lnSpc>
              <a:buFont typeface="Arial" panose="020B0604020202020204" pitchFamily="34" charset="0"/>
              <a:buChar char="•"/>
            </a:pPr>
            <a:r>
              <a:rPr lang="en-US" sz="1800" dirty="0">
                <a:solidFill>
                  <a:schemeClr val="bg1"/>
                </a:solidFill>
              </a:rPr>
              <a:t>So, it is now difficult for the third-parties to decode or predict the user(s) personal information.</a:t>
            </a:r>
          </a:p>
        </p:txBody>
      </p:sp>
      <p:pic>
        <p:nvPicPr>
          <p:cNvPr id="3" name="Picture 2">
            <a:extLst>
              <a:ext uri="{FF2B5EF4-FFF2-40B4-BE49-F238E27FC236}">
                <a16:creationId xmlns:a16="http://schemas.microsoft.com/office/drawing/2014/main" id="{E285DA2A-363F-411B-B2C5-51175EA6B315}"/>
              </a:ext>
            </a:extLst>
          </p:cNvPr>
          <p:cNvPicPr>
            <a:picLocks noChangeAspect="1"/>
          </p:cNvPicPr>
          <p:nvPr/>
        </p:nvPicPr>
        <p:blipFill>
          <a:blip r:embed="rId2"/>
          <a:stretch>
            <a:fillRect/>
          </a:stretch>
        </p:blipFill>
        <p:spPr>
          <a:xfrm>
            <a:off x="5581066" y="1917799"/>
            <a:ext cx="2880063" cy="1561703"/>
          </a:xfrm>
          <a:prstGeom prst="rect">
            <a:avLst/>
          </a:prstGeom>
        </p:spPr>
      </p:pic>
    </p:spTree>
    <p:extLst>
      <p:ext uri="{BB962C8B-B14F-4D97-AF65-F5344CB8AC3E}">
        <p14:creationId xmlns:p14="http://schemas.microsoft.com/office/powerpoint/2010/main" val="289980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265500" y="0"/>
            <a:ext cx="4045200" cy="51435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t>Advantages</a:t>
            </a:r>
            <a:r>
              <a:rPr lang="en" sz="2400" dirty="0"/>
              <a:t> </a:t>
            </a:r>
            <a:br>
              <a:rPr lang="en" sz="2400" dirty="0"/>
            </a:br>
            <a:endParaRPr lang="en" sz="2400" dirty="0"/>
          </a:p>
          <a:p>
            <a:pPr marL="457200" lvl="0" indent="-381000" algn="just" rtl="0">
              <a:lnSpc>
                <a:spcPct val="150000"/>
              </a:lnSpc>
              <a:spcBef>
                <a:spcPts val="0"/>
              </a:spcBef>
              <a:spcAft>
                <a:spcPts val="0"/>
              </a:spcAft>
              <a:buClr>
                <a:schemeClr val="dk2"/>
              </a:buClr>
              <a:buSzPts val="2400"/>
              <a:buChar char="➔"/>
            </a:pPr>
            <a:r>
              <a:rPr lang="en-US" sz="1800" b="0" dirty="0">
                <a:solidFill>
                  <a:schemeClr val="dk2"/>
                </a:solidFill>
              </a:rPr>
              <a:t>Representation of user(s) data in a generalized and Suppressed format.</a:t>
            </a:r>
          </a:p>
        </p:txBody>
      </p:sp>
      <p:pic>
        <p:nvPicPr>
          <p:cNvPr id="245" name="Google Shape;245;p29"/>
          <p:cNvPicPr preferRelativeResize="0"/>
          <p:nvPr/>
        </p:nvPicPr>
        <p:blipFill>
          <a:blip r:embed="rId3">
            <a:alphaModFix/>
          </a:blip>
          <a:stretch>
            <a:fillRect/>
          </a:stretch>
        </p:blipFill>
        <p:spPr>
          <a:xfrm>
            <a:off x="5158525" y="914400"/>
            <a:ext cx="3314700" cy="331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265500" y="1105161"/>
            <a:ext cx="4045200" cy="609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Limitations</a:t>
            </a:r>
            <a:endParaRPr dirty="0"/>
          </a:p>
          <a:p>
            <a:pPr marL="0" lvl="0" indent="0" algn="l" rtl="0">
              <a:spcBef>
                <a:spcPts val="0"/>
              </a:spcBef>
              <a:spcAft>
                <a:spcPts val="0"/>
              </a:spcAft>
              <a:buNone/>
            </a:pPr>
            <a:endParaRPr sz="1000" dirty="0"/>
          </a:p>
        </p:txBody>
      </p:sp>
      <p:pic>
        <p:nvPicPr>
          <p:cNvPr id="251" name="Google Shape;251;p30"/>
          <p:cNvPicPr preferRelativeResize="0"/>
          <p:nvPr/>
        </p:nvPicPr>
        <p:blipFill>
          <a:blip r:embed="rId3">
            <a:alphaModFix/>
          </a:blip>
          <a:stretch>
            <a:fillRect/>
          </a:stretch>
        </p:blipFill>
        <p:spPr>
          <a:xfrm>
            <a:off x="5302850" y="947738"/>
            <a:ext cx="3248025" cy="3248025"/>
          </a:xfrm>
          <a:prstGeom prst="rect">
            <a:avLst/>
          </a:prstGeom>
          <a:noFill/>
          <a:ln>
            <a:noFill/>
          </a:ln>
        </p:spPr>
      </p:pic>
      <p:sp>
        <p:nvSpPr>
          <p:cNvPr id="2" name="TextBox 1">
            <a:extLst>
              <a:ext uri="{FF2B5EF4-FFF2-40B4-BE49-F238E27FC236}">
                <a16:creationId xmlns:a16="http://schemas.microsoft.com/office/drawing/2014/main" id="{245885F4-3A72-4C06-976A-A14FC97DEE8F}"/>
              </a:ext>
            </a:extLst>
          </p:cNvPr>
          <p:cNvSpPr txBox="1"/>
          <p:nvPr/>
        </p:nvSpPr>
        <p:spPr>
          <a:xfrm>
            <a:off x="265499" y="1727685"/>
            <a:ext cx="4045199" cy="2179892"/>
          </a:xfrm>
          <a:prstGeom prst="rect">
            <a:avLst/>
          </a:prstGeom>
          <a:noFill/>
        </p:spPr>
        <p:txBody>
          <a:bodyPr wrap="square" rtlCol="0">
            <a:spAutoFit/>
          </a:bodyPr>
          <a:lstStyle/>
          <a:p>
            <a:pPr marL="342900" indent="-342900">
              <a:lnSpc>
                <a:spcPct val="200000"/>
              </a:lnSpc>
              <a:buFont typeface="+mj-lt"/>
              <a:buAutoNum type="arabicPeriod"/>
            </a:pPr>
            <a:r>
              <a:rPr lang="en-US" dirty="0"/>
              <a:t>K-Anonymity</a:t>
            </a:r>
          </a:p>
          <a:p>
            <a:pPr>
              <a:lnSpc>
                <a:spcPct val="200000"/>
              </a:lnSpc>
            </a:pPr>
            <a:r>
              <a:rPr lang="en-US" dirty="0"/>
              <a:t> 	</a:t>
            </a:r>
          </a:p>
          <a:p>
            <a:pPr>
              <a:lnSpc>
                <a:spcPct val="200000"/>
              </a:lnSpc>
            </a:pPr>
            <a:r>
              <a:rPr lang="en-US" dirty="0"/>
              <a:t>	Homogeneity Attack.</a:t>
            </a:r>
          </a:p>
          <a:p>
            <a:pPr>
              <a:lnSpc>
                <a:spcPct val="200000"/>
              </a:lnSpc>
            </a:pPr>
            <a:endParaRPr lang="en-US" dirty="0"/>
          </a:p>
          <a:p>
            <a:pPr>
              <a:lnSpc>
                <a:spcPct val="200000"/>
              </a:lnSpc>
            </a:pPr>
            <a:r>
              <a:rPr lang="en-US" dirty="0"/>
              <a:t>	Background Knowledge Attack.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283100" y="712142"/>
            <a:ext cx="6244200" cy="675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3000" dirty="0">
                <a:solidFill>
                  <a:schemeClr val="accent5"/>
                </a:solidFill>
              </a:rPr>
              <a:t>Conclusion</a:t>
            </a:r>
            <a:endParaRPr sz="3000" dirty="0"/>
          </a:p>
        </p:txBody>
      </p:sp>
      <p:sp>
        <p:nvSpPr>
          <p:cNvPr id="257" name="Google Shape;257;p31"/>
          <p:cNvSpPr txBox="1">
            <a:spLocks noGrp="1"/>
          </p:cNvSpPr>
          <p:nvPr>
            <p:ph type="title"/>
          </p:nvPr>
        </p:nvSpPr>
        <p:spPr>
          <a:xfrm>
            <a:off x="382400" y="1387182"/>
            <a:ext cx="6244200" cy="3437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000"/>
              </a:spcAft>
              <a:buNone/>
            </a:pPr>
            <a:r>
              <a:rPr lang="en" sz="1800" dirty="0">
                <a:solidFill>
                  <a:srgbClr val="FFFFFF"/>
                </a:solidFill>
              </a:rPr>
              <a:t>  </a:t>
            </a:r>
            <a:r>
              <a:rPr lang="en-US" sz="1800" dirty="0">
                <a:solidFill>
                  <a:srgbClr val="FFFFFF"/>
                </a:solidFill>
              </a:rPr>
              <a:t>Using the privacy preserving techniques like k-anonymity and l-diversity, we can actually maintain the privacy of the data by the concept of generalization and suppression. The extended version of the k-anonymity i.e. l-diversity helps in resolving the limitation of the k-anonymity.</a:t>
            </a:r>
            <a:endParaRPr sz="1800" dirty="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283100" y="1340625"/>
            <a:ext cx="6075000" cy="33915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F3F3F3"/>
              </a:buClr>
              <a:buSzPts val="1800"/>
              <a:buFont typeface="Raleway"/>
              <a:buChar char="➔"/>
            </a:pPr>
            <a:r>
              <a:rPr lang="en-US" sz="1800" dirty="0">
                <a:solidFill>
                  <a:srgbClr val="F3F3F3"/>
                </a:solidFill>
              </a:rPr>
              <a:t>Coming down the like we would also look into the other privacy preserving techniques like t-closeness and m-invariance. And coming down the line we would also try to extend this approach with the Cryptographic Protocols which helps in encrypting the generalized and suppressed data.</a:t>
            </a:r>
            <a:endParaRPr sz="1800" dirty="0">
              <a:solidFill>
                <a:srgbClr val="F3F3F3"/>
              </a:solidFill>
            </a:endParaRPr>
          </a:p>
        </p:txBody>
      </p:sp>
      <p:sp>
        <p:nvSpPr>
          <p:cNvPr id="263" name="Google Shape;263;p32"/>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Future Work</a:t>
            </a:r>
            <a:endParaRPr sz="3000">
              <a:solidFill>
                <a:schemeClr val="accent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2"/>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References</a:t>
            </a:r>
            <a:endParaRPr sz="3000" dirty="0">
              <a:solidFill>
                <a:schemeClr val="accent5"/>
              </a:solidFill>
            </a:endParaRPr>
          </a:p>
        </p:txBody>
      </p:sp>
      <p:sp>
        <p:nvSpPr>
          <p:cNvPr id="4" name="TextBox 3">
            <a:extLst>
              <a:ext uri="{FF2B5EF4-FFF2-40B4-BE49-F238E27FC236}">
                <a16:creationId xmlns:a16="http://schemas.microsoft.com/office/drawing/2014/main" id="{CFE0F9C1-3F32-4998-837E-D6414D44765B}"/>
              </a:ext>
            </a:extLst>
          </p:cNvPr>
          <p:cNvSpPr txBox="1"/>
          <p:nvPr/>
        </p:nvSpPr>
        <p:spPr>
          <a:xfrm>
            <a:off x="256201" y="1275525"/>
            <a:ext cx="8376248" cy="2833789"/>
          </a:xfrm>
          <a:prstGeom prst="rect">
            <a:avLst/>
          </a:prstGeom>
          <a:noFill/>
        </p:spPr>
        <p:txBody>
          <a:bodyPr wrap="square" rtlCol="0">
            <a:spAutoFit/>
          </a:bodyPr>
          <a:lstStyle/>
          <a:p>
            <a:pPr marL="228600" indent="-228600" algn="just">
              <a:lnSpc>
                <a:spcPct val="150000"/>
              </a:lnSpc>
              <a:buFont typeface="+mj-lt"/>
              <a:buAutoNum type="arabicPeriod"/>
            </a:pPr>
            <a:r>
              <a:rPr lang="en-US" sz="1000" dirty="0">
                <a:solidFill>
                  <a:srgbClr val="F3F3F3"/>
                </a:solidFill>
              </a:rPr>
              <a:t>“What is data privacy (information privacy)? - Definition from WhatIs.com,” </a:t>
            </a:r>
            <a:r>
              <a:rPr lang="en-US" sz="1000" dirty="0" err="1">
                <a:solidFill>
                  <a:srgbClr val="F3F3F3"/>
                </a:solidFill>
              </a:rPr>
              <a:t>SearchCIO</a:t>
            </a:r>
            <a:r>
              <a:rPr lang="en-US" sz="1000" dirty="0">
                <a:solidFill>
                  <a:srgbClr val="F3F3F3"/>
                </a:solidFill>
              </a:rPr>
              <a:t>. [Online]. Available: https://searchcio.techtarget.com/definition/data-privacy-information-privacy. [Accessed: 09-May-2019].</a:t>
            </a:r>
          </a:p>
          <a:p>
            <a:pPr marL="228600" indent="-228600" algn="just">
              <a:lnSpc>
                <a:spcPct val="150000"/>
              </a:lnSpc>
              <a:buFont typeface="+mj-lt"/>
              <a:buAutoNum type="arabicPeriod"/>
            </a:pPr>
            <a:r>
              <a:rPr lang="en-US" sz="1000" dirty="0">
                <a:solidFill>
                  <a:schemeClr val="bg1"/>
                </a:solidFill>
              </a:rPr>
              <a:t>C. Ng, “Data Privacy: Definition, Explanation and Guide,” Inside Out Security, 18-Apr-2019. [Online]. Available: https://www.varonis.com/blog/data-privacy/. [Accessed: 09-May-2019].</a:t>
            </a:r>
          </a:p>
          <a:p>
            <a:pPr marL="228600" indent="-228600" algn="just">
              <a:lnSpc>
                <a:spcPct val="150000"/>
              </a:lnSpc>
              <a:buFont typeface="+mj-lt"/>
              <a:buAutoNum type="arabicPeriod"/>
            </a:pPr>
            <a:r>
              <a:rPr lang="en-US" sz="1000" dirty="0" err="1">
                <a:solidFill>
                  <a:srgbClr val="F3F3F3"/>
                </a:solidFill>
              </a:rPr>
              <a:t>S.Dhanalakshmi</a:t>
            </a:r>
            <a:r>
              <a:rPr lang="en-US" sz="1000" dirty="0">
                <a:solidFill>
                  <a:srgbClr val="F3F3F3"/>
                </a:solidFill>
              </a:rPr>
              <a:t> and </a:t>
            </a:r>
            <a:r>
              <a:rPr lang="en-US" sz="1000" dirty="0" err="1">
                <a:solidFill>
                  <a:srgbClr val="F3F3F3"/>
                </a:solidFill>
              </a:rPr>
              <a:t>P.S.Ahammed</a:t>
            </a:r>
            <a:r>
              <a:rPr lang="en-US" sz="1000" dirty="0">
                <a:solidFill>
                  <a:srgbClr val="F3F3F3"/>
                </a:solidFill>
              </a:rPr>
              <a:t> </a:t>
            </a:r>
            <a:r>
              <a:rPr lang="en-US" sz="1000" dirty="0" err="1">
                <a:solidFill>
                  <a:srgbClr val="F3F3F3"/>
                </a:solidFill>
              </a:rPr>
              <a:t>Shahz</a:t>
            </a:r>
            <a:r>
              <a:rPr lang="en-US" sz="1000" dirty="0">
                <a:solidFill>
                  <a:srgbClr val="F3F3F3"/>
                </a:solidFill>
              </a:rPr>
              <a:t> </a:t>
            </a:r>
            <a:r>
              <a:rPr lang="en-US" sz="1000" dirty="0" err="1">
                <a:solidFill>
                  <a:srgbClr val="F3F3F3"/>
                </a:solidFill>
              </a:rPr>
              <a:t>Khamar</a:t>
            </a:r>
            <a:r>
              <a:rPr lang="en-US" sz="1000" dirty="0">
                <a:solidFill>
                  <a:srgbClr val="F3F3F3"/>
                </a:solidFill>
              </a:rPr>
              <a:t>, “Data Preservation Using Anonymization Based Privacy Preserving Techniques – A Review,” IOSR Journal of Computer Engineering, pp. 18–21.</a:t>
            </a:r>
          </a:p>
          <a:p>
            <a:pPr marL="228600" indent="-228600" algn="just">
              <a:lnSpc>
                <a:spcPct val="150000"/>
              </a:lnSpc>
              <a:buFont typeface="+mj-lt"/>
              <a:buAutoNum type="arabicPeriod"/>
            </a:pPr>
            <a:r>
              <a:rPr lang="en-US" sz="1000" dirty="0">
                <a:solidFill>
                  <a:srgbClr val="F3F3F3"/>
                </a:solidFill>
              </a:rPr>
              <a:t>Machanavajjhala, A, </a:t>
            </a:r>
            <a:r>
              <a:rPr lang="en-US" sz="1000" dirty="0" err="1">
                <a:solidFill>
                  <a:srgbClr val="F3F3F3"/>
                </a:solidFill>
              </a:rPr>
              <a:t>Kifer</a:t>
            </a:r>
            <a:r>
              <a:rPr lang="en-US" sz="1000" dirty="0">
                <a:solidFill>
                  <a:srgbClr val="F3F3F3"/>
                </a:solidFill>
              </a:rPr>
              <a:t>, D, </a:t>
            </a:r>
            <a:r>
              <a:rPr lang="en-US" sz="1000" dirty="0" err="1">
                <a:solidFill>
                  <a:srgbClr val="F3F3F3"/>
                </a:solidFill>
              </a:rPr>
              <a:t>Gehrke</a:t>
            </a:r>
            <a:r>
              <a:rPr lang="en-US" sz="1000" dirty="0">
                <a:solidFill>
                  <a:srgbClr val="F3F3F3"/>
                </a:solidFill>
              </a:rPr>
              <a:t>, J, and </a:t>
            </a:r>
            <a:r>
              <a:rPr lang="en-US" sz="1000" dirty="0" err="1">
                <a:solidFill>
                  <a:srgbClr val="F3F3F3"/>
                </a:solidFill>
              </a:rPr>
              <a:t>Venkitasubramaniam</a:t>
            </a:r>
            <a:r>
              <a:rPr lang="en-US" sz="1000" dirty="0">
                <a:solidFill>
                  <a:srgbClr val="F3F3F3"/>
                </a:solidFill>
              </a:rPr>
              <a:t>, M, “l-diversity: Privacy beyond k-anonymity,” ACM Transactions on Knowledge Discovery from Data (TKDD), 2007.</a:t>
            </a:r>
          </a:p>
          <a:p>
            <a:pPr marL="228600" indent="-228600" algn="just">
              <a:lnSpc>
                <a:spcPct val="150000"/>
              </a:lnSpc>
              <a:buFont typeface="+mj-lt"/>
              <a:buAutoNum type="arabicPeriod"/>
            </a:pPr>
            <a:r>
              <a:rPr lang="en-US" sz="1000" dirty="0">
                <a:solidFill>
                  <a:srgbClr val="F3F3F3"/>
                </a:solidFill>
              </a:rPr>
              <a:t>L. Sweeney, “k-ANONYMITY: A MODEL FOR PROTECTING PRIVACY,” International Journal of Uncertainty, Fuzziness and Knowledge-Based Systems, vol. 10, no. 05, pp. 557–570, 2002.</a:t>
            </a:r>
          </a:p>
          <a:p>
            <a:pPr marL="228600" indent="-228600" algn="just">
              <a:lnSpc>
                <a:spcPct val="150000"/>
              </a:lnSpc>
              <a:buFont typeface="+mj-lt"/>
              <a:buAutoNum type="arabicPeriod"/>
            </a:pPr>
            <a:r>
              <a:rPr lang="en-US" sz="1000" dirty="0">
                <a:solidFill>
                  <a:srgbClr val="F3F3F3"/>
                </a:solidFill>
              </a:rPr>
              <a:t>A. Majeed, F. Ullah, and S. Lee, “Vulnerability- and Diversity-Aware Anonymization of Personally Identifiable Information for Improving User Privacy and Utility of Publishing Data,” Sensors, vol. 17, no. 5, p. 1059, 2017.</a:t>
            </a:r>
          </a:p>
        </p:txBody>
      </p:sp>
    </p:spTree>
    <p:extLst>
      <p:ext uri="{BB962C8B-B14F-4D97-AF65-F5344CB8AC3E}">
        <p14:creationId xmlns:p14="http://schemas.microsoft.com/office/powerpoint/2010/main" val="331151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497625" y="2234242"/>
            <a:ext cx="624420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3000">
                <a:solidFill>
                  <a:srgbClr val="FFFFFF"/>
                </a:solidFill>
              </a:rPr>
              <a:t>Questions ?</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What is </a:t>
            </a:r>
            <a:r>
              <a:rPr lang="en-US" sz="3600" dirty="0">
                <a:solidFill>
                  <a:schemeClr val="dk1"/>
                </a:solidFill>
              </a:rPr>
              <a:t>Data Privacy</a:t>
            </a:r>
            <a:r>
              <a:rPr lang="en" sz="3600" dirty="0">
                <a:solidFill>
                  <a:schemeClr val="dk1"/>
                </a:solidFill>
              </a:rPr>
              <a:t>?</a:t>
            </a:r>
            <a:endParaRPr sz="2400" dirty="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800" b="0" dirty="0">
                <a:latin typeface="Lato"/>
                <a:ea typeface="Lato"/>
                <a:cs typeface="Lato"/>
                <a:sym typeface="Lato"/>
              </a:rPr>
              <a:t>“The term “</a:t>
            </a:r>
            <a:r>
              <a:rPr lang="en-US" sz="1800" dirty="0">
                <a:latin typeface="Lato"/>
                <a:ea typeface="Lato"/>
                <a:cs typeface="Lato"/>
                <a:sym typeface="Lato"/>
              </a:rPr>
              <a:t>Data</a:t>
            </a:r>
            <a:r>
              <a:rPr lang="en-US" sz="1800" b="0" dirty="0">
                <a:latin typeface="Lato"/>
                <a:ea typeface="Lato"/>
                <a:cs typeface="Lato"/>
                <a:sym typeface="Lato"/>
              </a:rPr>
              <a:t> </a:t>
            </a:r>
            <a:r>
              <a:rPr lang="en-US" sz="1800" dirty="0">
                <a:latin typeface="Lato"/>
                <a:ea typeface="Lato"/>
                <a:cs typeface="Lato"/>
                <a:sym typeface="Lato"/>
              </a:rPr>
              <a:t>Privacy</a:t>
            </a:r>
            <a:r>
              <a:rPr lang="en" sz="1800" dirty="0">
                <a:latin typeface="Lato"/>
                <a:ea typeface="Lato"/>
                <a:cs typeface="Lato"/>
                <a:sym typeface="Lato"/>
              </a:rPr>
              <a:t>”</a:t>
            </a:r>
            <a:r>
              <a:rPr lang="en" sz="1800" b="0" dirty="0">
                <a:latin typeface="Lato"/>
                <a:ea typeface="Lato"/>
                <a:cs typeface="Lato"/>
                <a:sym typeface="Lato"/>
              </a:rPr>
              <a:t> is defined </a:t>
            </a:r>
            <a:r>
              <a:rPr lang="en-US" sz="1800" b="0" dirty="0">
                <a:latin typeface="Lato"/>
                <a:ea typeface="Lato"/>
                <a:cs typeface="Lato"/>
                <a:sym typeface="Lato"/>
              </a:rPr>
              <a:t>as process of governing the data or information either of an individual or organization when being shared with different third-parties [1].”</a:t>
            </a:r>
            <a:endParaRPr sz="1700" dirty="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942075" y="1690150"/>
            <a:ext cx="2857500" cy="2857500"/>
          </a:xfrm>
          <a:prstGeom prst="rect">
            <a:avLst/>
          </a:prstGeom>
          <a:noFill/>
          <a:ln>
            <a:noFill/>
          </a:ln>
        </p:spPr>
      </p:pic>
    </p:spTree>
    <p:extLst>
      <p:ext uri="{BB962C8B-B14F-4D97-AF65-F5344CB8AC3E}">
        <p14:creationId xmlns:p14="http://schemas.microsoft.com/office/powerpoint/2010/main" val="29645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712150"/>
            <a:ext cx="5660404"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600" dirty="0">
                <a:solidFill>
                  <a:schemeClr val="dk1"/>
                </a:solidFill>
              </a:rPr>
              <a:t>Privacy versus</a:t>
            </a:r>
            <a:r>
              <a:rPr lang="en" sz="3600" dirty="0">
                <a:solidFill>
                  <a:schemeClr val="dk1"/>
                </a:solidFill>
              </a:rPr>
              <a:t> Security</a:t>
            </a:r>
            <a:endParaRPr sz="2400" dirty="0"/>
          </a:p>
        </p:txBody>
      </p:sp>
      <p:sp>
        <p:nvSpPr>
          <p:cNvPr id="86" name="Google Shape;86;p15"/>
          <p:cNvSpPr txBox="1">
            <a:spLocks noGrp="1"/>
          </p:cNvSpPr>
          <p:nvPr>
            <p:ph type="title" idx="4294967295"/>
          </p:nvPr>
        </p:nvSpPr>
        <p:spPr>
          <a:xfrm>
            <a:off x="484621" y="1812658"/>
            <a:ext cx="3556645" cy="29512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Arial" panose="020B0604020202020204" pitchFamily="34" charset="0"/>
              <a:buChar char="•"/>
            </a:pPr>
            <a:r>
              <a:rPr lang="en-US" sz="1800" u="sng" dirty="0">
                <a:latin typeface="Lato"/>
                <a:ea typeface="Lato"/>
                <a:cs typeface="Lato"/>
                <a:sym typeface="Lato"/>
              </a:rPr>
              <a:t>Privacy</a:t>
            </a:r>
            <a:r>
              <a:rPr lang="en-US" sz="1800" dirty="0">
                <a:latin typeface="Lato"/>
                <a:ea typeface="Lato"/>
                <a:cs typeface="Lato"/>
                <a:sym typeface="Lato"/>
              </a:rPr>
              <a:t>: “</a:t>
            </a:r>
            <a:r>
              <a:rPr lang="en-US" sz="1800" b="0" dirty="0">
                <a:latin typeface="Lato"/>
                <a:ea typeface="Lato"/>
                <a:cs typeface="Lato"/>
                <a:sym typeface="Lato"/>
              </a:rPr>
              <a:t>Data Privacy is a process of preserving the sensitive information of an user and governing how the data is gathered, shared and used by various third-parties[2].”</a:t>
            </a:r>
            <a:endParaRPr sz="1800" u="sng" dirty="0">
              <a:latin typeface="Lato"/>
              <a:ea typeface="Lato"/>
              <a:cs typeface="Lato"/>
              <a:sym typeface="Lato"/>
            </a:endParaRPr>
          </a:p>
        </p:txBody>
      </p:sp>
      <p:sp>
        <p:nvSpPr>
          <p:cNvPr id="5" name="Google Shape;86;p15">
            <a:extLst>
              <a:ext uri="{FF2B5EF4-FFF2-40B4-BE49-F238E27FC236}">
                <a16:creationId xmlns:a16="http://schemas.microsoft.com/office/drawing/2014/main" id="{E8464F97-B7BA-4D32-AFA7-C64B3B39F42D}"/>
              </a:ext>
            </a:extLst>
          </p:cNvPr>
          <p:cNvSpPr txBox="1">
            <a:spLocks/>
          </p:cNvSpPr>
          <p:nvPr/>
        </p:nvSpPr>
        <p:spPr>
          <a:xfrm>
            <a:off x="5102734" y="1812658"/>
            <a:ext cx="3556645" cy="295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lgn="just">
              <a:lnSpc>
                <a:spcPct val="150000"/>
              </a:lnSpc>
              <a:buFont typeface="Arial" panose="020B0604020202020204" pitchFamily="34" charset="0"/>
              <a:buChar char="•"/>
            </a:pPr>
            <a:r>
              <a:rPr lang="en-US" sz="1800" u="sng" dirty="0">
                <a:latin typeface="Lato"/>
                <a:ea typeface="Lato"/>
                <a:cs typeface="Lato"/>
                <a:sym typeface="Lato"/>
              </a:rPr>
              <a:t>Security</a:t>
            </a:r>
            <a:r>
              <a:rPr lang="en-US" sz="1800" dirty="0">
                <a:latin typeface="Lato"/>
                <a:ea typeface="Lato"/>
                <a:cs typeface="Lato"/>
                <a:sym typeface="Lato"/>
              </a:rPr>
              <a:t>: “</a:t>
            </a:r>
            <a:r>
              <a:rPr lang="en-US" sz="1800" b="0" dirty="0">
                <a:latin typeface="Lato"/>
                <a:ea typeface="Lato"/>
                <a:cs typeface="Lato"/>
                <a:sym typeface="Lato"/>
              </a:rPr>
              <a:t>Data Security is a process of protecting the sensitive information of an user from unauthorized access by using some cryptographic algorithms from the attackers[2].”</a:t>
            </a:r>
            <a:endParaRPr lang="en-US" sz="1800" u="sng"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19721" y="162737"/>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solidFill>
                  <a:schemeClr val="lt2"/>
                </a:solidFill>
                <a:latin typeface="Raleway"/>
                <a:ea typeface="Raleway"/>
                <a:cs typeface="Raleway"/>
                <a:sym typeface="Raleway"/>
              </a:rPr>
              <a:t>Intro</a:t>
            </a:r>
            <a:r>
              <a:rPr lang="en-US" sz="3000" b="1" dirty="0">
                <a:solidFill>
                  <a:schemeClr val="lt2"/>
                </a:solidFill>
                <a:latin typeface="Raleway"/>
                <a:ea typeface="Raleway"/>
                <a:cs typeface="Raleway"/>
                <a:sym typeface="Raleway"/>
              </a:rPr>
              <a:t>duction</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93676"/>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Raleway"/>
              <a:buChar char="➔"/>
            </a:pPr>
            <a:r>
              <a:rPr lang="en-US" dirty="0">
                <a:latin typeface="Raleway"/>
                <a:ea typeface="Raleway"/>
                <a:cs typeface="Raleway"/>
                <a:sym typeface="Raleway"/>
              </a:rPr>
              <a:t>In today’s world, many people use various applications and services provided by various organizations like Google, Facebook, Twitter etc.</a:t>
            </a:r>
          </a:p>
          <a:p>
            <a:pPr marL="114300" lvl="0" indent="0" algn="just" rtl="0">
              <a:lnSpc>
                <a:spcPct val="150000"/>
              </a:lnSpc>
              <a:spcBef>
                <a:spcPts val="0"/>
              </a:spcBef>
              <a:spcAft>
                <a:spcPts val="0"/>
              </a:spcAft>
              <a:buClr>
                <a:schemeClr val="dk1"/>
              </a:buClr>
              <a:buSzPts val="1800"/>
              <a:buNone/>
            </a:pPr>
            <a:endParaRPr lang="en-US" dirty="0">
              <a:latin typeface="Raleway"/>
              <a:ea typeface="Raleway"/>
              <a:cs typeface="Raleway"/>
              <a:sym typeface="Raleway"/>
            </a:endParaRPr>
          </a:p>
          <a:p>
            <a:pPr marL="457200" lvl="0" indent="-342900" algn="just" rtl="0">
              <a:lnSpc>
                <a:spcPct val="150000"/>
              </a:lnSpc>
              <a:spcBef>
                <a:spcPts val="0"/>
              </a:spcBef>
              <a:spcAft>
                <a:spcPts val="0"/>
              </a:spcAft>
              <a:buClr>
                <a:schemeClr val="dk1"/>
              </a:buClr>
              <a:buSzPts val="1800"/>
              <a:buFont typeface="Raleway"/>
              <a:buChar char="➔"/>
            </a:pPr>
            <a:r>
              <a:rPr lang="en-US" dirty="0">
                <a:latin typeface="Raleway"/>
                <a:ea typeface="Raleway"/>
                <a:cs typeface="Raleway"/>
                <a:sym typeface="Raleway"/>
              </a:rPr>
              <a:t>Most of these organizations use the virtual data-centers like cloud which is responsible storing, sharing and processing of the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19721" y="162737"/>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2855549" y="687397"/>
            <a:ext cx="3839393"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solidFill>
                  <a:schemeClr val="lt2"/>
                </a:solidFill>
                <a:latin typeface="Raleway"/>
                <a:ea typeface="Raleway"/>
                <a:cs typeface="Raleway"/>
                <a:sym typeface="Raleway"/>
              </a:rPr>
              <a:t>Intro</a:t>
            </a:r>
            <a:r>
              <a:rPr lang="en-US" sz="3000" b="1" dirty="0">
                <a:solidFill>
                  <a:schemeClr val="lt2"/>
                </a:solidFill>
                <a:latin typeface="Raleway"/>
                <a:ea typeface="Raleway"/>
                <a:cs typeface="Raleway"/>
                <a:sym typeface="Raleway"/>
              </a:rPr>
              <a:t>duction (Cont.)</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93676"/>
          </a:xfrm>
          <a:prstGeom prst="rect">
            <a:avLst/>
          </a:prstGeom>
        </p:spPr>
        <p:txBody>
          <a:bodyPr spcFirstLastPara="1" wrap="square" lIns="91425" tIns="91425" rIns="91425" bIns="91425" anchor="t" anchorCtr="0">
            <a:noAutofit/>
          </a:bodyPr>
          <a:lstStyle/>
          <a:p>
            <a:pPr algn="just">
              <a:lnSpc>
                <a:spcPct val="150000"/>
              </a:lnSpc>
              <a:buClr>
                <a:schemeClr val="dk1"/>
              </a:buClr>
              <a:buFont typeface="Raleway"/>
              <a:buChar char="➔"/>
            </a:pPr>
            <a:r>
              <a:rPr lang="en-US" dirty="0">
                <a:latin typeface="Raleway"/>
                <a:ea typeface="Raleway"/>
                <a:cs typeface="Raleway"/>
                <a:sym typeface="Raleway"/>
              </a:rPr>
              <a:t>The Integration of Internet of Things (IoT) with the cloud has made the world move towards producing and sharing huge amount of data through various devices like trackers, sensors.</a:t>
            </a:r>
          </a:p>
          <a:p>
            <a:pPr marL="114300" indent="0" algn="just">
              <a:lnSpc>
                <a:spcPct val="150000"/>
              </a:lnSpc>
              <a:buClr>
                <a:schemeClr val="dk1"/>
              </a:buClr>
              <a:buNone/>
            </a:pPr>
            <a:endParaRPr lang="en-US" dirty="0">
              <a:latin typeface="Raleway"/>
              <a:ea typeface="Raleway"/>
              <a:cs typeface="Raleway"/>
              <a:sym typeface="Raleway"/>
            </a:endParaRPr>
          </a:p>
          <a:p>
            <a:pPr algn="just">
              <a:lnSpc>
                <a:spcPct val="150000"/>
              </a:lnSpc>
              <a:buClr>
                <a:schemeClr val="dk1"/>
              </a:buClr>
              <a:buFont typeface="Raleway"/>
              <a:buChar char="➔"/>
            </a:pPr>
            <a:r>
              <a:rPr lang="en-US" dirty="0">
                <a:latin typeface="Raleway"/>
                <a:ea typeface="Raleway"/>
                <a:cs typeface="Raleway"/>
                <a:sym typeface="Raleway"/>
              </a:rPr>
              <a:t>As the cloud and IoT provide a huge pool of resources, it very important to provide privacy for the data which is being shared over the network.</a:t>
            </a:r>
          </a:p>
        </p:txBody>
      </p:sp>
    </p:spTree>
    <p:extLst>
      <p:ext uri="{BB962C8B-B14F-4D97-AF65-F5344CB8AC3E}">
        <p14:creationId xmlns:p14="http://schemas.microsoft.com/office/powerpoint/2010/main" val="365311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22917" y="224432"/>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1913750" y="686020"/>
            <a:ext cx="53165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lt2"/>
                </a:solidFill>
                <a:latin typeface="Raleway"/>
                <a:ea typeface="Raleway"/>
                <a:cs typeface="Raleway"/>
                <a:sym typeface="Raleway"/>
              </a:rPr>
              <a:t>Background and Motivation</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1264957"/>
          </a:xfrm>
          <a:prstGeom prst="rect">
            <a:avLst/>
          </a:prstGeom>
        </p:spPr>
        <p:txBody>
          <a:bodyPr spcFirstLastPara="1" wrap="square" lIns="91425" tIns="91425" rIns="91425" bIns="91425" anchor="t" anchorCtr="0">
            <a:noAutofit/>
          </a:bodyPr>
          <a:lstStyle/>
          <a:p>
            <a:pPr algn="just">
              <a:lnSpc>
                <a:spcPct val="150000"/>
              </a:lnSpc>
              <a:buClr>
                <a:schemeClr val="dk1"/>
              </a:buClr>
              <a:buFont typeface="Raleway"/>
              <a:buChar char="➔"/>
            </a:pPr>
            <a:r>
              <a:rPr lang="en-US" dirty="0">
                <a:latin typeface="Raleway"/>
                <a:ea typeface="Raleway"/>
                <a:cs typeface="Raleway"/>
                <a:sym typeface="Raleway"/>
              </a:rPr>
              <a:t>There are many data or information privacy challenges which are to be handled when an organization or an individual shares their information with the third-parties.</a:t>
            </a:r>
          </a:p>
          <a:p>
            <a:pPr marL="114300" indent="0" algn="just">
              <a:lnSpc>
                <a:spcPct val="150000"/>
              </a:lnSpc>
              <a:buClr>
                <a:schemeClr val="dk1"/>
              </a:buClr>
              <a:buNone/>
            </a:pPr>
            <a:endParaRPr lang="en-US" dirty="0">
              <a:latin typeface="Raleway"/>
              <a:ea typeface="Raleway"/>
              <a:cs typeface="Raleway"/>
              <a:sym typeface="Raleway"/>
            </a:endParaRPr>
          </a:p>
        </p:txBody>
      </p:sp>
      <p:sp>
        <p:nvSpPr>
          <p:cNvPr id="2" name="Oval 1">
            <a:extLst>
              <a:ext uri="{FF2B5EF4-FFF2-40B4-BE49-F238E27FC236}">
                <a16:creationId xmlns:a16="http://schemas.microsoft.com/office/drawing/2014/main" id="{159288FD-FC67-45E5-A6F6-974F60BB9C22}"/>
              </a:ext>
            </a:extLst>
          </p:cNvPr>
          <p:cNvSpPr/>
          <p:nvPr/>
        </p:nvSpPr>
        <p:spPr>
          <a:xfrm>
            <a:off x="2565223" y="2967000"/>
            <a:ext cx="874435" cy="772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8" name="Oval 7">
            <a:extLst>
              <a:ext uri="{FF2B5EF4-FFF2-40B4-BE49-F238E27FC236}">
                <a16:creationId xmlns:a16="http://schemas.microsoft.com/office/drawing/2014/main" id="{870BAE41-19A2-4C17-84DC-8835FA024141}"/>
              </a:ext>
            </a:extLst>
          </p:cNvPr>
          <p:cNvSpPr/>
          <p:nvPr/>
        </p:nvSpPr>
        <p:spPr>
          <a:xfrm>
            <a:off x="5704343" y="2966999"/>
            <a:ext cx="874435" cy="772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Alice</a:t>
            </a:r>
          </a:p>
        </p:txBody>
      </p:sp>
      <p:cxnSp>
        <p:nvCxnSpPr>
          <p:cNvPr id="4" name="Straight Arrow Connector 3">
            <a:extLst>
              <a:ext uri="{FF2B5EF4-FFF2-40B4-BE49-F238E27FC236}">
                <a16:creationId xmlns:a16="http://schemas.microsoft.com/office/drawing/2014/main" id="{E756E457-9414-487B-8AFE-A137CB9752FF}"/>
              </a:ext>
            </a:extLst>
          </p:cNvPr>
          <p:cNvCxnSpPr/>
          <p:nvPr/>
        </p:nvCxnSpPr>
        <p:spPr>
          <a:xfrm>
            <a:off x="3619234" y="3353327"/>
            <a:ext cx="1937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B5F1354-1146-45B8-BC65-BF7D0C1E5062}"/>
              </a:ext>
            </a:extLst>
          </p:cNvPr>
          <p:cNvSpPr txBox="1"/>
          <p:nvPr/>
        </p:nvSpPr>
        <p:spPr>
          <a:xfrm>
            <a:off x="3994722" y="3045550"/>
            <a:ext cx="1180131" cy="307777"/>
          </a:xfrm>
          <a:prstGeom prst="rect">
            <a:avLst/>
          </a:prstGeom>
          <a:noFill/>
        </p:spPr>
        <p:txBody>
          <a:bodyPr wrap="none" rtlCol="0">
            <a:spAutoFit/>
          </a:bodyPr>
          <a:lstStyle/>
          <a:p>
            <a:r>
              <a:rPr lang="en-US" dirty="0"/>
              <a:t>Shares Data</a:t>
            </a:r>
          </a:p>
        </p:txBody>
      </p:sp>
      <p:sp>
        <p:nvSpPr>
          <p:cNvPr id="12" name="TextBox 11">
            <a:extLst>
              <a:ext uri="{FF2B5EF4-FFF2-40B4-BE49-F238E27FC236}">
                <a16:creationId xmlns:a16="http://schemas.microsoft.com/office/drawing/2014/main" id="{D269ACD7-7424-4074-A7B0-DF4670AC9A3A}"/>
              </a:ext>
            </a:extLst>
          </p:cNvPr>
          <p:cNvSpPr txBox="1"/>
          <p:nvPr/>
        </p:nvSpPr>
        <p:spPr>
          <a:xfrm>
            <a:off x="5618903" y="3834862"/>
            <a:ext cx="1611347" cy="938719"/>
          </a:xfrm>
          <a:prstGeom prst="rect">
            <a:avLst/>
          </a:prstGeom>
          <a:noFill/>
        </p:spPr>
        <p:txBody>
          <a:bodyPr wrap="square" rtlCol="0">
            <a:spAutoFit/>
          </a:bodyPr>
          <a:lstStyle/>
          <a:p>
            <a:pPr algn="just"/>
            <a:r>
              <a:rPr lang="en-US" sz="1100" dirty="0"/>
              <a:t>Alice is </a:t>
            </a:r>
            <a:r>
              <a:rPr lang="en-US" sz="1100" b="1" dirty="0"/>
              <a:t>NOT </a:t>
            </a:r>
            <a:r>
              <a:rPr lang="en-US" sz="1100" dirty="0"/>
              <a:t>a trusted party. So, upon sharing the data, Alice can actually get some personal data of Bob.</a:t>
            </a:r>
          </a:p>
        </p:txBody>
      </p:sp>
    </p:spTree>
    <p:extLst>
      <p:ext uri="{BB962C8B-B14F-4D97-AF65-F5344CB8AC3E}">
        <p14:creationId xmlns:p14="http://schemas.microsoft.com/office/powerpoint/2010/main" val="424588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22917" y="224432"/>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1290071" y="696122"/>
            <a:ext cx="6563858"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lt2"/>
                </a:solidFill>
                <a:latin typeface="Raleway"/>
                <a:ea typeface="Raleway"/>
                <a:cs typeface="Raleway"/>
                <a:sym typeface="Raleway"/>
              </a:rPr>
              <a:t>Background and Motivation (Cont.)</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11451"/>
          </a:xfrm>
          <a:prstGeom prst="rect">
            <a:avLst/>
          </a:prstGeom>
        </p:spPr>
        <p:txBody>
          <a:bodyPr spcFirstLastPara="1" wrap="square" lIns="91425" tIns="91425" rIns="91425" bIns="91425" anchor="t" anchorCtr="0">
            <a:noAutofit/>
          </a:bodyPr>
          <a:lstStyle/>
          <a:p>
            <a:pPr algn="just">
              <a:lnSpc>
                <a:spcPct val="150000"/>
              </a:lnSpc>
              <a:buClr>
                <a:schemeClr val="dk1"/>
              </a:buClr>
              <a:buFont typeface="Raleway"/>
              <a:buChar char="➔"/>
            </a:pPr>
            <a:r>
              <a:rPr lang="en-US" dirty="0">
                <a:latin typeface="Raleway"/>
                <a:ea typeface="Raleway"/>
                <a:cs typeface="Raleway"/>
                <a:sym typeface="Raleway"/>
              </a:rPr>
              <a:t>There are two approaches that we can implement for preserving the privacy of the user(s) data that is being shared over a network with an un-trusted entity.</a:t>
            </a:r>
          </a:p>
          <a:p>
            <a:pPr marL="939800" lvl="1" indent="-342900" algn="just">
              <a:lnSpc>
                <a:spcPct val="150000"/>
              </a:lnSpc>
              <a:buClr>
                <a:schemeClr val="dk1"/>
              </a:buClr>
              <a:buFont typeface="+mj-lt"/>
              <a:buAutoNum type="arabicPeriod"/>
            </a:pPr>
            <a:r>
              <a:rPr lang="en-US" b="1" dirty="0">
                <a:latin typeface="Raleway"/>
                <a:ea typeface="Raleway"/>
                <a:cs typeface="Raleway"/>
                <a:sym typeface="Raleway"/>
              </a:rPr>
              <a:t>Data Transformation Methods.</a:t>
            </a:r>
          </a:p>
          <a:p>
            <a:pPr marL="939800" lvl="1" indent="-342900" algn="just">
              <a:lnSpc>
                <a:spcPct val="150000"/>
              </a:lnSpc>
              <a:buClr>
                <a:schemeClr val="dk1"/>
              </a:buClr>
              <a:buFont typeface="+mj-lt"/>
              <a:buAutoNum type="arabicPeriod"/>
            </a:pPr>
            <a:r>
              <a:rPr lang="en-US" b="1" dirty="0">
                <a:latin typeface="Raleway"/>
                <a:ea typeface="Raleway"/>
                <a:cs typeface="Raleway"/>
                <a:sym typeface="Raleway"/>
              </a:rPr>
              <a:t>Cryptographic Protocol Methods.</a:t>
            </a:r>
          </a:p>
        </p:txBody>
      </p:sp>
    </p:spTree>
    <p:extLst>
      <p:ext uri="{BB962C8B-B14F-4D97-AF65-F5344CB8AC3E}">
        <p14:creationId xmlns:p14="http://schemas.microsoft.com/office/powerpoint/2010/main" val="334030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22917" y="224432"/>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1290071" y="696122"/>
            <a:ext cx="6563858"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lt2"/>
                </a:solidFill>
                <a:latin typeface="Raleway"/>
                <a:ea typeface="Raleway"/>
                <a:cs typeface="Raleway"/>
                <a:sym typeface="Raleway"/>
              </a:rPr>
              <a:t>Background and Motivation (Cont.)</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11451"/>
          </a:xfrm>
          <a:prstGeom prst="rect">
            <a:avLst/>
          </a:prstGeom>
        </p:spPr>
        <p:txBody>
          <a:bodyPr spcFirstLastPara="1" wrap="square" lIns="91425" tIns="91425" rIns="91425" bIns="91425" anchor="t" anchorCtr="0">
            <a:noAutofit/>
          </a:bodyPr>
          <a:lstStyle/>
          <a:p>
            <a:pPr algn="just">
              <a:lnSpc>
                <a:spcPct val="150000"/>
              </a:lnSpc>
              <a:buClr>
                <a:schemeClr val="dk1"/>
              </a:buClr>
              <a:buFont typeface="Raleway"/>
              <a:buChar char="➔"/>
            </a:pPr>
            <a:r>
              <a:rPr lang="en-US" b="1" dirty="0">
                <a:latin typeface="Raleway"/>
                <a:ea typeface="Raleway"/>
                <a:cs typeface="Raleway"/>
                <a:sym typeface="Raleway"/>
              </a:rPr>
              <a:t>Cryptographic Protocol Approach:</a:t>
            </a:r>
          </a:p>
        </p:txBody>
      </p:sp>
      <p:sp>
        <p:nvSpPr>
          <p:cNvPr id="6" name="Oval 5">
            <a:extLst>
              <a:ext uri="{FF2B5EF4-FFF2-40B4-BE49-F238E27FC236}">
                <a16:creationId xmlns:a16="http://schemas.microsoft.com/office/drawing/2014/main" id="{9A9B45A9-F6EA-4AE7-B03F-393E38AA93DA}"/>
              </a:ext>
            </a:extLst>
          </p:cNvPr>
          <p:cNvSpPr/>
          <p:nvPr/>
        </p:nvSpPr>
        <p:spPr>
          <a:xfrm>
            <a:off x="2565223" y="3593015"/>
            <a:ext cx="874435" cy="772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7" name="Oval 6">
            <a:extLst>
              <a:ext uri="{FF2B5EF4-FFF2-40B4-BE49-F238E27FC236}">
                <a16:creationId xmlns:a16="http://schemas.microsoft.com/office/drawing/2014/main" id="{F17D75A0-2DD7-48FA-A82B-DDD98005FC32}"/>
              </a:ext>
            </a:extLst>
          </p:cNvPr>
          <p:cNvSpPr/>
          <p:nvPr/>
        </p:nvSpPr>
        <p:spPr>
          <a:xfrm>
            <a:off x="5704343" y="3593014"/>
            <a:ext cx="874435" cy="772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Alice</a:t>
            </a:r>
          </a:p>
        </p:txBody>
      </p:sp>
      <p:sp>
        <p:nvSpPr>
          <p:cNvPr id="9" name="TextBox 8">
            <a:extLst>
              <a:ext uri="{FF2B5EF4-FFF2-40B4-BE49-F238E27FC236}">
                <a16:creationId xmlns:a16="http://schemas.microsoft.com/office/drawing/2014/main" id="{64259192-3BD3-46F3-8102-6645E5A42799}"/>
              </a:ext>
            </a:extLst>
          </p:cNvPr>
          <p:cNvSpPr txBox="1"/>
          <p:nvPr/>
        </p:nvSpPr>
        <p:spPr>
          <a:xfrm>
            <a:off x="3349434" y="2122894"/>
            <a:ext cx="2470708" cy="738664"/>
          </a:xfrm>
          <a:prstGeom prst="rect">
            <a:avLst/>
          </a:prstGeom>
          <a:noFill/>
          <a:ln w="12700">
            <a:solidFill>
              <a:schemeClr val="tx1"/>
            </a:solidFill>
          </a:ln>
        </p:spPr>
        <p:txBody>
          <a:bodyPr wrap="square" rtlCol="0">
            <a:spAutoFit/>
          </a:bodyPr>
          <a:lstStyle/>
          <a:p>
            <a:pPr algn="ctr"/>
            <a:r>
              <a:rPr lang="en-US" dirty="0"/>
              <a:t>Various Protocols which uses Cryptographic Principles</a:t>
            </a:r>
          </a:p>
        </p:txBody>
      </p:sp>
      <p:sp>
        <p:nvSpPr>
          <p:cNvPr id="11" name="TextBox 10">
            <a:extLst>
              <a:ext uri="{FF2B5EF4-FFF2-40B4-BE49-F238E27FC236}">
                <a16:creationId xmlns:a16="http://schemas.microsoft.com/office/drawing/2014/main" id="{D97E936F-9D0F-4588-8B28-1902FE221F64}"/>
              </a:ext>
            </a:extLst>
          </p:cNvPr>
          <p:cNvSpPr txBox="1"/>
          <p:nvPr/>
        </p:nvSpPr>
        <p:spPr>
          <a:xfrm>
            <a:off x="2491115" y="4444524"/>
            <a:ext cx="1029366" cy="261610"/>
          </a:xfrm>
          <a:prstGeom prst="rect">
            <a:avLst/>
          </a:prstGeom>
          <a:noFill/>
        </p:spPr>
        <p:txBody>
          <a:bodyPr wrap="square" rtlCol="0">
            <a:spAutoFit/>
          </a:bodyPr>
          <a:lstStyle/>
          <a:p>
            <a:pPr algn="just"/>
            <a:r>
              <a:rPr lang="en-US" sz="1100" dirty="0"/>
              <a:t>Data Store-1</a:t>
            </a:r>
          </a:p>
        </p:txBody>
      </p:sp>
      <p:sp>
        <p:nvSpPr>
          <p:cNvPr id="13" name="TextBox 12">
            <a:extLst>
              <a:ext uri="{FF2B5EF4-FFF2-40B4-BE49-F238E27FC236}">
                <a16:creationId xmlns:a16="http://schemas.microsoft.com/office/drawing/2014/main" id="{D9554270-F783-45A8-B36E-C226ABEC20E2}"/>
              </a:ext>
            </a:extLst>
          </p:cNvPr>
          <p:cNvSpPr txBox="1"/>
          <p:nvPr/>
        </p:nvSpPr>
        <p:spPr>
          <a:xfrm>
            <a:off x="5704343" y="4444523"/>
            <a:ext cx="1029366" cy="261610"/>
          </a:xfrm>
          <a:prstGeom prst="rect">
            <a:avLst/>
          </a:prstGeom>
          <a:noFill/>
        </p:spPr>
        <p:txBody>
          <a:bodyPr wrap="square" rtlCol="0">
            <a:spAutoFit/>
          </a:bodyPr>
          <a:lstStyle/>
          <a:p>
            <a:pPr algn="just"/>
            <a:r>
              <a:rPr lang="en-US" sz="1100" dirty="0"/>
              <a:t>Data Store-2</a:t>
            </a:r>
          </a:p>
        </p:txBody>
      </p:sp>
      <p:cxnSp>
        <p:nvCxnSpPr>
          <p:cNvPr id="3" name="Straight Arrow Connector 2">
            <a:extLst>
              <a:ext uri="{FF2B5EF4-FFF2-40B4-BE49-F238E27FC236}">
                <a16:creationId xmlns:a16="http://schemas.microsoft.com/office/drawing/2014/main" id="{64658FA7-35C1-43C3-98CA-957407BBCA3E}"/>
              </a:ext>
            </a:extLst>
          </p:cNvPr>
          <p:cNvCxnSpPr>
            <a:cxnSpLocks/>
          </p:cNvCxnSpPr>
          <p:nvPr/>
        </p:nvCxnSpPr>
        <p:spPr>
          <a:xfrm flipV="1">
            <a:off x="3136645" y="2914540"/>
            <a:ext cx="1196204" cy="6094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7164CB-0000-448C-A653-E836E5DD32CF}"/>
              </a:ext>
            </a:extLst>
          </p:cNvPr>
          <p:cNvCxnSpPr>
            <a:cxnSpLocks/>
          </p:cNvCxnSpPr>
          <p:nvPr/>
        </p:nvCxnSpPr>
        <p:spPr>
          <a:xfrm flipH="1" flipV="1">
            <a:off x="4584789" y="2940410"/>
            <a:ext cx="1358811" cy="5835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54424"/>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1426</Words>
  <Application>Microsoft Office PowerPoint</Application>
  <PresentationFormat>On-screen Show (16:9)</PresentationFormat>
  <Paragraphs>209</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Raleway</vt:lpstr>
      <vt:lpstr>Lato</vt:lpstr>
      <vt:lpstr>Arial</vt:lpstr>
      <vt:lpstr>Swiss</vt:lpstr>
      <vt:lpstr>A Survey on Privacy Preserving Techniques for Data Access in the Field of Cloud and IoT.  </vt:lpstr>
      <vt:lpstr>Outline</vt:lpstr>
      <vt:lpstr>What is Data Privacy?</vt:lpstr>
      <vt:lpstr>Privacy versus Security</vt:lpstr>
      <vt:lpstr>PowerPoint Presentation</vt:lpstr>
      <vt:lpstr>PowerPoint Presentation</vt:lpstr>
      <vt:lpstr>PowerPoint Presentation</vt:lpstr>
      <vt:lpstr>PowerPoint Presentation</vt:lpstr>
      <vt:lpstr>PowerPoint Presentation</vt:lpstr>
      <vt:lpstr>PowerPoint Presentation</vt:lpstr>
      <vt:lpstr>K-Anonymity As we can observer the exponential increase in gathering variety of information which may be sometimes related to a specific person.  Various organization share this collected information to third party entities for processing the data which may cause exploitation of personal data.  “The main idea behind this technique is to increase the usage of the data by decreasing the openness of the user(s) personal information [3].”  </vt:lpstr>
      <vt:lpstr>Privacy Preserving Techniques (Cont.)</vt:lpstr>
      <vt:lpstr>Privacy Preserving Techniques (Cont.)</vt:lpstr>
      <vt:lpstr>Privacy Preserving Techniques (Cont.)</vt:lpstr>
      <vt:lpstr>Privacy Preserving Techniques (Cont.)</vt:lpstr>
      <vt:lpstr>Privacy Preserving Techniques (Cont.)</vt:lpstr>
      <vt:lpstr>PowerPoint Presentation</vt:lpstr>
      <vt:lpstr>PowerPoint Presentation</vt:lpstr>
      <vt:lpstr>PowerPoint Presentation</vt:lpstr>
      <vt:lpstr>PowerPoint Presentation</vt:lpstr>
      <vt:lpstr>Advantages   Representation of user(s) data in a generalized and Suppressed format.</vt:lpstr>
      <vt:lpstr>Limitations </vt:lpstr>
      <vt:lpstr>Conclusion</vt:lpstr>
      <vt:lpstr>Coming down the like we would also look into the other privacy preserving techniques like t-closeness and m-invariance. And coming down the line we would also try to extend this approach with the Cryptographic Protocols which helps in encrypting the generalized and suppressed data.</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Security Mechanism using Face Detection, Attribute Based Encryption and Deep Learning in Cloud and IoT.  </dc:title>
  <cp:lastModifiedBy>Venkata Sairam Sampath Yelchuri</cp:lastModifiedBy>
  <cp:revision>89</cp:revision>
  <dcterms:modified xsi:type="dcterms:W3CDTF">2019-05-14T18:59:15Z</dcterms:modified>
</cp:coreProperties>
</file>