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0"/>
  </p:notesMasterIdLst>
  <p:sldIdLst>
    <p:sldId id="256" r:id="rId2"/>
    <p:sldId id="280" r:id="rId3"/>
    <p:sldId id="257" r:id="rId4"/>
    <p:sldId id="258" r:id="rId5"/>
    <p:sldId id="265" r:id="rId6"/>
    <p:sldId id="259" r:id="rId7"/>
    <p:sldId id="261" r:id="rId8"/>
    <p:sldId id="262" r:id="rId9"/>
    <p:sldId id="266" r:id="rId10"/>
    <p:sldId id="269" r:id="rId11"/>
    <p:sldId id="270" r:id="rId12"/>
    <p:sldId id="268" r:id="rId13"/>
    <p:sldId id="267" r:id="rId14"/>
    <p:sldId id="285" r:id="rId15"/>
    <p:sldId id="272" r:id="rId16"/>
    <p:sldId id="275" r:id="rId17"/>
    <p:sldId id="274" r:id="rId18"/>
    <p:sldId id="279" r:id="rId19"/>
    <p:sldId id="271" r:id="rId20"/>
    <p:sldId id="277" r:id="rId21"/>
    <p:sldId id="278" r:id="rId22"/>
    <p:sldId id="281" r:id="rId23"/>
    <p:sldId id="273" r:id="rId24"/>
    <p:sldId id="282" r:id="rId25"/>
    <p:sldId id="283" r:id="rId26"/>
    <p:sldId id="284" r:id="rId27"/>
    <p:sldId id="276" r:id="rId28"/>
    <p:sldId id="26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8B79"/>
    <a:srgbClr val="669900"/>
    <a:srgbClr val="6C490A"/>
    <a:srgbClr val="FF3300"/>
    <a:srgbClr val="FF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89" autoAdjust="0"/>
    <p:restoredTop sz="94660" autoAdjust="0"/>
  </p:normalViewPr>
  <p:slideViewPr>
    <p:cSldViewPr>
      <p:cViewPr>
        <p:scale>
          <a:sx n="100" d="100"/>
          <a:sy n="100" d="100"/>
        </p:scale>
        <p:origin x="-1776" y="-564"/>
      </p:cViewPr>
      <p:guideLst>
        <p:guide orient="horz" pos="2160"/>
        <p:guide pos="2880"/>
      </p:guideLst>
    </p:cSldViewPr>
  </p:slideViewPr>
  <p:outlineViewPr>
    <p:cViewPr>
      <p:scale>
        <a:sx n="33" d="100"/>
        <a:sy n="33" d="100"/>
      </p:scale>
      <p:origin x="0" y="39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BF1742-626C-43BC-9D82-22D29209D11B}" type="datetimeFigureOut">
              <a:rPr lang="en-US" smtClean="0"/>
              <a:pPr/>
              <a:t>3/16/2017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8A6D09-9F90-4558-A862-0F07DBA6EBA6}" type="slidenum">
              <a:rPr lang="en-IN" smtClean="0"/>
              <a:pPr/>
              <a:t>‹#›</a:t>
            </a:fld>
            <a:endParaRPr lang="en-IN"/>
          </a:p>
        </p:txBody>
      </p:sp>
    </p:spTree>
    <p:extLst>
      <p:ext uri="{BB962C8B-B14F-4D97-AF65-F5344CB8AC3E}">
        <p14:creationId xmlns:p14="http://schemas.microsoft.com/office/powerpoint/2010/main" xmlns="" val="969356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E8A6D09-9F90-4558-A862-0F07DBA6EBA6}" type="slidenum">
              <a:rPr lang="en-IN" smtClean="0"/>
              <a:pPr/>
              <a:t>17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B0400F5-1A74-4F15-B45C-68B5C67752B6}" type="datetimeFigureOut">
              <a:rPr lang="en-US" smtClean="0"/>
              <a:pPr/>
              <a:t>3/16/2017</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44543753-2499-47BA-99D5-5AA38F17083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0400F5-1A74-4F15-B45C-68B5C67752B6}" type="datetimeFigureOut">
              <a:rPr lang="en-US" smtClean="0"/>
              <a:pPr/>
              <a:t>3/16/2017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543753-2499-47BA-99D5-5AA38F17083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0400F5-1A74-4F15-B45C-68B5C67752B6}" type="datetimeFigureOut">
              <a:rPr lang="en-US" smtClean="0"/>
              <a:pPr/>
              <a:t>3/16/2017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543753-2499-47BA-99D5-5AA38F17083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0400F5-1A74-4F15-B45C-68B5C67752B6}" type="datetimeFigureOut">
              <a:rPr lang="en-US" smtClean="0"/>
              <a:pPr/>
              <a:t>3/16/2017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543753-2499-47BA-99D5-5AA38F17083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B0400F5-1A74-4F15-B45C-68B5C67752B6}" type="datetimeFigureOut">
              <a:rPr lang="en-US" smtClean="0"/>
              <a:pPr/>
              <a:t>3/16/2017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543753-2499-47BA-99D5-5AA38F17083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B0400F5-1A74-4F15-B45C-68B5C67752B6}" type="datetimeFigureOut">
              <a:rPr lang="en-US" smtClean="0"/>
              <a:pPr/>
              <a:t>3/16/2017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543753-2499-47BA-99D5-5AA38F17083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B0400F5-1A74-4F15-B45C-68B5C67752B6}" type="datetimeFigureOut">
              <a:rPr lang="en-US" smtClean="0"/>
              <a:pPr/>
              <a:t>3/16/2017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4543753-2499-47BA-99D5-5AA38F17083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B0400F5-1A74-4F15-B45C-68B5C67752B6}" type="datetimeFigureOut">
              <a:rPr lang="en-US" smtClean="0"/>
              <a:pPr/>
              <a:t>3/16/2017</a:t>
            </a:fld>
            <a:endParaRPr lang="en-US" dirty="0"/>
          </a:p>
        </p:txBody>
      </p:sp>
      <p:sp>
        <p:nvSpPr>
          <p:cNvPr id="8" name="Slide Number Placeholder 7"/>
          <p:cNvSpPr>
            <a:spLocks noGrp="1"/>
          </p:cNvSpPr>
          <p:nvPr>
            <p:ph type="sldNum" sz="quarter" idx="11"/>
          </p:nvPr>
        </p:nvSpPr>
        <p:spPr/>
        <p:txBody>
          <a:bodyPr/>
          <a:lstStyle/>
          <a:p>
            <a:fld id="{44543753-2499-47BA-99D5-5AA38F17083C}"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0400F5-1A74-4F15-B45C-68B5C67752B6}" type="datetimeFigureOut">
              <a:rPr lang="en-US" smtClean="0"/>
              <a:pPr/>
              <a:t>3/16/2017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4543753-2499-47BA-99D5-5AA38F17083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B0400F5-1A74-4F15-B45C-68B5C67752B6}" type="datetimeFigureOut">
              <a:rPr lang="en-US" smtClean="0"/>
              <a:pPr/>
              <a:t>3/16/2017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156448" y="6422064"/>
            <a:ext cx="762000" cy="365125"/>
          </a:xfrm>
        </p:spPr>
        <p:txBody>
          <a:bodyPr/>
          <a:lstStyle/>
          <a:p>
            <a:fld id="{44543753-2499-47BA-99D5-5AA38F17083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9B0400F5-1A74-4F15-B45C-68B5C67752B6}" type="datetimeFigureOut">
              <a:rPr lang="en-US" smtClean="0"/>
              <a:pPr/>
              <a:t>3/16/2017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543753-2499-47BA-99D5-5AA38F17083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9B0400F5-1A74-4F15-B45C-68B5C67752B6}" type="datetimeFigureOut">
              <a:rPr lang="en-US" smtClean="0"/>
              <a:pPr/>
              <a:t>3/16/2017</a:t>
            </a:fld>
            <a:endParaRPr lang="en-US" dirty="0"/>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dirty="0"/>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44543753-2499-47BA-99D5-5AA38F17083C}"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ideo" Target="file:///C:\Users\Subramanyam%20Garu\Desktop\MiniProject(EAST)\IMG_0128.MOV" TargetMode="Externa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file:///C:\Users\Subramanyam%20Garu\Desktop\MiniProject(EAST)\v1.mp4"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447800"/>
            <a:ext cx="9148658" cy="1292662"/>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EAST</a:t>
            </a:r>
          </a:p>
          <a:p>
            <a:pPr algn="ctr"/>
            <a:r>
              <a:rPr lang="en-US" sz="2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(Eradication </a:t>
            </a:r>
            <a:r>
              <a:rPr lang="en-US" sz="2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o</a:t>
            </a:r>
            <a:r>
              <a:rPr lang="en-US" sz="2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f Accidents using Sensing Technology)</a:t>
            </a:r>
          </a:p>
        </p:txBody>
      </p:sp>
      <p:pic>
        <p:nvPicPr>
          <p:cNvPr id="1027" name="Picture 3" descr="C:\STUDIES\EPICS\epic\Images\logo.jpg"/>
          <p:cNvPicPr>
            <a:picLocks noChangeAspect="1" noChangeArrowheads="1"/>
          </p:cNvPicPr>
          <p:nvPr/>
        </p:nvPicPr>
        <p:blipFill>
          <a:blip r:embed="rId2" cstate="print"/>
          <a:srcRect/>
          <a:stretch>
            <a:fillRect/>
          </a:stretch>
        </p:blipFill>
        <p:spPr bwMode="auto">
          <a:xfrm>
            <a:off x="1" y="0"/>
            <a:ext cx="9144000" cy="1096963"/>
          </a:xfrm>
          <a:prstGeom prst="rect">
            <a:avLst/>
          </a:prstGeom>
          <a:noFill/>
        </p:spPr>
      </p:pic>
      <p:pic>
        <p:nvPicPr>
          <p:cNvPr id="1028" name="Picture 4" descr="C:\STUDIES\EPICS\epic\Images\logo1.png"/>
          <p:cNvPicPr>
            <a:picLocks noChangeAspect="1" noChangeArrowheads="1"/>
          </p:cNvPicPr>
          <p:nvPr/>
        </p:nvPicPr>
        <p:blipFill>
          <a:blip r:embed="rId3" cstate="print"/>
          <a:srcRect/>
          <a:stretch>
            <a:fillRect/>
          </a:stretch>
        </p:blipFill>
        <p:spPr bwMode="auto">
          <a:xfrm>
            <a:off x="6934200" y="5334000"/>
            <a:ext cx="2003258" cy="1384069"/>
          </a:xfrm>
          <a:prstGeom prst="rect">
            <a:avLst/>
          </a:prstGeom>
          <a:noFill/>
        </p:spPr>
      </p:pic>
      <p:sp>
        <p:nvSpPr>
          <p:cNvPr id="12" name="Title 11"/>
          <p:cNvSpPr>
            <a:spLocks noGrp="1"/>
          </p:cNvSpPr>
          <p:nvPr>
            <p:ph type="title"/>
          </p:nvPr>
        </p:nvSpPr>
        <p:spPr>
          <a:xfrm>
            <a:off x="457200" y="3352800"/>
            <a:ext cx="3886200" cy="533400"/>
          </a:xfrm>
        </p:spPr>
        <p:txBody>
          <a:bodyPr>
            <a:normAutofit/>
          </a:bodyPr>
          <a:lstStyle/>
          <a:p>
            <a:r>
              <a:rPr lang="en-IN" sz="2800" b="0" dirty="0" smtClean="0">
                <a:solidFill>
                  <a:srgbClr val="669900"/>
                </a:solidFill>
                <a:effectLst/>
              </a:rPr>
              <a:t>Project proposed by :</a:t>
            </a:r>
            <a:endParaRPr lang="en-IN" sz="2800" b="0" dirty="0">
              <a:solidFill>
                <a:srgbClr val="669900"/>
              </a:solidFill>
              <a:effectLst/>
            </a:endParaRPr>
          </a:p>
        </p:txBody>
      </p:sp>
      <p:sp>
        <p:nvSpPr>
          <p:cNvPr id="15" name="Text Placeholder 14"/>
          <p:cNvSpPr>
            <a:spLocks noGrp="1"/>
          </p:cNvSpPr>
          <p:nvPr>
            <p:ph type="body" idx="1"/>
          </p:nvPr>
        </p:nvSpPr>
        <p:spPr>
          <a:xfrm>
            <a:off x="838200" y="4267200"/>
            <a:ext cx="2895600" cy="2133600"/>
          </a:xfrm>
        </p:spPr>
        <p:txBody>
          <a:bodyPr/>
          <a:lstStyle/>
          <a:p>
            <a:pPr algn="just"/>
            <a:endParaRPr lang="en-IN" dirty="0" smtClean="0"/>
          </a:p>
          <a:p>
            <a:pPr algn="just">
              <a:buFont typeface="Wingdings" pitchFamily="2" charset="2"/>
              <a:buChar char="Ø"/>
            </a:pPr>
            <a:endParaRPr lang="en-IN" dirty="0" smtClean="0"/>
          </a:p>
          <a:p>
            <a:pPr>
              <a:buFont typeface="Wingdings" pitchFamily="2" charset="2"/>
              <a:buChar char="Ø"/>
            </a:pPr>
            <a:endParaRPr lang="en-IN" dirty="0"/>
          </a:p>
        </p:txBody>
      </p:sp>
      <p:sp>
        <p:nvSpPr>
          <p:cNvPr id="16" name="Text Placeholder 14"/>
          <p:cNvSpPr txBox="1">
            <a:spLocks/>
          </p:cNvSpPr>
          <p:nvPr/>
        </p:nvSpPr>
        <p:spPr>
          <a:xfrm>
            <a:off x="457200" y="2645329"/>
            <a:ext cx="4495800" cy="3505200"/>
          </a:xfrm>
          <a:prstGeom prst="rect">
            <a:avLst/>
          </a:prstGeom>
        </p:spPr>
        <p:txBody>
          <a:bodyPr vert="horz" lIns="45720" tIns="0" rIns="45720" bIns="0" anchor="b">
            <a:normAutofit/>
          </a:bodyPr>
          <a:lstStyle/>
          <a:p>
            <a:pPr marL="0" marR="0" lvl="0" indent="0"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n-IN" sz="2000" b="1" i="0" u="sng" strike="noStrike" kern="1200" cap="none" spc="0" normalizeH="0" baseline="0" noProof="0" dirty="0" smtClean="0">
                <a:ln>
                  <a:noFill/>
                </a:ln>
                <a:solidFill>
                  <a:schemeClr val="accent1">
                    <a:lumMod val="75000"/>
                  </a:schemeClr>
                </a:solidFill>
                <a:effectLst/>
                <a:uLnTx/>
                <a:uFillTx/>
                <a:latin typeface="+mn-lt"/>
                <a:ea typeface="+mn-ea"/>
                <a:cs typeface="+mn-cs"/>
              </a:rPr>
              <a:t>IV –YEAR</a:t>
            </a:r>
          </a:p>
          <a:p>
            <a:pPr marL="0" marR="0" lvl="0" indent="0"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  Batch no</a:t>
            </a:r>
            <a:r>
              <a:rPr kumimoji="0" lang="en-IN" sz="2000" b="0" i="0" u="none" strike="noStrike" kern="1200" cap="none" spc="0" normalizeH="0" noProof="0" dirty="0" smtClean="0">
                <a:ln>
                  <a:noFill/>
                </a:ln>
                <a:solidFill>
                  <a:schemeClr val="tx1"/>
                </a:solidFill>
                <a:effectLst/>
                <a:uLnTx/>
                <a:uFillTx/>
                <a:latin typeface="+mn-lt"/>
                <a:ea typeface="+mn-ea"/>
                <a:cs typeface="+mn-cs"/>
              </a:rPr>
              <a:t>       :      </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13MNCSED-06   </a:t>
            </a:r>
          </a:p>
          <a:p>
            <a:pPr marL="0" marR="0" lvl="0" indent="0" algn="just" defTabSz="914400" rtl="0" eaLnBrk="1" fontAlgn="auto" latinLnBrk="0" hangingPunct="1">
              <a:lnSpc>
                <a:spcPct val="100000"/>
              </a:lnSpc>
              <a:spcBef>
                <a:spcPct val="20000"/>
              </a:spcBef>
              <a:spcAft>
                <a:spcPts val="0"/>
              </a:spcAft>
              <a:buClr>
                <a:schemeClr val="accent1"/>
              </a:buClr>
              <a:buSzPct val="80000"/>
              <a:buFont typeface="Wingdings" pitchFamily="2" charset="2"/>
              <a:buChar char="Ø"/>
              <a:tabLst/>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A.Surendhar          (13881A05L1)</a:t>
            </a:r>
          </a:p>
          <a:p>
            <a:pPr marL="0" marR="0" lvl="0" indent="0" algn="just" defTabSz="914400" rtl="0" eaLnBrk="1" fontAlgn="auto" latinLnBrk="0" hangingPunct="1">
              <a:lnSpc>
                <a:spcPct val="100000"/>
              </a:lnSpc>
              <a:spcBef>
                <a:spcPct val="20000"/>
              </a:spcBef>
              <a:spcAft>
                <a:spcPts val="0"/>
              </a:spcAft>
              <a:buClr>
                <a:schemeClr val="accent1"/>
              </a:buClr>
              <a:buSzPct val="80000"/>
              <a:buFont typeface="Wingdings" pitchFamily="2" charset="2"/>
              <a:buChar char="Ø"/>
              <a:tabLst/>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Y.V.S.R.Sampath  (13881A05N5)</a:t>
            </a:r>
          </a:p>
          <a:p>
            <a:pPr marL="0" marR="0" lvl="0" indent="0" algn="l" defTabSz="914400" rtl="0" eaLnBrk="1" fontAlgn="auto" latinLnBrk="0" hangingPunct="1">
              <a:lnSpc>
                <a:spcPct val="100000"/>
              </a:lnSpc>
              <a:spcBef>
                <a:spcPct val="20000"/>
              </a:spcBef>
              <a:spcAft>
                <a:spcPts val="0"/>
              </a:spcAft>
              <a:buClr>
                <a:schemeClr val="accent1"/>
              </a:buClr>
              <a:buSzPct val="80000"/>
              <a:buFont typeface="Wingdings" pitchFamily="2" charset="2"/>
              <a:buChar char="Ø"/>
              <a:tabLst/>
              <a:defRPr/>
            </a:pPr>
            <a:r>
              <a:rPr lang="en-IN" sz="2000" dirty="0" smtClean="0"/>
              <a:t>B.Shravan</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IN" sz="2000" b="0" i="0" u="none" strike="noStrike" kern="1200" cap="none" spc="0" normalizeH="0" noProof="0" dirty="0" smtClean="0">
                <a:ln>
                  <a:noFill/>
                </a:ln>
                <a:solidFill>
                  <a:schemeClr val="tx1"/>
                </a:solidFill>
                <a:effectLst/>
                <a:uLnTx/>
                <a:uFillTx/>
                <a:latin typeface="+mn-lt"/>
                <a:ea typeface="+mn-ea"/>
                <a:cs typeface="+mn-cs"/>
              </a:rPr>
              <a:t>      (13881A05J3)</a:t>
            </a:r>
          </a:p>
          <a:p>
            <a:pPr marL="0" marR="0" lvl="0" indent="0" algn="l" defTabSz="914400" rtl="0" eaLnBrk="1" fontAlgn="auto" latinLnBrk="0" hangingPunct="1">
              <a:lnSpc>
                <a:spcPct val="100000"/>
              </a:lnSpc>
              <a:spcBef>
                <a:spcPct val="20000"/>
              </a:spcBef>
              <a:spcAft>
                <a:spcPts val="0"/>
              </a:spcAft>
              <a:buClr>
                <a:schemeClr val="accent1"/>
              </a:buClr>
              <a:buSzPct val="80000"/>
              <a:buFont typeface="Wingdings" pitchFamily="2" charset="2"/>
              <a:buChar char="Ø"/>
              <a:tabLst/>
              <a:defRPr/>
            </a:pPr>
            <a:r>
              <a:rPr lang="en-IN" sz="2000" baseline="0" dirty="0" smtClean="0"/>
              <a:t>L.Srikanth             </a:t>
            </a:r>
            <a:r>
              <a:rPr lang="en-IN" sz="2000" dirty="0" smtClean="0"/>
              <a:t> </a:t>
            </a:r>
            <a:r>
              <a:rPr lang="en-IN" sz="2000" baseline="0" dirty="0" smtClean="0"/>
              <a:t>(13881A05K8)</a:t>
            </a: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TextBox 7"/>
          <p:cNvSpPr txBox="1"/>
          <p:nvPr/>
        </p:nvSpPr>
        <p:spPr>
          <a:xfrm>
            <a:off x="5334000" y="4800600"/>
            <a:ext cx="3224024" cy="369332"/>
          </a:xfrm>
          <a:prstGeom prst="rect">
            <a:avLst/>
          </a:prstGeom>
          <a:noFill/>
        </p:spPr>
        <p:txBody>
          <a:bodyPr wrap="none" rtlCol="0">
            <a:spAutoFit/>
          </a:bodyPr>
          <a:lstStyle/>
          <a:p>
            <a:r>
              <a:rPr lang="en-IN" dirty="0" smtClean="0">
                <a:solidFill>
                  <a:srgbClr val="669900"/>
                </a:solidFill>
              </a:rPr>
              <a:t>Supervised By </a:t>
            </a:r>
            <a:r>
              <a:rPr lang="en-IN" dirty="0" smtClean="0"/>
              <a:t>: S.VenuGopal</a:t>
            </a:r>
            <a:endParaRPr lang="en-IN" dirty="0"/>
          </a:p>
        </p:txBody>
      </p:sp>
    </p:spTree>
  </p:cSld>
  <p:clrMapOvr>
    <a:masterClrMapping/>
  </p:clrMapOvr>
  <p:transition spd="med">
    <p:comb/>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305800" cy="914400"/>
          </a:xfrm>
        </p:spPr>
        <p:txBody>
          <a:bodyPr>
            <a:noAutofit/>
          </a:bodyPr>
          <a:lstStyle/>
          <a:p>
            <a:pPr algn="ctr"/>
            <a:r>
              <a:rPr lang="en-IN" sz="3600" b="1" i="1" dirty="0" smtClean="0">
                <a:solidFill>
                  <a:srgbClr val="00B0F0"/>
                </a:solidFill>
              </a:rPr>
              <a:t>Diagrammatic Representation of Module</a:t>
            </a:r>
            <a:endParaRPr lang="en-IN" sz="3600" b="1" i="1" dirty="0"/>
          </a:p>
        </p:txBody>
      </p:sp>
      <p:pic>
        <p:nvPicPr>
          <p:cNvPr id="6146" name="Picture 2"/>
          <p:cNvPicPr>
            <a:picLocks noChangeAspect="1" noChangeArrowheads="1"/>
          </p:cNvPicPr>
          <p:nvPr/>
        </p:nvPicPr>
        <p:blipFill>
          <a:blip r:embed="rId2" cstate="print"/>
          <a:srcRect/>
          <a:stretch>
            <a:fillRect/>
          </a:stretch>
        </p:blipFill>
        <p:spPr bwMode="auto">
          <a:xfrm>
            <a:off x="913701" y="1219200"/>
            <a:ext cx="6858000" cy="4867449"/>
          </a:xfrm>
          <a:prstGeom prst="rect">
            <a:avLst/>
          </a:prstGeom>
          <a:noFill/>
          <a:ln w="9525">
            <a:noFill/>
            <a:miter lim="800000"/>
            <a:headEnd/>
            <a:tailEnd/>
          </a:ln>
          <a:effectLst/>
        </p:spPr>
      </p:pic>
      <p:pic>
        <p:nvPicPr>
          <p:cNvPr id="5" name="Picture 4" descr="C:\STUDIES\EPICS\epic\Images\logo1.png"/>
          <p:cNvPicPr>
            <a:picLocks noChangeAspect="1" noChangeArrowheads="1"/>
          </p:cNvPicPr>
          <p:nvPr/>
        </p:nvPicPr>
        <p:blipFill>
          <a:blip r:embed="rId3" cstate="print"/>
          <a:srcRect/>
          <a:stretch>
            <a:fillRect/>
          </a:stretch>
        </p:blipFill>
        <p:spPr bwMode="auto">
          <a:xfrm>
            <a:off x="7086600" y="5410200"/>
            <a:ext cx="2003258" cy="1384069"/>
          </a:xfrm>
          <a:prstGeom prst="rect">
            <a:avLst/>
          </a:prstGeom>
          <a:noFill/>
        </p:spPr>
      </p:pic>
    </p:spTree>
  </p:cSld>
  <p:clrMapOvr>
    <a:masterClrMapping/>
  </p:clrMapOvr>
  <p:transition spd="med">
    <p:strips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458200" cy="960438"/>
          </a:xfrm>
        </p:spPr>
        <p:txBody>
          <a:bodyPr>
            <a:noAutofit/>
          </a:bodyPr>
          <a:lstStyle/>
          <a:p>
            <a:pPr algn="ctr"/>
            <a:r>
              <a:rPr lang="en-IN" sz="3600" b="1" i="1" dirty="0" smtClean="0">
                <a:solidFill>
                  <a:srgbClr val="00B0F0"/>
                </a:solidFill>
              </a:rPr>
              <a:t>Diagrammatic Representation of Module</a:t>
            </a:r>
            <a:endParaRPr lang="en-IN" sz="3600" b="1" i="1"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1473867" y="1265237"/>
            <a:ext cx="6288047" cy="4525963"/>
          </a:xfrm>
          <a:prstGeom prst="rect">
            <a:avLst/>
          </a:prstGeom>
          <a:noFill/>
          <a:ln w="9525">
            <a:noFill/>
            <a:miter lim="800000"/>
            <a:headEnd/>
            <a:tailEnd/>
          </a:ln>
          <a:effectLst/>
        </p:spPr>
      </p:pic>
      <p:pic>
        <p:nvPicPr>
          <p:cNvPr id="8" name="Picture 7" descr="C:\STUDIES\EPICS\epic\Images\logo1.png"/>
          <p:cNvPicPr>
            <a:picLocks noChangeAspect="1" noChangeArrowheads="1"/>
          </p:cNvPicPr>
          <p:nvPr/>
        </p:nvPicPr>
        <p:blipFill>
          <a:blip r:embed="rId3" cstate="print"/>
          <a:srcRect/>
          <a:stretch>
            <a:fillRect/>
          </a:stretch>
        </p:blipFill>
        <p:spPr bwMode="auto">
          <a:xfrm>
            <a:off x="7086600" y="5410200"/>
            <a:ext cx="2003258" cy="1384069"/>
          </a:xfrm>
          <a:prstGeom prst="rect">
            <a:avLst/>
          </a:prstGeom>
          <a:noFill/>
        </p:spPr>
      </p:pic>
    </p:spTree>
  </p:cSld>
  <p:clrMapOvr>
    <a:masterClrMapping/>
  </p:clrMapOvr>
  <p:transition spd="med">
    <p:strips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458200" cy="960438"/>
          </a:xfrm>
        </p:spPr>
        <p:txBody>
          <a:bodyPr>
            <a:noAutofit/>
          </a:bodyPr>
          <a:lstStyle/>
          <a:p>
            <a:pPr algn="ctr"/>
            <a:r>
              <a:rPr lang="en-IN" sz="3600" b="1" i="1" dirty="0" smtClean="0">
                <a:solidFill>
                  <a:srgbClr val="00B0F0"/>
                </a:solidFill>
              </a:rPr>
              <a:t>Diagrammatic Representation of Module</a:t>
            </a:r>
            <a:endParaRPr lang="en-IN" sz="3600" b="1" i="1" dirty="0">
              <a:solidFill>
                <a:srgbClr val="00B0F0"/>
              </a:solidFill>
            </a:endParaRPr>
          </a:p>
        </p:txBody>
      </p:sp>
      <p:pic>
        <p:nvPicPr>
          <p:cNvPr id="5122" name="Picture 2"/>
          <p:cNvPicPr>
            <a:picLocks noChangeAspect="1" noChangeArrowheads="1"/>
          </p:cNvPicPr>
          <p:nvPr/>
        </p:nvPicPr>
        <p:blipFill>
          <a:blip r:embed="rId2" cstate="print"/>
          <a:srcRect/>
          <a:stretch>
            <a:fillRect/>
          </a:stretch>
        </p:blipFill>
        <p:spPr bwMode="auto">
          <a:xfrm>
            <a:off x="1091268" y="1323363"/>
            <a:ext cx="6681490" cy="4800599"/>
          </a:xfrm>
          <a:prstGeom prst="rect">
            <a:avLst/>
          </a:prstGeom>
          <a:noFill/>
          <a:ln w="9525">
            <a:noFill/>
            <a:miter lim="800000"/>
            <a:headEnd/>
            <a:tailEnd/>
          </a:ln>
          <a:effectLst/>
        </p:spPr>
      </p:pic>
      <p:pic>
        <p:nvPicPr>
          <p:cNvPr id="5" name="Picture 4" descr="C:\STUDIES\EPICS\epic\Images\logo1.png"/>
          <p:cNvPicPr>
            <a:picLocks noChangeAspect="1" noChangeArrowheads="1"/>
          </p:cNvPicPr>
          <p:nvPr/>
        </p:nvPicPr>
        <p:blipFill>
          <a:blip r:embed="rId3" cstate="print"/>
          <a:srcRect/>
          <a:stretch>
            <a:fillRect/>
          </a:stretch>
        </p:blipFill>
        <p:spPr bwMode="auto">
          <a:xfrm>
            <a:off x="7086600" y="5410200"/>
            <a:ext cx="2003258" cy="1384069"/>
          </a:xfrm>
          <a:prstGeom prst="rect">
            <a:avLst/>
          </a:prstGeom>
          <a:noFill/>
        </p:spPr>
      </p:pic>
    </p:spTree>
  </p:cSld>
  <p:clrMapOvr>
    <a:masterClrMapping/>
  </p:clrMapOvr>
  <p:transition spd="med">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linds(horizontal)">
                                      <p:cBhvr>
                                        <p:cTn id="7" dur="2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63000" cy="1143000"/>
          </a:xfrm>
        </p:spPr>
        <p:txBody>
          <a:bodyPr>
            <a:noAutofit/>
          </a:bodyPr>
          <a:lstStyle/>
          <a:p>
            <a:pPr algn="ctr"/>
            <a:r>
              <a:rPr lang="en-IN" sz="3600" b="1" i="1" dirty="0" smtClean="0">
                <a:solidFill>
                  <a:srgbClr val="00B0F0"/>
                </a:solidFill>
              </a:rPr>
              <a:t>Connecting Ultra-sonic Sensor(HC-SR04) with Micro-controller( Aurdino UNO )</a:t>
            </a:r>
            <a:endParaRPr lang="en-IN" sz="3600" b="1" i="1" dirty="0">
              <a:solidFill>
                <a:srgbClr val="00B0F0"/>
              </a:solidFill>
            </a:endParaRPr>
          </a:p>
        </p:txBody>
      </p:sp>
      <p:pic>
        <p:nvPicPr>
          <p:cNvPr id="4099" name="Picture 3" descr="C:\Users\Surendhar\Desktop\MiniProject\schematics.png"/>
          <p:cNvPicPr>
            <a:picLocks noChangeAspect="1" noChangeArrowheads="1"/>
          </p:cNvPicPr>
          <p:nvPr/>
        </p:nvPicPr>
        <p:blipFill>
          <a:blip r:embed="rId2" cstate="print"/>
          <a:srcRect/>
          <a:stretch>
            <a:fillRect/>
          </a:stretch>
        </p:blipFill>
        <p:spPr bwMode="auto">
          <a:xfrm>
            <a:off x="457200" y="1565945"/>
            <a:ext cx="8261902" cy="3810000"/>
          </a:xfrm>
          <a:prstGeom prst="rect">
            <a:avLst/>
          </a:prstGeom>
          <a:noFill/>
        </p:spPr>
      </p:pic>
      <p:pic>
        <p:nvPicPr>
          <p:cNvPr id="6" name="Picture 4" descr="C:\STUDIES\EPICS\epic\Images\logo1.png"/>
          <p:cNvPicPr>
            <a:picLocks noChangeAspect="1" noChangeArrowheads="1"/>
          </p:cNvPicPr>
          <p:nvPr/>
        </p:nvPicPr>
        <p:blipFill>
          <a:blip r:embed="rId3" cstate="print"/>
          <a:srcRect/>
          <a:stretch>
            <a:fillRect/>
          </a:stretch>
        </p:blipFill>
        <p:spPr bwMode="auto">
          <a:xfrm>
            <a:off x="7140742" y="5410200"/>
            <a:ext cx="2003258" cy="1384069"/>
          </a:xfrm>
          <a:prstGeom prst="rect">
            <a:avLst/>
          </a:prstGeom>
          <a:noFill/>
        </p:spPr>
      </p:pic>
    </p:spTree>
  </p:cSld>
  <p:clrMapOvr>
    <a:masterClrMapping/>
  </p:clrMapOvr>
  <p:transition spd="med">
    <p:strips dir="l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	</a:t>
            </a:r>
            <a:r>
              <a:rPr lang="en-US" sz="3600" dirty="0" smtClean="0">
                <a:solidFill>
                  <a:srgbClr val="00B0F0"/>
                </a:solidFill>
              </a:rPr>
              <a:t>LED Connection with help of 				Transistor</a:t>
            </a:r>
            <a:endParaRPr lang="en-US" sz="3600" dirty="0">
              <a:solidFill>
                <a:srgbClr val="00B0F0"/>
              </a:solidFill>
            </a:endParaRPr>
          </a:p>
        </p:txBody>
      </p:sp>
      <p:pic>
        <p:nvPicPr>
          <p:cNvPr id="1026" name="Picture 2" descr="C:\Users\Subramanyam Garu\Desktop\MiniProject(EAST)\Transistor connection.png"/>
          <p:cNvPicPr>
            <a:picLocks noChangeAspect="1" noChangeArrowheads="1"/>
          </p:cNvPicPr>
          <p:nvPr/>
        </p:nvPicPr>
        <p:blipFill>
          <a:blip r:embed="rId2" cstate="print"/>
          <a:srcRect/>
          <a:stretch>
            <a:fillRect/>
          </a:stretch>
        </p:blipFill>
        <p:spPr bwMode="auto">
          <a:xfrm>
            <a:off x="877775" y="1752600"/>
            <a:ext cx="6970825" cy="3509963"/>
          </a:xfrm>
          <a:prstGeom prst="rect">
            <a:avLst/>
          </a:prstGeom>
          <a:noFill/>
        </p:spPr>
      </p:pic>
      <p:pic>
        <p:nvPicPr>
          <p:cNvPr id="5" name="Picture 4" descr="C:\STUDIES\EPICS\epic\Images\logo1.png"/>
          <p:cNvPicPr>
            <a:picLocks noChangeAspect="1" noChangeArrowheads="1"/>
          </p:cNvPicPr>
          <p:nvPr/>
        </p:nvPicPr>
        <p:blipFill>
          <a:blip r:embed="rId3" cstate="print"/>
          <a:srcRect/>
          <a:stretch>
            <a:fillRect/>
          </a:stretch>
        </p:blipFill>
        <p:spPr bwMode="auto">
          <a:xfrm>
            <a:off x="7140742" y="5410200"/>
            <a:ext cx="2003258" cy="1384069"/>
          </a:xfrm>
          <a:prstGeom prst="rect">
            <a:avLst/>
          </a:prstGeom>
          <a:noFill/>
        </p:spPr>
      </p:pic>
      <p:sp>
        <p:nvSpPr>
          <p:cNvPr id="6" name="TextBox 5"/>
          <p:cNvSpPr txBox="1"/>
          <p:nvPr/>
        </p:nvSpPr>
        <p:spPr>
          <a:xfrm>
            <a:off x="6019800" y="2286000"/>
            <a:ext cx="936475" cy="600164"/>
          </a:xfrm>
          <a:prstGeom prst="rect">
            <a:avLst/>
          </a:prstGeom>
          <a:noFill/>
        </p:spPr>
        <p:txBody>
          <a:bodyPr wrap="none" rtlCol="0">
            <a:spAutoFit/>
          </a:bodyPr>
          <a:lstStyle/>
          <a:p>
            <a:r>
              <a:rPr lang="en-US" sz="1100" dirty="0" smtClean="0">
                <a:solidFill>
                  <a:schemeClr val="bg1"/>
                </a:solidFill>
              </a:rPr>
              <a:t>e - Emitter</a:t>
            </a:r>
          </a:p>
          <a:p>
            <a:r>
              <a:rPr lang="en-US" sz="1100" dirty="0" smtClean="0">
                <a:solidFill>
                  <a:schemeClr val="bg1"/>
                </a:solidFill>
              </a:rPr>
              <a:t>b - Base</a:t>
            </a:r>
          </a:p>
          <a:p>
            <a:r>
              <a:rPr lang="en-US" sz="1100" dirty="0" smtClean="0">
                <a:solidFill>
                  <a:schemeClr val="bg1"/>
                </a:solidFill>
              </a:rPr>
              <a:t>c - Collector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3810000" cy="1143000"/>
          </a:xfrm>
        </p:spPr>
        <p:txBody>
          <a:bodyPr>
            <a:normAutofit/>
          </a:bodyPr>
          <a:lstStyle/>
          <a:p>
            <a:r>
              <a:rPr lang="en-IN" sz="3600" b="1" i="1" dirty="0" smtClean="0">
                <a:solidFill>
                  <a:srgbClr val="00B0F0"/>
                </a:solidFill>
              </a:rPr>
              <a:t>Software Used</a:t>
            </a:r>
            <a:endParaRPr lang="en-IN" sz="3600" b="1" i="1" dirty="0">
              <a:solidFill>
                <a:srgbClr val="00B0F0"/>
              </a:solidFill>
            </a:endParaRPr>
          </a:p>
        </p:txBody>
      </p:sp>
      <p:sp>
        <p:nvSpPr>
          <p:cNvPr id="3" name="Content Placeholder 2"/>
          <p:cNvSpPr>
            <a:spLocks noGrp="1"/>
          </p:cNvSpPr>
          <p:nvPr>
            <p:ph idx="1"/>
          </p:nvPr>
        </p:nvSpPr>
        <p:spPr>
          <a:xfrm>
            <a:off x="5486400" y="2590800"/>
            <a:ext cx="3124200" cy="1143000"/>
          </a:xfrm>
        </p:spPr>
        <p:txBody>
          <a:bodyPr>
            <a:normAutofit fontScale="92500"/>
          </a:bodyPr>
          <a:lstStyle/>
          <a:p>
            <a:pPr>
              <a:buNone/>
            </a:pPr>
            <a:r>
              <a:rPr lang="en-IN" sz="6000" dirty="0" smtClean="0">
                <a:solidFill>
                  <a:srgbClr val="FFC000"/>
                </a:solidFill>
              </a:rPr>
              <a:t>Arduino</a:t>
            </a:r>
          </a:p>
        </p:txBody>
      </p:sp>
      <p:pic>
        <p:nvPicPr>
          <p:cNvPr id="6" name="Picture 5" descr="C:\STUDIES\EPICS\epic\Images\logo1.png"/>
          <p:cNvPicPr>
            <a:picLocks noChangeAspect="1" noChangeArrowheads="1"/>
          </p:cNvPicPr>
          <p:nvPr/>
        </p:nvPicPr>
        <p:blipFill>
          <a:blip r:embed="rId2" cstate="print"/>
          <a:srcRect/>
          <a:stretch>
            <a:fillRect/>
          </a:stretch>
        </p:blipFill>
        <p:spPr bwMode="auto">
          <a:xfrm>
            <a:off x="7086600" y="5410200"/>
            <a:ext cx="2003258" cy="1384069"/>
          </a:xfrm>
          <a:prstGeom prst="rect">
            <a:avLst/>
          </a:prstGeom>
          <a:noFill/>
        </p:spPr>
      </p:pic>
      <p:pic>
        <p:nvPicPr>
          <p:cNvPr id="1026" name="Picture 2" descr="E:\Projects\MiniProject(EAST)\aurdino.jpg"/>
          <p:cNvPicPr>
            <a:picLocks noChangeAspect="1" noChangeArrowheads="1"/>
          </p:cNvPicPr>
          <p:nvPr/>
        </p:nvPicPr>
        <p:blipFill>
          <a:blip r:embed="rId3" cstate="print"/>
          <a:srcRect/>
          <a:stretch>
            <a:fillRect/>
          </a:stretch>
        </p:blipFill>
        <p:spPr bwMode="auto">
          <a:xfrm>
            <a:off x="372396" y="1896672"/>
            <a:ext cx="4495800" cy="3371850"/>
          </a:xfrm>
          <a:prstGeom prst="rect">
            <a:avLst/>
          </a:prstGeom>
          <a:noFill/>
        </p:spPr>
      </p:pic>
    </p:spTree>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3276600" cy="884238"/>
          </a:xfrm>
        </p:spPr>
        <p:txBody>
          <a:bodyPr>
            <a:normAutofit fontScale="90000"/>
          </a:bodyPr>
          <a:lstStyle/>
          <a:p>
            <a:r>
              <a:rPr lang="en-IN" sz="3600" b="1" i="1" dirty="0" smtClean="0">
                <a:solidFill>
                  <a:srgbClr val="00B0F0"/>
                </a:solidFill>
              </a:rPr>
              <a:t>Hardware Used </a:t>
            </a:r>
            <a:endParaRPr lang="en-IN" sz="3600" b="1" i="1" dirty="0">
              <a:solidFill>
                <a:srgbClr val="00B0F0"/>
              </a:solidFill>
            </a:endParaRPr>
          </a:p>
        </p:txBody>
      </p:sp>
      <p:graphicFrame>
        <p:nvGraphicFramePr>
          <p:cNvPr id="4" name="Content Placeholder 3"/>
          <p:cNvGraphicFramePr>
            <a:graphicFrameLocks noGrp="1"/>
          </p:cNvGraphicFramePr>
          <p:nvPr>
            <p:ph idx="1"/>
          </p:nvPr>
        </p:nvGraphicFramePr>
        <p:xfrm>
          <a:off x="914400" y="1600200"/>
          <a:ext cx="7467600" cy="3337560"/>
        </p:xfrm>
        <a:graphic>
          <a:graphicData uri="http://schemas.openxmlformats.org/drawingml/2006/table">
            <a:tbl>
              <a:tblPr firstRow="1" bandRow="1">
                <a:tableStyleId>{5C22544A-7EE6-4342-B048-85BDC9FD1C3A}</a:tableStyleId>
              </a:tblPr>
              <a:tblGrid>
                <a:gridCol w="3733800"/>
                <a:gridCol w="3733800"/>
              </a:tblGrid>
              <a:tr h="370840">
                <a:tc>
                  <a:txBody>
                    <a:bodyPr/>
                    <a:lstStyle/>
                    <a:p>
                      <a:r>
                        <a:rPr lang="en-IN" dirty="0" smtClean="0"/>
                        <a:t>Parts</a:t>
                      </a:r>
                      <a:endParaRPr lang="en-IN" dirty="0"/>
                    </a:p>
                  </a:txBody>
                  <a:tcPr/>
                </a:tc>
                <a:tc>
                  <a:txBody>
                    <a:bodyPr/>
                    <a:lstStyle/>
                    <a:p>
                      <a:r>
                        <a:rPr lang="en-IN" dirty="0" smtClean="0"/>
                        <a:t>Quantity</a:t>
                      </a:r>
                      <a:endParaRPr lang="en-IN" dirty="0"/>
                    </a:p>
                  </a:txBody>
                  <a:tcPr/>
                </a:tc>
              </a:tr>
              <a:tr h="370840">
                <a:tc>
                  <a:txBody>
                    <a:bodyPr/>
                    <a:lstStyle/>
                    <a:p>
                      <a:r>
                        <a:rPr lang="en-IN" dirty="0" smtClean="0"/>
                        <a:t>Breadboards</a:t>
                      </a:r>
                      <a:endParaRPr lang="en-IN" dirty="0"/>
                    </a:p>
                  </a:txBody>
                  <a:tcPr/>
                </a:tc>
                <a:tc>
                  <a:txBody>
                    <a:bodyPr/>
                    <a:lstStyle/>
                    <a:p>
                      <a:r>
                        <a:rPr lang="en-IN" dirty="0" smtClean="0"/>
                        <a:t>4</a:t>
                      </a:r>
                      <a:endParaRPr lang="en-IN" dirty="0"/>
                    </a:p>
                  </a:txBody>
                  <a:tcPr/>
                </a:tc>
              </a:tr>
              <a:tr h="370840">
                <a:tc>
                  <a:txBody>
                    <a:bodyPr/>
                    <a:lstStyle/>
                    <a:p>
                      <a:r>
                        <a:rPr lang="en-IN" dirty="0" smtClean="0"/>
                        <a:t>Sensors</a:t>
                      </a:r>
                      <a:endParaRPr lang="en-IN" dirty="0"/>
                    </a:p>
                  </a:txBody>
                  <a:tcPr/>
                </a:tc>
                <a:tc>
                  <a:txBody>
                    <a:bodyPr/>
                    <a:lstStyle/>
                    <a:p>
                      <a:r>
                        <a:rPr lang="en-IN" dirty="0" smtClean="0"/>
                        <a:t>4</a:t>
                      </a:r>
                      <a:endParaRPr lang="en-IN" dirty="0"/>
                    </a:p>
                  </a:txBody>
                  <a:tcPr/>
                </a:tc>
              </a:tr>
              <a:tr h="370840">
                <a:tc>
                  <a:txBody>
                    <a:bodyPr/>
                    <a:lstStyle/>
                    <a:p>
                      <a:r>
                        <a:rPr lang="en-IN" dirty="0" smtClean="0"/>
                        <a:t>LED lights</a:t>
                      </a:r>
                      <a:endParaRPr lang="en-IN" dirty="0"/>
                    </a:p>
                  </a:txBody>
                  <a:tcPr/>
                </a:tc>
                <a:tc>
                  <a:txBody>
                    <a:bodyPr/>
                    <a:lstStyle/>
                    <a:p>
                      <a:r>
                        <a:rPr lang="en-IN" dirty="0" smtClean="0"/>
                        <a:t>8</a:t>
                      </a:r>
                      <a:endParaRPr lang="en-IN" dirty="0"/>
                    </a:p>
                  </a:txBody>
                  <a:tcPr/>
                </a:tc>
              </a:tr>
              <a:tr h="370840">
                <a:tc>
                  <a:txBody>
                    <a:bodyPr/>
                    <a:lstStyle/>
                    <a:p>
                      <a:r>
                        <a:rPr lang="en-IN" dirty="0" smtClean="0"/>
                        <a:t>Connecting wires</a:t>
                      </a:r>
                      <a:endParaRPr lang="en-IN" dirty="0"/>
                    </a:p>
                  </a:txBody>
                  <a:tcPr/>
                </a:tc>
                <a:tc>
                  <a:txBody>
                    <a:bodyPr/>
                    <a:lstStyle/>
                    <a:p>
                      <a:r>
                        <a:rPr lang="en-IN" dirty="0" smtClean="0"/>
                        <a:t>Required</a:t>
                      </a:r>
                      <a:r>
                        <a:rPr lang="en-IN" baseline="0" dirty="0" smtClean="0"/>
                        <a:t> no:</a:t>
                      </a:r>
                      <a:endParaRPr lang="en-IN" dirty="0"/>
                    </a:p>
                  </a:txBody>
                  <a:tcPr/>
                </a:tc>
              </a:tr>
              <a:tr h="370840">
                <a:tc>
                  <a:txBody>
                    <a:bodyPr/>
                    <a:lstStyle/>
                    <a:p>
                      <a:r>
                        <a:rPr lang="en-IN" dirty="0" smtClean="0"/>
                        <a:t>Arduino</a:t>
                      </a:r>
                      <a:endParaRPr lang="en-IN" dirty="0"/>
                    </a:p>
                  </a:txBody>
                  <a:tcPr/>
                </a:tc>
                <a:tc>
                  <a:txBody>
                    <a:bodyPr/>
                    <a:lstStyle/>
                    <a:p>
                      <a:r>
                        <a:rPr lang="en-IN" dirty="0" smtClean="0"/>
                        <a:t>1</a:t>
                      </a:r>
                      <a:endParaRPr lang="en-IN" dirty="0"/>
                    </a:p>
                  </a:txBody>
                  <a:tcPr/>
                </a:tc>
              </a:tr>
              <a:tr h="370840">
                <a:tc>
                  <a:txBody>
                    <a:bodyPr/>
                    <a:lstStyle/>
                    <a:p>
                      <a:r>
                        <a:rPr lang="en-IN" dirty="0" smtClean="0"/>
                        <a:t>Batteries</a:t>
                      </a:r>
                      <a:endParaRPr lang="en-IN" dirty="0"/>
                    </a:p>
                  </a:txBody>
                  <a:tcPr/>
                </a:tc>
                <a:tc>
                  <a:txBody>
                    <a:bodyPr/>
                    <a:lstStyle/>
                    <a:p>
                      <a:r>
                        <a:rPr lang="en-IN" dirty="0" smtClean="0"/>
                        <a:t>2</a:t>
                      </a:r>
                      <a:endParaRPr lang="en-IN" dirty="0"/>
                    </a:p>
                  </a:txBody>
                  <a:tcPr/>
                </a:tc>
              </a:tr>
              <a:tr h="370840">
                <a:tc>
                  <a:txBody>
                    <a:bodyPr/>
                    <a:lstStyle/>
                    <a:p>
                      <a:r>
                        <a:rPr lang="en-IN" dirty="0" smtClean="0"/>
                        <a:t>Metal Plates</a:t>
                      </a:r>
                      <a:endParaRPr lang="en-IN" dirty="0"/>
                    </a:p>
                  </a:txBody>
                  <a:tcPr/>
                </a:tc>
                <a:tc>
                  <a:txBody>
                    <a:bodyPr/>
                    <a:lstStyle/>
                    <a:p>
                      <a:r>
                        <a:rPr lang="en-IN" dirty="0" smtClean="0"/>
                        <a:t>2</a:t>
                      </a:r>
                      <a:endParaRPr lang="en-IN" dirty="0"/>
                    </a:p>
                  </a:txBody>
                  <a:tcPr/>
                </a:tc>
              </a:tr>
              <a:tr h="370840">
                <a:tc>
                  <a:txBody>
                    <a:bodyPr/>
                    <a:lstStyle/>
                    <a:p>
                      <a:r>
                        <a:rPr lang="en-IN" dirty="0" smtClean="0"/>
                        <a:t>Power Supply</a:t>
                      </a:r>
                      <a:endParaRPr lang="en-IN" dirty="0"/>
                    </a:p>
                  </a:txBody>
                  <a:tcPr/>
                </a:tc>
                <a:tc>
                  <a:txBody>
                    <a:bodyPr/>
                    <a:lstStyle/>
                    <a:p>
                      <a:r>
                        <a:rPr lang="en-IN" dirty="0" smtClean="0"/>
                        <a:t>5v</a:t>
                      </a:r>
                      <a:endParaRPr lang="en-IN" dirty="0"/>
                    </a:p>
                  </a:txBody>
                  <a:tcPr/>
                </a:tc>
              </a:tr>
            </a:tbl>
          </a:graphicData>
        </a:graphic>
      </p:graphicFrame>
      <p:pic>
        <p:nvPicPr>
          <p:cNvPr id="7" name="Picture 6" descr="C:\STUDIES\EPICS\epic\Images\logo1.png"/>
          <p:cNvPicPr>
            <a:picLocks noChangeAspect="1" noChangeArrowheads="1"/>
          </p:cNvPicPr>
          <p:nvPr/>
        </p:nvPicPr>
        <p:blipFill>
          <a:blip r:embed="rId2" cstate="print"/>
          <a:srcRect/>
          <a:stretch>
            <a:fillRect/>
          </a:stretch>
        </p:blipFill>
        <p:spPr bwMode="auto">
          <a:xfrm>
            <a:off x="7086600" y="5410200"/>
            <a:ext cx="2003258" cy="1384069"/>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4572000" cy="1020762"/>
          </a:xfrm>
        </p:spPr>
        <p:txBody>
          <a:bodyPr>
            <a:normAutofit fontScale="90000"/>
          </a:bodyPr>
          <a:lstStyle/>
          <a:p>
            <a:r>
              <a:rPr lang="en-IN" sz="3600" b="1" i="1" dirty="0" smtClean="0">
                <a:solidFill>
                  <a:srgbClr val="00B0F0"/>
                </a:solidFill>
              </a:rPr>
              <a:t>Outlook of Our Project</a:t>
            </a:r>
            <a:endParaRPr lang="en-IN" sz="3600" b="1" i="1" dirty="0">
              <a:solidFill>
                <a:srgbClr val="00B0F0"/>
              </a:solidFill>
            </a:endParaRPr>
          </a:p>
        </p:txBody>
      </p:sp>
      <p:pic>
        <p:nvPicPr>
          <p:cNvPr id="6" name="Content Placeholder 5" descr="IMG_0133.JPG"/>
          <p:cNvPicPr>
            <a:picLocks noGrp="1" noChangeAspect="1"/>
          </p:cNvPicPr>
          <p:nvPr>
            <p:ph idx="1"/>
          </p:nvPr>
        </p:nvPicPr>
        <p:blipFill>
          <a:blip r:embed="rId3" cstate="print"/>
          <a:stretch>
            <a:fillRect/>
          </a:stretch>
        </p:blipFill>
        <p:spPr>
          <a:xfrm>
            <a:off x="1065344" y="1440608"/>
            <a:ext cx="6934200" cy="4019295"/>
          </a:xfrm>
        </p:spPr>
      </p:pic>
      <p:pic>
        <p:nvPicPr>
          <p:cNvPr id="8" name="Picture 7" descr="C:\STUDIES\EPICS\epic\Images\logo1.png"/>
          <p:cNvPicPr>
            <a:picLocks noChangeAspect="1" noChangeArrowheads="1"/>
          </p:cNvPicPr>
          <p:nvPr/>
        </p:nvPicPr>
        <p:blipFill>
          <a:blip r:embed="rId4" cstate="print"/>
          <a:srcRect/>
          <a:stretch>
            <a:fillRect/>
          </a:stretch>
        </p:blipFill>
        <p:spPr bwMode="auto">
          <a:xfrm>
            <a:off x="7086600" y="5410200"/>
            <a:ext cx="2003258" cy="1384069"/>
          </a:xfrm>
          <a:prstGeom prst="rect">
            <a:avLst/>
          </a:prstGeom>
          <a:noFill/>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467600" cy="944562"/>
          </a:xfrm>
        </p:spPr>
        <p:txBody>
          <a:bodyPr>
            <a:normAutofit fontScale="90000"/>
          </a:bodyPr>
          <a:lstStyle/>
          <a:p>
            <a:r>
              <a:rPr lang="en-IN" sz="3600" b="1" i="1" dirty="0" smtClean="0">
                <a:solidFill>
                  <a:srgbClr val="00B0F0"/>
                </a:solidFill>
              </a:rPr>
              <a:t>Outlook of Our Project How It Will Be</a:t>
            </a:r>
            <a:endParaRPr lang="en-US" sz="3600" b="1" i="1" dirty="0">
              <a:solidFill>
                <a:srgbClr val="00B0F0"/>
              </a:solidFill>
            </a:endParaRPr>
          </a:p>
        </p:txBody>
      </p:sp>
      <p:pic>
        <p:nvPicPr>
          <p:cNvPr id="4" name="Content Placeholder 3" descr="IMG_0299.JPG"/>
          <p:cNvPicPr>
            <a:picLocks noGrp="1" noChangeAspect="1"/>
          </p:cNvPicPr>
          <p:nvPr>
            <p:ph idx="1"/>
          </p:nvPr>
        </p:nvPicPr>
        <p:blipFill>
          <a:blip r:embed="rId2" cstate="print"/>
          <a:stretch>
            <a:fillRect/>
          </a:stretch>
        </p:blipFill>
        <p:spPr>
          <a:xfrm>
            <a:off x="1319800" y="1295400"/>
            <a:ext cx="6446309" cy="4834732"/>
          </a:xfrm>
          <a:prstGeom prst="rect">
            <a:avLst/>
          </a:prstGeom>
        </p:spPr>
      </p:pic>
      <p:pic>
        <p:nvPicPr>
          <p:cNvPr id="6" name="Picture 5" descr="C:\STUDIES\EPICS\epic\Images\logo1.png"/>
          <p:cNvPicPr>
            <a:picLocks noChangeAspect="1" noChangeArrowheads="1"/>
          </p:cNvPicPr>
          <p:nvPr/>
        </p:nvPicPr>
        <p:blipFill>
          <a:blip r:embed="rId3" cstate="print"/>
          <a:srcRect/>
          <a:stretch>
            <a:fillRect/>
          </a:stretch>
        </p:blipFill>
        <p:spPr bwMode="auto">
          <a:xfrm>
            <a:off x="7086600" y="5410200"/>
            <a:ext cx="2003258" cy="1384069"/>
          </a:xfrm>
          <a:prstGeom prst="rect">
            <a:avLst/>
          </a:prstGeom>
          <a:noFill/>
        </p:spPr>
      </p:pic>
    </p:spTree>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3000" fill="hold"/>
                                        <p:tgtEl>
                                          <p:spTgt spid="4"/>
                                        </p:tgtEl>
                                        <p:attrNameLst>
                                          <p:attrName>ppt_w</p:attrName>
                                        </p:attrNameLst>
                                      </p:cBhvr>
                                      <p:tavLst>
                                        <p:tav tm="0">
                                          <p:val>
                                            <p:fltVal val="0"/>
                                          </p:val>
                                        </p:tav>
                                        <p:tav tm="100000">
                                          <p:val>
                                            <p:strVal val="#ppt_w"/>
                                          </p:val>
                                        </p:tav>
                                      </p:tavLst>
                                    </p:anim>
                                    <p:anim calcmode="lin" valueType="num">
                                      <p:cBhvr>
                                        <p:cTn id="8" dur="3000" fill="hold"/>
                                        <p:tgtEl>
                                          <p:spTgt spid="4"/>
                                        </p:tgtEl>
                                        <p:attrNameLst>
                                          <p:attrName>ppt_h</p:attrName>
                                        </p:attrNameLst>
                                      </p:cBhvr>
                                      <p:tavLst>
                                        <p:tav tm="0">
                                          <p:val>
                                            <p:fltVal val="0"/>
                                          </p:val>
                                        </p:tav>
                                        <p:tav tm="100000">
                                          <p:val>
                                            <p:strVal val="#ppt_h"/>
                                          </p:val>
                                        </p:tav>
                                      </p:tavLst>
                                    </p:anim>
                                    <p:anim calcmode="lin" valueType="num">
                                      <p:cBhvr>
                                        <p:cTn id="9" dur="3000" fill="hold"/>
                                        <p:tgtEl>
                                          <p:spTgt spid="4"/>
                                        </p:tgtEl>
                                        <p:attrNameLst>
                                          <p:attrName>style.rotation</p:attrName>
                                        </p:attrNameLst>
                                      </p:cBhvr>
                                      <p:tavLst>
                                        <p:tav tm="0">
                                          <p:val>
                                            <p:fltVal val="360"/>
                                          </p:val>
                                        </p:tav>
                                        <p:tav tm="100000">
                                          <p:val>
                                            <p:fltVal val="0"/>
                                          </p:val>
                                        </p:tav>
                                      </p:tavLst>
                                    </p:anim>
                                    <p:animEffect transition="in" filter="fade">
                                      <p:cBhvr>
                                        <p:cTn id="10" dur="3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2362200" cy="960438"/>
          </a:xfrm>
        </p:spPr>
        <p:txBody>
          <a:bodyPr>
            <a:normAutofit fontScale="90000"/>
          </a:bodyPr>
          <a:lstStyle/>
          <a:p>
            <a:r>
              <a:rPr lang="en-IN" sz="3600" b="1" i="1" dirty="0" smtClean="0">
                <a:solidFill>
                  <a:srgbClr val="00B0F0"/>
                </a:solidFill>
              </a:rPr>
              <a:t>Test Cases</a:t>
            </a:r>
            <a:endParaRPr lang="en-IN" sz="3600" b="1" i="1" dirty="0">
              <a:solidFill>
                <a:srgbClr val="00B0F0"/>
              </a:solidFill>
            </a:endParaRPr>
          </a:p>
        </p:txBody>
      </p:sp>
      <p:sp>
        <p:nvSpPr>
          <p:cNvPr id="3" name="Content Placeholder 2"/>
          <p:cNvSpPr>
            <a:spLocks noGrp="1"/>
          </p:cNvSpPr>
          <p:nvPr>
            <p:ph idx="1"/>
          </p:nvPr>
        </p:nvSpPr>
        <p:spPr>
          <a:xfrm>
            <a:off x="457200" y="1600200"/>
            <a:ext cx="6705600" cy="533400"/>
          </a:xfrm>
        </p:spPr>
        <p:txBody>
          <a:bodyPr>
            <a:normAutofit/>
          </a:bodyPr>
          <a:lstStyle/>
          <a:p>
            <a:pPr>
              <a:buNone/>
            </a:pPr>
            <a:r>
              <a:rPr lang="en-IN" sz="2400" dirty="0" smtClean="0"/>
              <a:t>Here we have done different test cases such as</a:t>
            </a:r>
          </a:p>
        </p:txBody>
      </p:sp>
      <p:graphicFrame>
        <p:nvGraphicFramePr>
          <p:cNvPr id="4" name="Table 3"/>
          <p:cNvGraphicFramePr>
            <a:graphicFrameLocks noGrp="1"/>
          </p:cNvGraphicFramePr>
          <p:nvPr/>
        </p:nvGraphicFramePr>
        <p:xfrm>
          <a:off x="654164" y="2286000"/>
          <a:ext cx="7848600" cy="3026652"/>
        </p:xfrm>
        <a:graphic>
          <a:graphicData uri="http://schemas.openxmlformats.org/drawingml/2006/table">
            <a:tbl>
              <a:tblPr firstRow="1" bandRow="1">
                <a:tableStyleId>{5C22544A-7EE6-4342-B048-85BDC9FD1C3A}</a:tableStyleId>
              </a:tblPr>
              <a:tblGrid>
                <a:gridCol w="2616200"/>
                <a:gridCol w="2616200"/>
                <a:gridCol w="2616200"/>
              </a:tblGrid>
              <a:tr h="302517">
                <a:tc>
                  <a:txBody>
                    <a:bodyPr/>
                    <a:lstStyle/>
                    <a:p>
                      <a:r>
                        <a:rPr lang="en-IN" sz="1100" dirty="0" smtClean="0"/>
                        <a:t>Test Case</a:t>
                      </a:r>
                      <a:endParaRPr lang="en-IN" sz="1100" dirty="0"/>
                    </a:p>
                  </a:txBody>
                  <a:tcPr/>
                </a:tc>
                <a:tc>
                  <a:txBody>
                    <a:bodyPr/>
                    <a:lstStyle/>
                    <a:p>
                      <a:r>
                        <a:rPr lang="en-IN" sz="1100" dirty="0" smtClean="0"/>
                        <a:t>Expected Result</a:t>
                      </a:r>
                      <a:endParaRPr lang="en-IN" sz="1100" dirty="0"/>
                    </a:p>
                  </a:txBody>
                  <a:tcPr/>
                </a:tc>
                <a:tc>
                  <a:txBody>
                    <a:bodyPr/>
                    <a:lstStyle/>
                    <a:p>
                      <a:r>
                        <a:rPr lang="en-IN" sz="1100" dirty="0" smtClean="0"/>
                        <a:t>Pass/fail</a:t>
                      </a:r>
                      <a:endParaRPr lang="en-IN" sz="1100" dirty="0"/>
                    </a:p>
                  </a:txBody>
                  <a:tcPr/>
                </a:tc>
              </a:tr>
              <a:tr h="4594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t>Passing an object in front of a sensor1      </a:t>
                      </a:r>
                    </a:p>
                    <a:p>
                      <a:endParaRPr lang="en-IN" sz="1100" dirty="0"/>
                    </a:p>
                  </a:txBody>
                  <a:tcPr/>
                </a:tc>
                <a:tc>
                  <a:txBody>
                    <a:bodyPr/>
                    <a:lstStyle/>
                    <a:p>
                      <a:r>
                        <a:rPr lang="en-IN" sz="1100" dirty="0" smtClean="0"/>
                        <a:t>The led should glow</a:t>
                      </a:r>
                      <a:endParaRPr lang="en-IN" sz="1100" dirty="0"/>
                    </a:p>
                  </a:txBody>
                  <a:tcPr/>
                </a:tc>
                <a:tc>
                  <a:txBody>
                    <a:bodyPr/>
                    <a:lstStyle/>
                    <a:p>
                      <a:r>
                        <a:rPr lang="en-IN" sz="1100" dirty="0" smtClean="0"/>
                        <a:t>pass</a:t>
                      </a:r>
                      <a:endParaRPr lang="en-IN" sz="1100" dirty="0"/>
                    </a:p>
                  </a:txBody>
                  <a:tcPr/>
                </a:tc>
              </a:tr>
              <a:tr h="398523">
                <a:tc>
                  <a:txBody>
                    <a:bodyPr/>
                    <a:lstStyle/>
                    <a:p>
                      <a:r>
                        <a:rPr lang="en-IN" sz="1100" dirty="0" smtClean="0"/>
                        <a:t>Passing an object in front of a sensor2</a:t>
                      </a:r>
                      <a:endParaRPr lang="en-IN"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t>The led should get</a:t>
                      </a:r>
                      <a:r>
                        <a:rPr lang="en-IN" sz="1100" baseline="0" dirty="0" smtClean="0"/>
                        <a:t> off</a:t>
                      </a:r>
                      <a:endParaRPr lang="en-IN" sz="1100" dirty="0" smtClean="0"/>
                    </a:p>
                    <a:p>
                      <a:endParaRPr lang="en-IN" sz="1100" dirty="0"/>
                    </a:p>
                  </a:txBody>
                  <a:tcPr/>
                </a:tc>
                <a:tc>
                  <a:txBody>
                    <a:bodyPr/>
                    <a:lstStyle/>
                    <a:p>
                      <a:r>
                        <a:rPr lang="en-IN" sz="1100" dirty="0" smtClean="0"/>
                        <a:t>Pass</a:t>
                      </a:r>
                    </a:p>
                    <a:p>
                      <a:endParaRPr lang="en-IN" sz="1100" dirty="0"/>
                    </a:p>
                  </a:txBody>
                  <a:tcPr/>
                </a:tc>
              </a:tr>
              <a:tr h="5052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t>Passing an object in front of a sensor1      </a:t>
                      </a:r>
                    </a:p>
                    <a:p>
                      <a:endParaRPr lang="en-IN" sz="1100" dirty="0"/>
                    </a:p>
                  </a:txBody>
                  <a:tcPr/>
                </a:tc>
                <a:tc>
                  <a:txBody>
                    <a:bodyPr/>
                    <a:lstStyle/>
                    <a:p>
                      <a:r>
                        <a:rPr lang="en-IN" sz="1100" dirty="0" smtClean="0"/>
                        <a:t>The count should increment</a:t>
                      </a:r>
                      <a:endParaRPr lang="en-IN" sz="1100" dirty="0"/>
                    </a:p>
                  </a:txBody>
                  <a:tcPr/>
                </a:tc>
                <a:tc>
                  <a:txBody>
                    <a:bodyPr/>
                    <a:lstStyle/>
                    <a:p>
                      <a:r>
                        <a:rPr lang="en-IN" sz="1100" dirty="0" smtClean="0"/>
                        <a:t>Pass</a:t>
                      </a:r>
                    </a:p>
                    <a:p>
                      <a:endParaRPr lang="en-IN" sz="1100" dirty="0"/>
                    </a:p>
                  </a:txBody>
                  <a:tcPr/>
                </a:tc>
              </a:tr>
              <a:tr h="444243">
                <a:tc>
                  <a:txBody>
                    <a:bodyPr/>
                    <a:lstStyle/>
                    <a:p>
                      <a:r>
                        <a:rPr lang="en-IN" sz="1100" dirty="0" smtClean="0"/>
                        <a:t>Passing an object in front of a sensor2</a:t>
                      </a:r>
                      <a:endParaRPr lang="en-IN"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t>The count should</a:t>
                      </a:r>
                      <a:r>
                        <a:rPr lang="en-IN" sz="1100" baseline="0" dirty="0" smtClean="0"/>
                        <a:t> </a:t>
                      </a:r>
                      <a:r>
                        <a:rPr lang="en-IN" sz="1100" dirty="0" smtClean="0"/>
                        <a:t>decrement</a:t>
                      </a:r>
                    </a:p>
                    <a:p>
                      <a:endParaRPr lang="en-IN" sz="1100" dirty="0"/>
                    </a:p>
                  </a:txBody>
                  <a:tcPr/>
                </a:tc>
                <a:tc>
                  <a:txBody>
                    <a:bodyPr/>
                    <a:lstStyle/>
                    <a:p>
                      <a:r>
                        <a:rPr lang="en-IN" sz="1100" dirty="0" smtClean="0"/>
                        <a:t>Pass</a:t>
                      </a:r>
                      <a:endParaRPr lang="en-IN" sz="1100" dirty="0"/>
                    </a:p>
                  </a:txBody>
                  <a:tcPr/>
                </a:tc>
              </a:tr>
              <a:tr h="4442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t>Place an object in front of a sensor1</a:t>
                      </a:r>
                    </a:p>
                    <a:p>
                      <a:endParaRPr lang="en-IN" sz="1100" dirty="0"/>
                    </a:p>
                  </a:txBody>
                  <a:tcPr/>
                </a:tc>
                <a:tc>
                  <a:txBody>
                    <a:bodyPr/>
                    <a:lstStyle/>
                    <a:p>
                      <a:r>
                        <a:rPr lang="en-IN" sz="1100" dirty="0" smtClean="0"/>
                        <a:t>Count should</a:t>
                      </a:r>
                      <a:r>
                        <a:rPr lang="en-IN" sz="1100" baseline="0" dirty="0" smtClean="0"/>
                        <a:t> increment only once</a:t>
                      </a:r>
                      <a:endParaRPr lang="en-IN" sz="1100" dirty="0"/>
                    </a:p>
                  </a:txBody>
                  <a:tcPr/>
                </a:tc>
                <a:tc>
                  <a:txBody>
                    <a:bodyPr/>
                    <a:lstStyle/>
                    <a:p>
                      <a:r>
                        <a:rPr lang="en-IN" sz="1100" dirty="0" smtClean="0"/>
                        <a:t>Pass</a:t>
                      </a:r>
                    </a:p>
                    <a:p>
                      <a:endParaRPr lang="en-IN" sz="1100" dirty="0"/>
                    </a:p>
                  </a:txBody>
                  <a:tcPr/>
                </a:tc>
              </a:tr>
              <a:tr h="4442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t>Place an object in front of a sensor2</a:t>
                      </a:r>
                    </a:p>
                    <a:p>
                      <a:endParaRPr lang="en-IN"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t>Count should</a:t>
                      </a:r>
                      <a:r>
                        <a:rPr lang="en-IN" sz="1100" baseline="0" dirty="0" smtClean="0"/>
                        <a:t> increment only once</a:t>
                      </a:r>
                      <a:endParaRPr lang="en-IN" sz="1100" dirty="0" smtClean="0"/>
                    </a:p>
                    <a:p>
                      <a:endParaRPr lang="en-IN" sz="1100" dirty="0"/>
                    </a:p>
                  </a:txBody>
                  <a:tcPr/>
                </a:tc>
                <a:tc>
                  <a:txBody>
                    <a:bodyPr/>
                    <a:lstStyle/>
                    <a:p>
                      <a:r>
                        <a:rPr lang="en-IN" sz="1100" dirty="0" smtClean="0"/>
                        <a:t>Pass</a:t>
                      </a:r>
                      <a:endParaRPr lang="en-IN" sz="1100" dirty="0"/>
                    </a:p>
                  </a:txBody>
                  <a:tcPr/>
                </a:tc>
              </a:tr>
            </a:tbl>
          </a:graphicData>
        </a:graphic>
      </p:graphicFrame>
      <p:pic>
        <p:nvPicPr>
          <p:cNvPr id="7" name="Picture 6" descr="C:\STUDIES\EPICS\epic\Images\logo1.png"/>
          <p:cNvPicPr>
            <a:picLocks noChangeAspect="1" noChangeArrowheads="1"/>
          </p:cNvPicPr>
          <p:nvPr/>
        </p:nvPicPr>
        <p:blipFill>
          <a:blip r:embed="rId2" cstate="print"/>
          <a:srcRect/>
          <a:stretch>
            <a:fillRect/>
          </a:stretch>
        </p:blipFill>
        <p:spPr bwMode="auto">
          <a:xfrm>
            <a:off x="7086600" y="5410200"/>
            <a:ext cx="2003258" cy="1384069"/>
          </a:xfrm>
          <a:prstGeom prst="rect">
            <a:avLst/>
          </a:prstGeom>
          <a:noFill/>
        </p:spPr>
      </p:pic>
    </p:spTree>
  </p:cSld>
  <p:clrMapOvr>
    <a:masterClrMapping/>
  </p:clrMapOvr>
  <p:transition spd="med">
    <p:circl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 y="152400"/>
            <a:ext cx="1922962" cy="646331"/>
          </a:xfrm>
          <a:prstGeom prst="rect">
            <a:avLst/>
          </a:prstGeom>
        </p:spPr>
        <p:txBody>
          <a:bodyPr wrap="none">
            <a:spAutoFit/>
          </a:bodyPr>
          <a:lstStyle/>
          <a:p>
            <a:r>
              <a:rPr lang="en-IN" sz="3600" b="1" i="1" dirty="0" smtClean="0">
                <a:solidFill>
                  <a:srgbClr val="00B0F0"/>
                </a:solidFill>
                <a:latin typeface="+mj-lt"/>
              </a:rPr>
              <a:t>Contents</a:t>
            </a:r>
            <a:endParaRPr lang="en-IN" sz="3600" b="1" i="1" dirty="0">
              <a:solidFill>
                <a:srgbClr val="00B0F0"/>
              </a:solidFill>
              <a:latin typeface="+mj-lt"/>
            </a:endParaRPr>
          </a:p>
        </p:txBody>
      </p:sp>
      <p:sp>
        <p:nvSpPr>
          <p:cNvPr id="8" name="Content Placeholder 7"/>
          <p:cNvSpPr>
            <a:spLocks noGrp="1"/>
          </p:cNvSpPr>
          <p:nvPr>
            <p:ph idx="1"/>
          </p:nvPr>
        </p:nvSpPr>
        <p:spPr>
          <a:xfrm>
            <a:off x="304800" y="990600"/>
            <a:ext cx="8458200" cy="5638800"/>
          </a:xfrm>
        </p:spPr>
        <p:txBody>
          <a:bodyPr>
            <a:normAutofit/>
          </a:bodyPr>
          <a:lstStyle/>
          <a:p>
            <a:pPr>
              <a:buFont typeface="Wingdings" pitchFamily="2" charset="2"/>
              <a:buChar char="Ø"/>
            </a:pPr>
            <a:r>
              <a:rPr lang="en-IN" sz="2000" smtClean="0"/>
              <a:t>Objective.</a:t>
            </a:r>
          </a:p>
          <a:p>
            <a:pPr>
              <a:buFont typeface="Wingdings" pitchFamily="2" charset="2"/>
              <a:buChar char="Ø"/>
            </a:pPr>
            <a:r>
              <a:rPr lang="en-IN" sz="2000" smtClean="0"/>
              <a:t>Problem Description.</a:t>
            </a:r>
          </a:p>
          <a:p>
            <a:pPr>
              <a:buFont typeface="Wingdings" pitchFamily="2" charset="2"/>
              <a:buChar char="Ø"/>
            </a:pPr>
            <a:r>
              <a:rPr lang="en-IN" sz="2000" smtClean="0"/>
              <a:t>Components.</a:t>
            </a:r>
          </a:p>
          <a:p>
            <a:pPr lvl="1">
              <a:buFont typeface="Arial" pitchFamily="34" charset="0"/>
              <a:buChar char="•"/>
            </a:pPr>
            <a:r>
              <a:rPr lang="en-IN" sz="1600" smtClean="0"/>
              <a:t>Working Principle.</a:t>
            </a:r>
          </a:p>
          <a:p>
            <a:pPr lvl="1">
              <a:buFont typeface="Arial" pitchFamily="34" charset="0"/>
              <a:buChar char="•"/>
            </a:pPr>
            <a:r>
              <a:rPr lang="en-IN" sz="1600" smtClean="0"/>
              <a:t>Features.</a:t>
            </a:r>
          </a:p>
          <a:p>
            <a:pPr lvl="1">
              <a:buFont typeface="Arial" pitchFamily="34" charset="0"/>
              <a:buChar char="•"/>
            </a:pPr>
            <a:r>
              <a:rPr lang="en-IN" sz="1600" smtClean="0"/>
              <a:t>Working Model.</a:t>
            </a:r>
          </a:p>
          <a:p>
            <a:pPr>
              <a:buFont typeface="Wingdings" pitchFamily="2" charset="2"/>
              <a:buChar char="Ø"/>
            </a:pPr>
            <a:r>
              <a:rPr lang="en-IN" sz="2000" smtClean="0"/>
              <a:t>Prototype.</a:t>
            </a:r>
          </a:p>
          <a:p>
            <a:pPr>
              <a:buFont typeface="Wingdings" pitchFamily="2" charset="2"/>
              <a:buChar char="Ø"/>
            </a:pPr>
            <a:r>
              <a:rPr lang="en-IN" sz="2000" smtClean="0"/>
              <a:t>Actual Working Model.</a:t>
            </a:r>
          </a:p>
          <a:p>
            <a:pPr>
              <a:buFont typeface="Wingdings" pitchFamily="2" charset="2"/>
              <a:buChar char="Ø"/>
            </a:pPr>
            <a:r>
              <a:rPr lang="en-IN" sz="2000" smtClean="0"/>
              <a:t>Testing.</a:t>
            </a:r>
          </a:p>
          <a:p>
            <a:pPr lvl="1">
              <a:buFont typeface="Arial" pitchFamily="34" charset="0"/>
              <a:buChar char="•"/>
            </a:pPr>
            <a:r>
              <a:rPr lang="en-IN" sz="1600" smtClean="0"/>
              <a:t>Expected Results.</a:t>
            </a:r>
          </a:p>
          <a:p>
            <a:pPr lvl="1">
              <a:buFont typeface="Arial" pitchFamily="34" charset="0"/>
              <a:buChar char="•"/>
            </a:pPr>
            <a:r>
              <a:rPr lang="en-IN" sz="1600" smtClean="0"/>
              <a:t>Actual Results.</a:t>
            </a:r>
          </a:p>
          <a:p>
            <a:pPr>
              <a:buFont typeface="Wingdings" pitchFamily="2" charset="2"/>
              <a:buChar char="Ø"/>
            </a:pPr>
            <a:r>
              <a:rPr lang="en-IN" sz="2000" b="1" smtClean="0"/>
              <a:t>Maintenance.</a:t>
            </a:r>
          </a:p>
          <a:p>
            <a:pPr lvl="1"/>
            <a:r>
              <a:rPr lang="en-IN" sz="1600" smtClean="0"/>
              <a:t>Interfacing SIM800 with Aurdino UNO.</a:t>
            </a:r>
          </a:p>
          <a:p>
            <a:pPr lvl="1">
              <a:buFont typeface="Arial" pitchFamily="34" charset="0"/>
              <a:buChar char="•"/>
            </a:pPr>
            <a:r>
              <a:rPr lang="en-IN" sz="1600" smtClean="0"/>
              <a:t>Sending Alerts to the Maintenance Department.</a:t>
            </a:r>
          </a:p>
          <a:p>
            <a:pPr>
              <a:buFont typeface="Wingdings" pitchFamily="2" charset="2"/>
              <a:buChar char="Ø"/>
            </a:pPr>
            <a:r>
              <a:rPr lang="en-IN" sz="2000" b="1" smtClean="0"/>
              <a:t>Conclusion.</a:t>
            </a:r>
          </a:p>
          <a:p>
            <a:pPr lvl="1">
              <a:buNone/>
            </a:pPr>
            <a:endParaRPr lang="en-IN" sz="1600" smtClean="0"/>
          </a:p>
          <a:p>
            <a:pPr lvl="1">
              <a:buFont typeface="Arial" pitchFamily="34" charset="0"/>
              <a:buChar char="•"/>
            </a:pPr>
            <a:endParaRPr lang="en-IN" sz="1600" smtClean="0"/>
          </a:p>
          <a:p>
            <a:pPr marL="550926" indent="-514350">
              <a:buFont typeface="Wingdings" pitchFamily="2" charset="2"/>
              <a:buChar char="Ø"/>
            </a:pPr>
            <a:endParaRPr lang="en-IN" sz="2000" dirty="0" smtClean="0"/>
          </a:p>
        </p:txBody>
      </p:sp>
    </p:spTree>
  </p:cSld>
  <p:clrMapOvr>
    <a:masterClrMapping/>
  </p:clrMapOvr>
  <p:transition spd="med">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4876800" cy="762000"/>
          </a:xfrm>
        </p:spPr>
        <p:txBody>
          <a:bodyPr>
            <a:normAutofit/>
          </a:bodyPr>
          <a:lstStyle/>
          <a:p>
            <a:pPr algn="ctr"/>
            <a:r>
              <a:rPr lang="en-IN" sz="3600" b="1" i="1" dirty="0" smtClean="0">
                <a:solidFill>
                  <a:srgbClr val="00B0F0"/>
                </a:solidFill>
              </a:rPr>
              <a:t>Test Case</a:t>
            </a:r>
            <a:endParaRPr lang="en-IN" sz="3600" b="1" i="1" dirty="0">
              <a:solidFill>
                <a:srgbClr val="00B0F0"/>
              </a:solidFill>
            </a:endParaRPr>
          </a:p>
        </p:txBody>
      </p:sp>
      <p:pic>
        <p:nvPicPr>
          <p:cNvPr id="6146" name="Picture 2"/>
          <p:cNvPicPr>
            <a:picLocks noChangeAspect="1" noChangeArrowheads="1"/>
          </p:cNvPicPr>
          <p:nvPr/>
        </p:nvPicPr>
        <p:blipFill>
          <a:blip r:embed="rId2" cstate="print"/>
          <a:srcRect/>
          <a:stretch>
            <a:fillRect/>
          </a:stretch>
        </p:blipFill>
        <p:spPr bwMode="auto">
          <a:xfrm>
            <a:off x="914400" y="1076151"/>
            <a:ext cx="6858000" cy="4867449"/>
          </a:xfrm>
          <a:prstGeom prst="rect">
            <a:avLst/>
          </a:prstGeom>
          <a:noFill/>
          <a:ln w="9525">
            <a:noFill/>
            <a:miter lim="800000"/>
            <a:headEnd/>
            <a:tailEnd/>
          </a:ln>
          <a:effectLst/>
        </p:spPr>
      </p:pic>
      <p:pic>
        <p:nvPicPr>
          <p:cNvPr id="5" name="Picture 4" descr="C:\STUDIES\EPICS\epic\Images\logo1.png"/>
          <p:cNvPicPr>
            <a:picLocks noChangeAspect="1" noChangeArrowheads="1"/>
          </p:cNvPicPr>
          <p:nvPr/>
        </p:nvPicPr>
        <p:blipFill>
          <a:blip r:embed="rId3" cstate="print"/>
          <a:srcRect/>
          <a:stretch>
            <a:fillRect/>
          </a:stretch>
        </p:blipFill>
        <p:spPr bwMode="auto">
          <a:xfrm>
            <a:off x="7086600" y="5410200"/>
            <a:ext cx="2003258" cy="1384069"/>
          </a:xfrm>
          <a:prstGeom prst="rect">
            <a:avLst/>
          </a:prstGeom>
          <a:noFill/>
        </p:spPr>
      </p:pic>
    </p:spTree>
    <p:extLst>
      <p:ext uri="{BB962C8B-B14F-4D97-AF65-F5344CB8AC3E}">
        <p14:creationId xmlns:p14="http://schemas.microsoft.com/office/powerpoint/2010/main" xmlns="" val="325225201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dissolve">
                                      <p:cBhvr>
                                        <p:cTn id="7" dur="2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5410200" cy="1143000"/>
          </a:xfrm>
        </p:spPr>
        <p:txBody>
          <a:bodyPr>
            <a:normAutofit/>
          </a:bodyPr>
          <a:lstStyle/>
          <a:p>
            <a:pPr algn="ctr"/>
            <a:r>
              <a:rPr lang="en-IN" b="1" i="1" dirty="0" smtClean="0">
                <a:solidFill>
                  <a:srgbClr val="00B0F0"/>
                </a:solidFill>
              </a:rPr>
              <a:t>Test Case</a:t>
            </a:r>
            <a:endParaRPr lang="en-IN" b="1" i="1" dirty="0">
              <a:solidFill>
                <a:srgbClr val="00B0F0"/>
              </a:solidFill>
            </a:endParaRPr>
          </a:p>
        </p:txBody>
      </p:sp>
      <p:pic>
        <p:nvPicPr>
          <p:cNvPr id="7170" name="Picture 2"/>
          <p:cNvPicPr>
            <a:picLocks noGrp="1" noChangeAspect="1" noChangeArrowheads="1"/>
          </p:cNvPicPr>
          <p:nvPr>
            <p:ph idx="1"/>
          </p:nvPr>
        </p:nvPicPr>
        <p:blipFill>
          <a:blip r:embed="rId2" cstate="print"/>
          <a:srcRect/>
          <a:stretch>
            <a:fillRect/>
          </a:stretch>
        </p:blipFill>
        <p:spPr bwMode="auto">
          <a:xfrm>
            <a:off x="1492364" y="1377358"/>
            <a:ext cx="6288047" cy="4525963"/>
          </a:xfrm>
          <a:prstGeom prst="rect">
            <a:avLst/>
          </a:prstGeom>
          <a:noFill/>
          <a:ln w="9525">
            <a:noFill/>
            <a:miter lim="800000"/>
            <a:headEnd/>
            <a:tailEnd/>
          </a:ln>
          <a:effectLst/>
        </p:spPr>
      </p:pic>
      <p:pic>
        <p:nvPicPr>
          <p:cNvPr id="8" name="Picture 7" descr="C:\STUDIES\EPICS\epic\Images\logo1.png"/>
          <p:cNvPicPr>
            <a:picLocks noChangeAspect="1" noChangeArrowheads="1"/>
          </p:cNvPicPr>
          <p:nvPr/>
        </p:nvPicPr>
        <p:blipFill>
          <a:blip r:embed="rId3" cstate="print"/>
          <a:srcRect/>
          <a:stretch>
            <a:fillRect/>
          </a:stretch>
        </p:blipFill>
        <p:spPr bwMode="auto">
          <a:xfrm>
            <a:off x="7086600" y="5410200"/>
            <a:ext cx="2003258" cy="1384069"/>
          </a:xfrm>
          <a:prstGeom prst="rect">
            <a:avLst/>
          </a:prstGeom>
          <a:noFill/>
        </p:spPr>
      </p:pic>
    </p:spTree>
    <p:extLst>
      <p:ext uri="{BB962C8B-B14F-4D97-AF65-F5344CB8AC3E}">
        <p14:creationId xmlns:p14="http://schemas.microsoft.com/office/powerpoint/2010/main" xmlns="" val="352262823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checkerboard(across)">
                                      <p:cBhvr>
                                        <p:cTn id="7" dur="20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MiniProject(EAST)\road animation.png"/>
          <p:cNvPicPr>
            <a:picLocks noChangeAspect="1" noChangeArrowheads="1"/>
          </p:cNvPicPr>
          <p:nvPr/>
        </p:nvPicPr>
        <p:blipFill>
          <a:blip r:embed="rId2" cstate="print"/>
          <a:srcRect/>
          <a:stretch>
            <a:fillRect/>
          </a:stretch>
        </p:blipFill>
        <p:spPr bwMode="auto">
          <a:xfrm>
            <a:off x="457200" y="1676400"/>
            <a:ext cx="8040687" cy="4829175"/>
          </a:xfrm>
          <a:prstGeom prst="rect">
            <a:avLst/>
          </a:prstGeom>
          <a:noFill/>
        </p:spPr>
      </p:pic>
      <p:sp>
        <p:nvSpPr>
          <p:cNvPr id="10" name="Oval 9"/>
          <p:cNvSpPr/>
          <p:nvPr/>
        </p:nvSpPr>
        <p:spPr>
          <a:xfrm>
            <a:off x="3048000" y="5486400"/>
            <a:ext cx="304800" cy="304800"/>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Connector 11"/>
          <p:cNvSpPr/>
          <p:nvPr/>
        </p:nvSpPr>
        <p:spPr>
          <a:xfrm>
            <a:off x="5486400" y="4038600"/>
            <a:ext cx="228600" cy="228600"/>
          </a:xfrm>
          <a:prstGeom prst="flowChartConnector">
            <a:avLst/>
          </a:prstGeom>
          <a:solidFill>
            <a:srgbClr val="F0720A"/>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accent6">
                    <a:lumMod val="75000"/>
                  </a:schemeClr>
                </a:solidFill>
              </a:ln>
              <a:solidFill>
                <a:srgbClr val="FF3300"/>
              </a:solidFill>
            </a:endParaRPr>
          </a:p>
        </p:txBody>
      </p:sp>
      <p:sp>
        <p:nvSpPr>
          <p:cNvPr id="5" name="TextBox 4"/>
          <p:cNvSpPr txBox="1"/>
          <p:nvPr/>
        </p:nvSpPr>
        <p:spPr>
          <a:xfrm>
            <a:off x="609600" y="304800"/>
            <a:ext cx="7910307" cy="584775"/>
          </a:xfrm>
          <a:prstGeom prst="rect">
            <a:avLst/>
          </a:prstGeom>
          <a:noFill/>
        </p:spPr>
        <p:txBody>
          <a:bodyPr wrap="none" rtlCol="0">
            <a:spAutoFit/>
          </a:bodyPr>
          <a:lstStyle/>
          <a:p>
            <a:r>
              <a:rPr lang="en-IN" sz="3200" b="1" i="1" dirty="0" smtClean="0">
                <a:solidFill>
                  <a:srgbClr val="00B0F0"/>
                </a:solidFill>
              </a:rPr>
              <a:t>Sample Test Case What Should Happen</a:t>
            </a:r>
            <a:endParaRPr lang="en-IN" sz="3200" b="1" i="1" dirty="0">
              <a:solidFill>
                <a:srgbClr val="00B0F0"/>
              </a:solidFill>
            </a:endParaRPr>
          </a:p>
        </p:txBody>
      </p:sp>
      <p:pic>
        <p:nvPicPr>
          <p:cNvPr id="7" name="Picture 6" descr="C:\STUDIES\EPICS\epic\Images\logo1.png"/>
          <p:cNvPicPr>
            <a:picLocks noChangeAspect="1" noChangeArrowheads="1"/>
          </p:cNvPicPr>
          <p:nvPr/>
        </p:nvPicPr>
        <p:blipFill>
          <a:blip r:embed="rId3" cstate="print"/>
          <a:srcRect/>
          <a:stretch>
            <a:fillRect/>
          </a:stretch>
        </p:blipFill>
        <p:spPr bwMode="auto">
          <a:xfrm>
            <a:off x="7086600" y="5410200"/>
            <a:ext cx="2003258" cy="1384069"/>
          </a:xfrm>
          <a:prstGeom prst="rect">
            <a:avLst/>
          </a:prstGeom>
          <a:noFill/>
        </p:spPr>
      </p:pic>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800"/>
                                  </p:stCondLst>
                                  <p:childTnLst>
                                    <p:animMotion origin="layout" path="M 0 -0.02151 C -0.00156 -0.02429 -0.00208 -0.02753 -0.00208 -0.04696 C -0.00208 -0.06731 -0.00122 -0.1071 0.00122 -0.1418 C 0.00399 -0.17719 0.00469 -0.22392 0.01267 -0.25746 C 0.02049 -0.29077 0.02552 -0.31598 0.04913 -0.34397 C 0.07274 -0.37219 0.11563 -0.418 0.15382 -0.42702 C 0.19219 -0.43488 0.24809 -0.42146 0.27882 -0.3988 C 0.3092 -0.3752 0.32378 -0.32894 0.3375 -0.2873 C 0.35122 -0.24612 0.35694 -0.2024 0.36146 -0.15013 C 0.36667 -0.09785 0.36354 -0.01064 0.36406 0.02568 C 0.36458 0.0613 0.36424 0.06338 0.36406 0.06662 " pathEditMode="relative" rAng="0" ptsTypes="aaaaaaaaaaA">
                                      <p:cBhvr>
                                        <p:cTn id="6" dur="5000" fill="hold"/>
                                        <p:tgtEl>
                                          <p:spTgt spid="10"/>
                                        </p:tgtEl>
                                        <p:attrNameLst>
                                          <p:attrName>ppt_x</p:attrName>
                                          <p:attrName>ppt_y</p:attrName>
                                        </p:attrNameLst>
                                      </p:cBhvr>
                                      <p:rCtr x="182" y="-163"/>
                                    </p:animMotion>
                                  </p:childTnLst>
                                </p:cTn>
                              </p:par>
                              <p:par>
                                <p:cTn id="7" presetID="55" presetClass="entr" presetSubtype="0" repeatCount="500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anim calcmode="lin" valueType="num">
                                      <p:cBhvr>
                                        <p:cTn id="9" dur="740" fill="hold"/>
                                        <p:tgtEl>
                                          <p:spTgt spid="12"/>
                                        </p:tgtEl>
                                        <p:attrNameLst>
                                          <p:attrName>ppt_w</p:attrName>
                                        </p:attrNameLst>
                                      </p:cBhvr>
                                      <p:tavLst>
                                        <p:tav tm="0">
                                          <p:val>
                                            <p:strVal val="#ppt_w*0.70"/>
                                          </p:val>
                                        </p:tav>
                                        <p:tav tm="100000">
                                          <p:val>
                                            <p:strVal val="#ppt_w"/>
                                          </p:val>
                                        </p:tav>
                                      </p:tavLst>
                                    </p:anim>
                                    <p:anim calcmode="lin" valueType="num">
                                      <p:cBhvr>
                                        <p:cTn id="10" dur="740" fill="hold"/>
                                        <p:tgtEl>
                                          <p:spTgt spid="12"/>
                                        </p:tgtEl>
                                        <p:attrNameLst>
                                          <p:attrName>ppt_h</p:attrName>
                                        </p:attrNameLst>
                                      </p:cBhvr>
                                      <p:tavLst>
                                        <p:tav tm="0">
                                          <p:val>
                                            <p:strVal val="#ppt_h"/>
                                          </p:val>
                                        </p:tav>
                                        <p:tav tm="100000">
                                          <p:val>
                                            <p:strVal val="#ppt_h"/>
                                          </p:val>
                                        </p:tav>
                                      </p:tavLst>
                                    </p:anim>
                                    <p:animEffect transition="in" filter="fade">
                                      <p:cBhvr>
                                        <p:cTn id="11" dur="740"/>
                                        <p:tgtEl>
                                          <p:spTgt spid="12"/>
                                        </p:tgtEl>
                                      </p:cBhvr>
                                    </p:animEffect>
                                  </p:childTnLst>
                                  <p:subTnLst>
                                    <p:set>
                                      <p:cBhvr override="childStyle">
                                        <p:cTn dur="1" fill="hold" display="0" masterRel="sameClick" afterEffect="1">
                                          <p:stCondLst>
                                            <p:cond evt="end" delay="0">
                                              <p:tn val="7"/>
                                            </p:cond>
                                          </p:stCondLst>
                                        </p:cTn>
                                        <p:tgtEl>
                                          <p:spTgt spid="1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5638800" cy="960438"/>
          </a:xfrm>
        </p:spPr>
        <p:txBody>
          <a:bodyPr>
            <a:normAutofit fontScale="90000"/>
          </a:bodyPr>
          <a:lstStyle/>
          <a:p>
            <a:r>
              <a:rPr lang="en-IN" sz="3600" b="1" i="1" dirty="0" smtClean="0">
                <a:solidFill>
                  <a:srgbClr val="00B0F0"/>
                </a:solidFill>
              </a:rPr>
              <a:t>Sample Test Case Practically</a:t>
            </a:r>
            <a:endParaRPr lang="en-IN" sz="3600" b="1" i="1" dirty="0">
              <a:solidFill>
                <a:srgbClr val="00B0F0"/>
              </a:solidFill>
            </a:endParaRPr>
          </a:p>
        </p:txBody>
      </p:sp>
      <p:pic>
        <p:nvPicPr>
          <p:cNvPr id="4" name="IMG_0128.MOV">
            <a:hlinkClick r:id="" action="ppaction://media"/>
          </p:cNvPr>
          <p:cNvPicPr>
            <a:picLocks noGrp="1" noRot="1" noChangeAspect="1"/>
          </p:cNvPicPr>
          <p:nvPr>
            <p:ph idx="1"/>
            <a:videoFile r:link="rId1"/>
          </p:nvPr>
        </p:nvPicPr>
        <p:blipFill>
          <a:blip r:embed="rId3" cstate="print"/>
          <a:stretch>
            <a:fillRect/>
          </a:stretch>
        </p:blipFill>
        <p:spPr>
          <a:xfrm>
            <a:off x="1822450" y="1489075"/>
            <a:ext cx="5094288" cy="3821113"/>
          </a:xfrm>
          <a:prstGeom prst="rect">
            <a:avLst/>
          </a:prstGeom>
        </p:spPr>
      </p:pic>
      <p:pic>
        <p:nvPicPr>
          <p:cNvPr id="6" name="Picture 5" descr="C:\STUDIES\EPICS\epic\Images\logo1.png"/>
          <p:cNvPicPr>
            <a:picLocks noChangeAspect="1" noChangeArrowheads="1"/>
          </p:cNvPicPr>
          <p:nvPr/>
        </p:nvPicPr>
        <p:blipFill>
          <a:blip r:embed="rId4" cstate="print"/>
          <a:srcRect/>
          <a:stretch>
            <a:fillRect/>
          </a:stretch>
        </p:blipFill>
        <p:spPr bwMode="auto">
          <a:xfrm>
            <a:off x="7086600" y="5410200"/>
            <a:ext cx="2003258" cy="1384069"/>
          </a:xfrm>
          <a:prstGeom prst="rect">
            <a:avLst/>
          </a:prstGeom>
          <a:noFill/>
        </p:spPr>
      </p:pic>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video>
              <p:cMediaNode>
                <p:cTn id="13"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MiniProject(EAST)\road animation.png"/>
          <p:cNvPicPr>
            <a:picLocks noChangeAspect="1" noChangeArrowheads="1"/>
          </p:cNvPicPr>
          <p:nvPr/>
        </p:nvPicPr>
        <p:blipFill>
          <a:blip r:embed="rId2" cstate="print"/>
          <a:srcRect/>
          <a:stretch>
            <a:fillRect/>
          </a:stretch>
        </p:blipFill>
        <p:spPr bwMode="auto">
          <a:xfrm>
            <a:off x="457200" y="1676400"/>
            <a:ext cx="8040687" cy="4829175"/>
          </a:xfrm>
          <a:prstGeom prst="rect">
            <a:avLst/>
          </a:prstGeom>
          <a:noFill/>
        </p:spPr>
      </p:pic>
      <p:sp>
        <p:nvSpPr>
          <p:cNvPr id="10" name="Oval 9"/>
          <p:cNvSpPr/>
          <p:nvPr/>
        </p:nvSpPr>
        <p:spPr>
          <a:xfrm>
            <a:off x="3048000" y="5486400"/>
            <a:ext cx="304800" cy="304800"/>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Connector 11"/>
          <p:cNvSpPr/>
          <p:nvPr/>
        </p:nvSpPr>
        <p:spPr>
          <a:xfrm>
            <a:off x="5486400" y="4038600"/>
            <a:ext cx="228600" cy="228600"/>
          </a:xfrm>
          <a:prstGeom prst="flowChartConnector">
            <a:avLst/>
          </a:prstGeom>
          <a:solidFill>
            <a:srgbClr val="F0720A"/>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accent6">
                    <a:lumMod val="75000"/>
                  </a:schemeClr>
                </a:solidFill>
              </a:ln>
              <a:solidFill>
                <a:srgbClr val="FF3300"/>
              </a:solidFill>
            </a:endParaRPr>
          </a:p>
        </p:txBody>
      </p:sp>
      <p:sp>
        <p:nvSpPr>
          <p:cNvPr id="5" name="TextBox 4"/>
          <p:cNvSpPr txBox="1"/>
          <p:nvPr/>
        </p:nvSpPr>
        <p:spPr>
          <a:xfrm>
            <a:off x="2667000" y="381000"/>
            <a:ext cx="4117346" cy="646331"/>
          </a:xfrm>
          <a:prstGeom prst="rect">
            <a:avLst/>
          </a:prstGeom>
          <a:noFill/>
        </p:spPr>
        <p:txBody>
          <a:bodyPr wrap="none" rtlCol="0">
            <a:spAutoFit/>
          </a:bodyPr>
          <a:lstStyle/>
          <a:p>
            <a:r>
              <a:rPr lang="en-IN" sz="3600" b="1" i="1" dirty="0" smtClean="0">
                <a:solidFill>
                  <a:srgbClr val="00B0F0"/>
                </a:solidFill>
              </a:rPr>
              <a:t>Sample Test Case</a:t>
            </a:r>
            <a:endParaRPr lang="en-IN" sz="3600" b="1" i="1" dirty="0">
              <a:solidFill>
                <a:srgbClr val="00B0F0"/>
              </a:solidFill>
            </a:endParaRPr>
          </a:p>
        </p:txBody>
      </p:sp>
      <p:pic>
        <p:nvPicPr>
          <p:cNvPr id="7" name="Picture 6" descr="C:\STUDIES\EPICS\epic\Images\logo1.png"/>
          <p:cNvPicPr>
            <a:picLocks noChangeAspect="1" noChangeArrowheads="1"/>
          </p:cNvPicPr>
          <p:nvPr/>
        </p:nvPicPr>
        <p:blipFill>
          <a:blip r:embed="rId3" cstate="print"/>
          <a:srcRect/>
          <a:stretch>
            <a:fillRect/>
          </a:stretch>
        </p:blipFill>
        <p:spPr bwMode="auto">
          <a:xfrm>
            <a:off x="7086600" y="5410200"/>
            <a:ext cx="2003258" cy="1384069"/>
          </a:xfrm>
          <a:prstGeom prst="rect">
            <a:avLst/>
          </a:prstGeom>
          <a:noFill/>
        </p:spPr>
      </p:pic>
      <p:sp>
        <p:nvSpPr>
          <p:cNvPr id="9" name="Oval 8"/>
          <p:cNvSpPr/>
          <p:nvPr/>
        </p:nvSpPr>
        <p:spPr>
          <a:xfrm>
            <a:off x="3048000" y="5943600"/>
            <a:ext cx="228600" cy="228600"/>
          </a:xfrm>
          <a:prstGeom prst="ellipse">
            <a:avLst/>
          </a:prstGeom>
          <a:solidFill>
            <a:schemeClr val="tx2">
              <a:lumMod val="10000"/>
            </a:schemeClr>
          </a:solidFill>
          <a:ln w="38100" cmpd="sng">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a:solidFill>
                  <a:srgbClr val="FF0000"/>
                </a:solidFill>
              </a:ln>
            </a:endParaRP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100"/>
                                  </p:stCondLst>
                                  <p:childTnLst>
                                    <p:animMotion origin="layout" path="M 0 -0.02151 C -0.00156 -0.02429 -0.00208 -0.02753 -0.00208 -0.04696 C -0.00208 -0.06731 -0.00122 -0.1071 0.00122 -0.1418 C 0.00399 -0.17719 0.00469 -0.22392 0.01267 -0.25746 C 0.02049 -0.29077 0.02552 -0.31598 0.04913 -0.34397 C 0.07274 -0.37219 0.11563 -0.418 0.15382 -0.42702 C 0.19219 -0.43488 0.24809 -0.42146 0.27882 -0.3988 C 0.3092 -0.3752 0.32378 -0.32894 0.3375 -0.2873 C 0.35122 -0.24612 0.35694 -0.2024 0.36146 -0.15013 C 0.36667 -0.09785 0.36354 -0.01064 0.36406 0.02568 C 0.36458 0.0613 0.36424 0.06338 0.36406 0.06662 " pathEditMode="relative" rAng="0" ptsTypes="aaaaaaaaaaA">
                                      <p:cBhvr>
                                        <p:cTn id="6" dur="5700" fill="hold"/>
                                        <p:tgtEl>
                                          <p:spTgt spid="10"/>
                                        </p:tgtEl>
                                        <p:attrNameLst>
                                          <p:attrName>ppt_x</p:attrName>
                                          <p:attrName>ppt_y</p:attrName>
                                        </p:attrNameLst>
                                      </p:cBhvr>
                                      <p:rCtr x="182" y="-163"/>
                                    </p:animMotion>
                                  </p:childTnLst>
                                </p:cTn>
                              </p:par>
                              <p:par>
                                <p:cTn id="7" presetID="55" presetClass="entr" presetSubtype="0" repeatCount="500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anim calcmode="lin" valueType="num">
                                      <p:cBhvr>
                                        <p:cTn id="9" dur="740" fill="hold"/>
                                        <p:tgtEl>
                                          <p:spTgt spid="12"/>
                                        </p:tgtEl>
                                        <p:attrNameLst>
                                          <p:attrName>ppt_w</p:attrName>
                                        </p:attrNameLst>
                                      </p:cBhvr>
                                      <p:tavLst>
                                        <p:tav tm="0">
                                          <p:val>
                                            <p:strVal val="#ppt_w*0.70"/>
                                          </p:val>
                                        </p:tav>
                                        <p:tav tm="100000">
                                          <p:val>
                                            <p:strVal val="#ppt_w"/>
                                          </p:val>
                                        </p:tav>
                                      </p:tavLst>
                                    </p:anim>
                                    <p:anim calcmode="lin" valueType="num">
                                      <p:cBhvr>
                                        <p:cTn id="10" dur="740" fill="hold"/>
                                        <p:tgtEl>
                                          <p:spTgt spid="12"/>
                                        </p:tgtEl>
                                        <p:attrNameLst>
                                          <p:attrName>ppt_h</p:attrName>
                                        </p:attrNameLst>
                                      </p:cBhvr>
                                      <p:tavLst>
                                        <p:tav tm="0">
                                          <p:val>
                                            <p:strVal val="#ppt_h"/>
                                          </p:val>
                                        </p:tav>
                                        <p:tav tm="100000">
                                          <p:val>
                                            <p:strVal val="#ppt_h"/>
                                          </p:val>
                                        </p:tav>
                                      </p:tavLst>
                                    </p:anim>
                                    <p:animEffect transition="in" filter="fade">
                                      <p:cBhvr>
                                        <p:cTn id="11" dur="740"/>
                                        <p:tgtEl>
                                          <p:spTgt spid="12"/>
                                        </p:tgtEl>
                                      </p:cBhvr>
                                    </p:animEffect>
                                  </p:childTnLst>
                                  <p:subTnLst>
                                    <p:set>
                                      <p:cBhvr override="childStyle">
                                        <p:cTn dur="1" fill="hold" display="0" masterRel="sameClick" afterEffect="1">
                                          <p:stCondLst>
                                            <p:cond evt="end" delay="0">
                                              <p:tn val="7"/>
                                            </p:cond>
                                          </p:stCondLst>
                                        </p:cTn>
                                        <p:tgtEl>
                                          <p:spTgt spid="12"/>
                                        </p:tgtEl>
                                        <p:attrNameLst>
                                          <p:attrName>style.visibility</p:attrName>
                                        </p:attrNameLst>
                                      </p:cBhvr>
                                      <p:to>
                                        <p:strVal val="hidden"/>
                                      </p:to>
                                    </p:set>
                                  </p:subTnLst>
                                </p:cTn>
                              </p:par>
                              <p:par>
                                <p:cTn id="12" presetID="0" presetClass="path" presetSubtype="0" accel="50000" decel="50000" fill="hold" grpId="0" nodeType="withEffect">
                                  <p:stCondLst>
                                    <p:cond delay="0"/>
                                  </p:stCondLst>
                                  <p:childTnLst>
                                    <p:animMotion origin="layout" path="M -0.00226 -0.12838 C -0.00382 -0.19986 -0.00538 -0.27111 0.00677 -0.32292 C 0.01892 -0.37474 0.04722 -0.41036 0.07066 -0.43928 C 0.0941 -0.46819 0.1217 -0.48693 0.14722 -0.49572 C 0.17274 -0.50451 0.19983 -0.49896 0.22396 -0.49225 C 0.24809 -0.48554 0.27205 -0.4786 0.29236 -0.45501 C 0.31267 -0.43141 0.33368 -0.39741 0.34549 -0.35045 C 0.35729 -0.30349 0.36024 -0.23086 0.36354 -0.17279 C 0.36684 -0.11473 0.36545 -0.02938 0.36528 -0.00231 C 0.3651 0.02475 0.36302 -0.00948 0.36267 -0.01087 " pathEditMode="relative" ptsTypes="aaaaaaaaaA">
                                      <p:cBhvr>
                                        <p:cTn id="13" dur="3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52400"/>
            <a:ext cx="2751715" cy="646331"/>
          </a:xfrm>
          <a:prstGeom prst="rect">
            <a:avLst/>
          </a:prstGeom>
        </p:spPr>
        <p:txBody>
          <a:bodyPr wrap="none">
            <a:spAutoFit/>
          </a:bodyPr>
          <a:lstStyle/>
          <a:p>
            <a:r>
              <a:rPr lang="en-IN" sz="3600" b="1" i="1" dirty="0" smtClean="0">
                <a:solidFill>
                  <a:srgbClr val="00B0F0"/>
                </a:solidFill>
                <a:latin typeface="+mj-lt"/>
              </a:rPr>
              <a:t>Maintenance</a:t>
            </a:r>
            <a:endParaRPr lang="en-IN" sz="3600" b="1" i="1" dirty="0">
              <a:solidFill>
                <a:srgbClr val="00B0F0"/>
              </a:solidFill>
              <a:latin typeface="+mj-lt"/>
            </a:endParaRPr>
          </a:p>
        </p:txBody>
      </p:sp>
      <p:sp>
        <p:nvSpPr>
          <p:cNvPr id="5" name="Rectangle 4"/>
          <p:cNvSpPr/>
          <p:nvPr/>
        </p:nvSpPr>
        <p:spPr>
          <a:xfrm>
            <a:off x="457200" y="990600"/>
            <a:ext cx="5672066" cy="461665"/>
          </a:xfrm>
          <a:prstGeom prst="rect">
            <a:avLst/>
          </a:prstGeom>
        </p:spPr>
        <p:txBody>
          <a:bodyPr wrap="none">
            <a:spAutoFit/>
          </a:bodyPr>
          <a:lstStyle/>
          <a:p>
            <a:r>
              <a:rPr lang="en-IN" sz="2400" b="1" i="1" dirty="0" smtClean="0"/>
              <a:t>Interfacing SIM800 With Aurdino UNO</a:t>
            </a:r>
            <a:endParaRPr lang="en-IN" sz="2400" b="1" i="1" dirty="0"/>
          </a:p>
        </p:txBody>
      </p:sp>
      <p:pic>
        <p:nvPicPr>
          <p:cNvPr id="2050" name="Picture 2" descr="E:\Projects\MiniProject(EAST)\SIM.jpg"/>
          <p:cNvPicPr>
            <a:picLocks noChangeAspect="1" noChangeArrowheads="1"/>
          </p:cNvPicPr>
          <p:nvPr/>
        </p:nvPicPr>
        <p:blipFill>
          <a:blip r:embed="rId2" cstate="print"/>
          <a:srcRect/>
          <a:stretch>
            <a:fillRect/>
          </a:stretch>
        </p:blipFill>
        <p:spPr bwMode="auto">
          <a:xfrm>
            <a:off x="481776" y="2142476"/>
            <a:ext cx="4152900" cy="3460750"/>
          </a:xfrm>
          <a:prstGeom prst="rect">
            <a:avLst/>
          </a:prstGeom>
          <a:noFill/>
        </p:spPr>
      </p:pic>
      <p:pic>
        <p:nvPicPr>
          <p:cNvPr id="2051" name="Picture 3" descr="E:\Projects\MiniProject(EAST)\SIM2.png"/>
          <p:cNvPicPr>
            <a:picLocks noChangeAspect="1" noChangeArrowheads="1"/>
          </p:cNvPicPr>
          <p:nvPr/>
        </p:nvPicPr>
        <p:blipFill>
          <a:blip r:embed="rId3" cstate="print"/>
          <a:srcRect/>
          <a:stretch>
            <a:fillRect/>
          </a:stretch>
        </p:blipFill>
        <p:spPr bwMode="auto">
          <a:xfrm>
            <a:off x="4980312" y="2133599"/>
            <a:ext cx="3810000" cy="3462725"/>
          </a:xfrm>
          <a:prstGeom prst="rect">
            <a:avLst/>
          </a:prstGeom>
          <a:noFill/>
        </p:spPr>
      </p:pic>
      <p:pic>
        <p:nvPicPr>
          <p:cNvPr id="8" name="Picture 7" descr="C:\STUDIES\EPICS\epic\Images\logo1.png"/>
          <p:cNvPicPr>
            <a:picLocks noChangeAspect="1" noChangeArrowheads="1"/>
          </p:cNvPicPr>
          <p:nvPr/>
        </p:nvPicPr>
        <p:blipFill>
          <a:blip r:embed="rId4" cstate="print"/>
          <a:srcRect/>
          <a:stretch>
            <a:fillRect/>
          </a:stretch>
        </p:blipFill>
        <p:spPr bwMode="auto">
          <a:xfrm>
            <a:off x="7086600" y="5410200"/>
            <a:ext cx="2003258" cy="1384069"/>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600" b="1" i="1" dirty="0" smtClean="0">
                <a:latin typeface="+mn-lt"/>
              </a:rPr>
              <a:t>Sending Alerts to Maintenance Department </a:t>
            </a:r>
            <a:endParaRPr lang="en-IN" sz="2600" b="1" i="1" dirty="0">
              <a:latin typeface="+mn-lt"/>
            </a:endParaRPr>
          </a:p>
        </p:txBody>
      </p:sp>
      <p:pic>
        <p:nvPicPr>
          <p:cNvPr id="3074" name="Picture 2" descr="E:\Projects\MiniProject(EAST)\maintenance.png"/>
          <p:cNvPicPr>
            <a:picLocks noChangeAspect="1" noChangeArrowheads="1"/>
          </p:cNvPicPr>
          <p:nvPr/>
        </p:nvPicPr>
        <p:blipFill>
          <a:blip r:embed="rId2" cstate="print"/>
          <a:srcRect/>
          <a:stretch>
            <a:fillRect/>
          </a:stretch>
        </p:blipFill>
        <p:spPr bwMode="auto">
          <a:xfrm>
            <a:off x="229230" y="1600200"/>
            <a:ext cx="8457570" cy="3810000"/>
          </a:xfrm>
          <a:prstGeom prst="rect">
            <a:avLst/>
          </a:prstGeom>
          <a:noFill/>
        </p:spPr>
      </p:pic>
      <p:pic>
        <p:nvPicPr>
          <p:cNvPr id="4" name="Picture 3" descr="C:\STUDIES\EPICS\epic\Images\logo1.png"/>
          <p:cNvPicPr>
            <a:picLocks noChangeAspect="1" noChangeArrowheads="1"/>
          </p:cNvPicPr>
          <p:nvPr/>
        </p:nvPicPr>
        <p:blipFill>
          <a:blip r:embed="rId3" cstate="print"/>
          <a:srcRect/>
          <a:stretch>
            <a:fillRect/>
          </a:stretch>
        </p:blipFill>
        <p:spPr bwMode="auto">
          <a:xfrm>
            <a:off x="7086600" y="5410200"/>
            <a:ext cx="2003258" cy="1384069"/>
          </a:xfrm>
          <a:prstGeom prst="rect">
            <a:avLst/>
          </a:prstGeom>
          <a:noFill/>
        </p:spPr>
      </p:pic>
      <p:sp>
        <p:nvSpPr>
          <p:cNvPr id="5" name="TextBox 4"/>
          <p:cNvSpPr txBox="1"/>
          <p:nvPr/>
        </p:nvSpPr>
        <p:spPr>
          <a:xfrm>
            <a:off x="2209800" y="3200400"/>
            <a:ext cx="1297150" cy="646331"/>
          </a:xfrm>
          <a:prstGeom prst="rect">
            <a:avLst/>
          </a:prstGeom>
          <a:noFill/>
        </p:spPr>
        <p:txBody>
          <a:bodyPr wrap="none" rtlCol="0">
            <a:spAutoFit/>
          </a:bodyPr>
          <a:lstStyle/>
          <a:p>
            <a:endParaRPr lang="en-IN" sz="1200" b="1" dirty="0" smtClean="0">
              <a:solidFill>
                <a:schemeClr val="bg1"/>
              </a:solidFill>
            </a:endParaRPr>
          </a:p>
          <a:p>
            <a:r>
              <a:rPr lang="en-IN" sz="1200" b="1" dirty="0" smtClean="0">
                <a:solidFill>
                  <a:schemeClr val="bg1"/>
                </a:solidFill>
              </a:rPr>
              <a:t>         via</a:t>
            </a:r>
          </a:p>
          <a:p>
            <a:r>
              <a:rPr lang="en-IN" sz="1200" b="1" dirty="0" smtClean="0">
                <a:solidFill>
                  <a:schemeClr val="bg1"/>
                </a:solidFill>
              </a:rPr>
              <a:t>SIM800 Module</a:t>
            </a:r>
            <a:endParaRPr lang="en-IN" sz="1200" b="1" dirty="0">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2590800" cy="883920"/>
          </a:xfrm>
        </p:spPr>
        <p:txBody>
          <a:bodyPr>
            <a:normAutofit fontScale="90000"/>
          </a:bodyPr>
          <a:lstStyle/>
          <a:p>
            <a:r>
              <a:rPr lang="en-IN" sz="3600" b="1" i="1" dirty="0" smtClean="0">
                <a:solidFill>
                  <a:srgbClr val="00B0F0"/>
                </a:solidFill>
              </a:rPr>
              <a:t>Conclusion</a:t>
            </a:r>
            <a:endParaRPr lang="en-IN" sz="3600" b="1" i="1" dirty="0">
              <a:solidFill>
                <a:srgbClr val="00B0F0"/>
              </a:solidFill>
            </a:endParaRPr>
          </a:p>
        </p:txBody>
      </p:sp>
      <p:sp>
        <p:nvSpPr>
          <p:cNvPr id="4" name="TextBox 3"/>
          <p:cNvSpPr txBox="1"/>
          <p:nvPr/>
        </p:nvSpPr>
        <p:spPr>
          <a:xfrm>
            <a:off x="609600" y="1600200"/>
            <a:ext cx="7281993" cy="2954655"/>
          </a:xfrm>
          <a:prstGeom prst="rect">
            <a:avLst/>
          </a:prstGeom>
          <a:noFill/>
        </p:spPr>
        <p:txBody>
          <a:bodyPr wrap="none" rtlCol="0">
            <a:spAutoFit/>
          </a:bodyPr>
          <a:lstStyle/>
          <a:p>
            <a:pPr algn="just">
              <a:buFont typeface="Arial" pitchFamily="34" charset="0"/>
              <a:buChar char="•"/>
            </a:pPr>
            <a:r>
              <a:rPr lang="en-IN" sz="2400" dirty="0" smtClean="0"/>
              <a:t>By this we conclude that by implementing</a:t>
            </a:r>
          </a:p>
          <a:p>
            <a:pPr algn="just">
              <a:buNone/>
            </a:pPr>
            <a:r>
              <a:rPr lang="en-IN" sz="2400" dirty="0" smtClean="0"/>
              <a:t> our project , accidents near the steep curves</a:t>
            </a:r>
          </a:p>
          <a:p>
            <a:pPr algn="just">
              <a:buNone/>
            </a:pPr>
            <a:r>
              <a:rPr lang="en-IN" sz="2400" dirty="0" smtClean="0"/>
              <a:t> especially in ghat roads, villages, forests etc</a:t>
            </a:r>
          </a:p>
          <a:p>
            <a:pPr algn="just">
              <a:buNone/>
            </a:pPr>
            <a:endParaRPr lang="en-IN" sz="2400" dirty="0" smtClean="0"/>
          </a:p>
          <a:p>
            <a:pPr algn="just">
              <a:buFont typeface="Arial" pitchFamily="34" charset="0"/>
              <a:buChar char="•"/>
            </a:pPr>
            <a:r>
              <a:rPr lang="en-IN" sz="2400" dirty="0" smtClean="0"/>
              <a:t>This is more helpful at nights.</a:t>
            </a:r>
          </a:p>
          <a:p>
            <a:pPr algn="just">
              <a:buNone/>
            </a:pPr>
            <a:endParaRPr lang="en-IN" sz="2400" dirty="0" smtClean="0"/>
          </a:p>
          <a:p>
            <a:pPr algn="just">
              <a:buFont typeface="Arial" pitchFamily="34" charset="0"/>
              <a:buChar char="•"/>
            </a:pPr>
            <a:r>
              <a:rPr lang="en-IN" sz="2400" dirty="0" smtClean="0"/>
              <a:t>This is cost effective, easy to install and maintain.  </a:t>
            </a:r>
          </a:p>
          <a:p>
            <a:endParaRPr lang="en-IN" dirty="0"/>
          </a:p>
        </p:txBody>
      </p:sp>
      <p:pic>
        <p:nvPicPr>
          <p:cNvPr id="7" name="Picture 6" descr="C:\STUDIES\EPICS\epic\Images\logo1.png"/>
          <p:cNvPicPr>
            <a:picLocks noChangeAspect="1" noChangeArrowheads="1"/>
          </p:cNvPicPr>
          <p:nvPr/>
        </p:nvPicPr>
        <p:blipFill>
          <a:blip r:embed="rId2" cstate="print"/>
          <a:srcRect/>
          <a:stretch>
            <a:fillRect/>
          </a:stretch>
        </p:blipFill>
        <p:spPr bwMode="auto">
          <a:xfrm>
            <a:off x="7086600" y="5410200"/>
            <a:ext cx="2003258" cy="1384069"/>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590800"/>
            <a:ext cx="7467600" cy="1143000"/>
          </a:xfrm>
        </p:spPr>
        <p:txBody>
          <a:bodyPr>
            <a:normAutofit fontScale="90000"/>
          </a:bodyPr>
          <a:lstStyle/>
          <a:p>
            <a:pPr algn="ctr"/>
            <a:r>
              <a:rPr lang="en-US" sz="6600" dirty="0" smtClean="0">
                <a:solidFill>
                  <a:srgbClr val="FF00FF"/>
                </a:solidFill>
              </a:rPr>
              <a:t/>
            </a:r>
            <a:br>
              <a:rPr lang="en-US" sz="6600" dirty="0" smtClean="0">
                <a:solidFill>
                  <a:srgbClr val="FF00FF"/>
                </a:solidFill>
              </a:rPr>
            </a:br>
            <a:r>
              <a:rPr lang="en-US" sz="1800" dirty="0" smtClean="0">
                <a:solidFill>
                  <a:srgbClr val="00B0F0"/>
                </a:solidFill>
              </a:rPr>
              <a:t/>
            </a:r>
            <a:br>
              <a:rPr lang="en-US" sz="1800" dirty="0" smtClean="0">
                <a:solidFill>
                  <a:srgbClr val="00B0F0"/>
                </a:solidFill>
              </a:rPr>
            </a:br>
            <a:r>
              <a:rPr lang="en-US" sz="6600" dirty="0" smtClean="0">
                <a:solidFill>
                  <a:srgbClr val="FF00FF"/>
                </a:solidFill>
              </a:rPr>
              <a:t> </a:t>
            </a:r>
            <a:br>
              <a:rPr lang="en-US" sz="6600" dirty="0" smtClean="0">
                <a:solidFill>
                  <a:srgbClr val="FF00FF"/>
                </a:solidFill>
              </a:rPr>
            </a:br>
            <a:r>
              <a:rPr lang="en-US" sz="6600" dirty="0" smtClean="0">
                <a:solidFill>
                  <a:srgbClr val="FF00FF"/>
                </a:solidFill>
              </a:rPr>
              <a:t/>
            </a:r>
            <a:br>
              <a:rPr lang="en-US" sz="6600" dirty="0" smtClean="0">
                <a:solidFill>
                  <a:srgbClr val="FF00FF"/>
                </a:solidFill>
              </a:rPr>
            </a:br>
            <a:endParaRPr lang="en-US" sz="6600" dirty="0">
              <a:solidFill>
                <a:srgbClr val="FF00FF"/>
              </a:solidFill>
            </a:endParaRPr>
          </a:p>
        </p:txBody>
      </p:sp>
      <p:sp>
        <p:nvSpPr>
          <p:cNvPr id="4" name="Rectangle 3"/>
          <p:cNvSpPr/>
          <p:nvPr/>
        </p:nvSpPr>
        <p:spPr>
          <a:xfrm>
            <a:off x="381000" y="533400"/>
            <a:ext cx="8882304" cy="4893647"/>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sz="7200" b="1" i="1" cap="all" spc="0" dirty="0" smtClean="0">
                <a:ln/>
                <a:solidFill>
                  <a:srgbClr val="00B0F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 YOU </a:t>
            </a:r>
          </a:p>
          <a:p>
            <a:pPr algn="ctr"/>
            <a:endParaRPr lang="en-US" sz="7200" b="1" i="1" cap="all" spc="0" dirty="0" smtClean="0">
              <a:ln/>
              <a:solidFill>
                <a:srgbClr val="FF330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a:p>
            <a:pPr algn="ctr"/>
            <a:r>
              <a:rPr lang="en-US" sz="7200" b="1" i="1" cap="all" dirty="0" smtClean="0">
                <a:ln/>
                <a:solidFill>
                  <a:srgbClr val="FF330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p>
          <a:p>
            <a:pPr algn="ctr"/>
            <a:r>
              <a:rPr lang="en-US" sz="4800" b="1" i="1" cap="all" dirty="0" smtClean="0">
                <a:ln/>
                <a:solidFill>
                  <a:srgbClr val="FF330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p>
          <a:p>
            <a:pPr algn="ctr"/>
            <a:r>
              <a:rPr lang="en-US" sz="4800" b="1" i="1" cap="all" dirty="0" smtClean="0">
                <a:ln/>
                <a:solidFill>
                  <a:srgbClr val="FF330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Any Questions..?</a:t>
            </a:r>
            <a:endParaRPr lang="en-US" sz="4800" b="1" cap="all" spc="0" dirty="0">
              <a:ln/>
              <a:solidFill>
                <a:srgbClr val="FF330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5" name="Picture 4" descr="C:\STUDIES\EPICS\epic\Images\logo1.png"/>
          <p:cNvPicPr>
            <a:picLocks noChangeAspect="1" noChangeArrowheads="1"/>
          </p:cNvPicPr>
          <p:nvPr/>
        </p:nvPicPr>
        <p:blipFill>
          <a:blip r:embed="rId2" cstate="print"/>
          <a:srcRect/>
          <a:stretch>
            <a:fillRect/>
          </a:stretch>
        </p:blipFill>
        <p:spPr bwMode="auto">
          <a:xfrm>
            <a:off x="6934200" y="5334000"/>
            <a:ext cx="2003258" cy="1384069"/>
          </a:xfrm>
          <a:prstGeom prst="rect">
            <a:avLst/>
          </a:prstGeom>
          <a:noFill/>
        </p:spPr>
      </p:pic>
      <p:sp>
        <p:nvSpPr>
          <p:cNvPr id="7" name="Rectangle 6"/>
          <p:cNvSpPr/>
          <p:nvPr/>
        </p:nvSpPr>
        <p:spPr>
          <a:xfrm>
            <a:off x="76200" y="304800"/>
            <a:ext cx="8915400" cy="6336000"/>
          </a:xfrm>
          <a:prstGeom prst="rect">
            <a:avLst/>
          </a:prstGeom>
          <a:noFill/>
          <a:ln w="15875" cmpd="sng">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rgbClr val="FF0000"/>
                </a:solidFill>
              </a:ln>
            </a:endParaRPr>
          </a:p>
        </p:txBody>
      </p:sp>
    </p:spTree>
  </p:cSld>
  <p:clrMapOvr>
    <a:masterClrMapping/>
  </p:clrMapOvr>
  <mc:AlternateContent xmlns:mc="http://schemas.openxmlformats.org/markup-compatibility/2006">
    <mc:Choice xmlns:p14="http://schemas.microsoft.com/office/powerpoint/2010/main" xmlns=""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4724400" cy="990600"/>
          </a:xfrm>
        </p:spPr>
        <p:txBody>
          <a:bodyPr>
            <a:noAutofit/>
          </a:bodyPr>
          <a:lstStyle/>
          <a:p>
            <a:pPr algn="just"/>
            <a:r>
              <a:rPr lang="en-US" sz="3600" b="1" i="1" dirty="0" smtClean="0">
                <a:solidFill>
                  <a:srgbClr val="00B0F0"/>
                </a:solidFill>
              </a:rPr>
              <a:t>Problem Description</a:t>
            </a:r>
            <a:endParaRPr lang="en-US" sz="3600" b="1" i="1" dirty="0">
              <a:solidFill>
                <a:srgbClr val="00B0F0"/>
              </a:solidFill>
            </a:endParaRPr>
          </a:p>
        </p:txBody>
      </p:sp>
      <p:sp>
        <p:nvSpPr>
          <p:cNvPr id="3" name="Content Placeholder 2"/>
          <p:cNvSpPr>
            <a:spLocks noGrp="1"/>
          </p:cNvSpPr>
          <p:nvPr>
            <p:ph idx="1"/>
          </p:nvPr>
        </p:nvSpPr>
        <p:spPr>
          <a:xfrm>
            <a:off x="0" y="1219200"/>
            <a:ext cx="5562600" cy="5638800"/>
          </a:xfrm>
        </p:spPr>
        <p:txBody>
          <a:bodyPr>
            <a:normAutofit/>
          </a:bodyPr>
          <a:lstStyle/>
          <a:p>
            <a:endParaRPr lang="en-US" dirty="0" smtClean="0"/>
          </a:p>
          <a:p>
            <a:pPr algn="just"/>
            <a:r>
              <a:rPr lang="en-US" sz="2400" dirty="0" smtClean="0"/>
              <a:t>We all know that many accidents are being taking place at steep curves, bends and  hilly areas and ruining out many lives of people and cattle.</a:t>
            </a:r>
          </a:p>
          <a:p>
            <a:pPr algn="just">
              <a:buNone/>
            </a:pPr>
            <a:endParaRPr lang="en-US" sz="2400" dirty="0" smtClean="0"/>
          </a:p>
          <a:p>
            <a:pPr algn="just"/>
            <a:r>
              <a:rPr lang="en-US" sz="2400" dirty="0" smtClean="0"/>
              <a:t>We can prevent these accidents by proposing an idea on </a:t>
            </a:r>
            <a:r>
              <a:rPr lang="en-US" sz="2400" dirty="0" smtClean="0">
                <a:solidFill>
                  <a:schemeClr val="accent2">
                    <a:lumMod val="60000"/>
                    <a:lumOff val="40000"/>
                  </a:schemeClr>
                </a:solidFill>
              </a:rPr>
              <a:t>SENSORS.</a:t>
            </a:r>
            <a:endParaRPr lang="en-US" sz="2400" dirty="0">
              <a:solidFill>
                <a:srgbClr val="FF0000"/>
              </a:solidFill>
            </a:endParaRPr>
          </a:p>
        </p:txBody>
      </p:sp>
      <p:pic>
        <p:nvPicPr>
          <p:cNvPr id="5" name="Picture 4" descr="C:\STUDIES\EPICS\epic\Images\logo1.png"/>
          <p:cNvPicPr>
            <a:picLocks noChangeAspect="1" noChangeArrowheads="1"/>
          </p:cNvPicPr>
          <p:nvPr/>
        </p:nvPicPr>
        <p:blipFill>
          <a:blip r:embed="rId3" cstate="print"/>
          <a:srcRect/>
          <a:stretch>
            <a:fillRect/>
          </a:stretch>
        </p:blipFill>
        <p:spPr bwMode="auto">
          <a:xfrm>
            <a:off x="6934200" y="5334000"/>
            <a:ext cx="2003258" cy="1384069"/>
          </a:xfrm>
          <a:prstGeom prst="rect">
            <a:avLst/>
          </a:prstGeom>
          <a:noFill/>
        </p:spPr>
      </p:pic>
      <p:pic>
        <p:nvPicPr>
          <p:cNvPr id="8" name="v1.mp4">
            <a:hlinkClick r:id="" action="ppaction://media"/>
          </p:cNvPr>
          <p:cNvPicPr>
            <a:picLocks noRot="1" noChangeAspect="1"/>
          </p:cNvPicPr>
          <p:nvPr>
            <a:videoFile r:link="rId1"/>
          </p:nvPr>
        </p:nvPicPr>
        <p:blipFill>
          <a:blip r:embed="rId4" cstate="print"/>
          <a:stretch>
            <a:fillRect/>
          </a:stretch>
        </p:blipFill>
        <p:spPr>
          <a:xfrm>
            <a:off x="5715000" y="1782661"/>
            <a:ext cx="3149600" cy="2362200"/>
          </a:xfrm>
          <a:prstGeom prst="rect">
            <a:avLst/>
          </a:prstGeom>
        </p:spPr>
      </p:pic>
    </p:spTree>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3886200" cy="838200"/>
          </a:xfrm>
        </p:spPr>
        <p:txBody>
          <a:bodyPr>
            <a:normAutofit/>
          </a:bodyPr>
          <a:lstStyle/>
          <a:p>
            <a:r>
              <a:rPr lang="en-US" sz="3600" b="1" i="1" dirty="0" smtClean="0">
                <a:solidFill>
                  <a:srgbClr val="00B0F0"/>
                </a:solidFill>
              </a:rPr>
              <a:t>Proposed  Idea</a:t>
            </a:r>
            <a:endParaRPr lang="en-US" sz="3600" b="1" i="1" dirty="0">
              <a:solidFill>
                <a:srgbClr val="00B0F0"/>
              </a:solidFill>
            </a:endParaRPr>
          </a:p>
        </p:txBody>
      </p:sp>
      <p:sp>
        <p:nvSpPr>
          <p:cNvPr id="3" name="Content Placeholder 2"/>
          <p:cNvSpPr>
            <a:spLocks noGrp="1"/>
          </p:cNvSpPr>
          <p:nvPr>
            <p:ph idx="1"/>
          </p:nvPr>
        </p:nvSpPr>
        <p:spPr>
          <a:xfrm>
            <a:off x="152400" y="1295400"/>
            <a:ext cx="5257800" cy="4267200"/>
          </a:xfrm>
        </p:spPr>
        <p:txBody>
          <a:bodyPr>
            <a:normAutofit/>
          </a:bodyPr>
          <a:lstStyle/>
          <a:p>
            <a:pPr algn="just"/>
            <a:r>
              <a:rPr lang="en-US" sz="2400" dirty="0" smtClean="0"/>
              <a:t>In this project with the help of Ultra-Sonic Sensors, </a:t>
            </a:r>
            <a:r>
              <a:rPr lang="en-US" sz="2400" dirty="0"/>
              <a:t>M</a:t>
            </a:r>
            <a:r>
              <a:rPr lang="en-US" sz="2400" dirty="0" smtClean="0"/>
              <a:t>icro </a:t>
            </a:r>
            <a:r>
              <a:rPr lang="en-US" sz="2400" dirty="0"/>
              <a:t>C</a:t>
            </a:r>
            <a:r>
              <a:rPr lang="en-US" sz="2400" dirty="0" smtClean="0"/>
              <a:t>ontrollers(Aurdino), and LED’s we can prevent accidents at steep curves and hilly areas.</a:t>
            </a:r>
          </a:p>
          <a:p>
            <a:pPr algn="just">
              <a:buNone/>
            </a:pPr>
            <a:endParaRPr lang="en-US" sz="2400" dirty="0" smtClean="0"/>
          </a:p>
          <a:p>
            <a:pPr algn="just"/>
            <a:r>
              <a:rPr lang="en-US" sz="2400" dirty="0" smtClean="0"/>
              <a:t>By this project we can prevent many accidents irrespective of the vehicles having horns and lights.</a:t>
            </a:r>
          </a:p>
          <a:p>
            <a:pPr algn="just">
              <a:buNone/>
            </a:pPr>
            <a:r>
              <a:rPr lang="en-US" sz="2400" dirty="0" smtClean="0"/>
              <a:t> </a:t>
            </a:r>
            <a:endParaRPr lang="en-US" sz="2400" dirty="0"/>
          </a:p>
        </p:txBody>
      </p:sp>
      <p:pic>
        <p:nvPicPr>
          <p:cNvPr id="5" name="Picture 4" descr="C:\STUDIES\EPICS\epic\Images\logo1.png"/>
          <p:cNvPicPr>
            <a:picLocks noChangeAspect="1" noChangeArrowheads="1"/>
          </p:cNvPicPr>
          <p:nvPr/>
        </p:nvPicPr>
        <p:blipFill>
          <a:blip r:embed="rId2" cstate="print"/>
          <a:srcRect/>
          <a:stretch>
            <a:fillRect/>
          </a:stretch>
        </p:blipFill>
        <p:spPr bwMode="auto">
          <a:xfrm>
            <a:off x="6934200" y="5334000"/>
            <a:ext cx="2003258" cy="1384069"/>
          </a:xfrm>
          <a:prstGeom prst="rect">
            <a:avLst/>
          </a:prstGeom>
          <a:noFill/>
        </p:spPr>
      </p:pic>
      <p:pic>
        <p:nvPicPr>
          <p:cNvPr id="2050" name="Picture 2" descr="C:\Users\Surendhar\Downloads\download.png"/>
          <p:cNvPicPr>
            <a:picLocks noChangeAspect="1" noChangeArrowheads="1"/>
          </p:cNvPicPr>
          <p:nvPr/>
        </p:nvPicPr>
        <p:blipFill>
          <a:blip r:embed="rId3" cstate="print"/>
          <a:srcRect/>
          <a:stretch>
            <a:fillRect/>
          </a:stretch>
        </p:blipFill>
        <p:spPr bwMode="auto">
          <a:xfrm>
            <a:off x="5791200" y="1735123"/>
            <a:ext cx="3052293" cy="2743200"/>
          </a:xfrm>
          <a:prstGeom prst="rect">
            <a:avLst/>
          </a:prstGeom>
          <a:noFill/>
        </p:spPr>
      </p:pic>
    </p:spTree>
  </p:cSld>
  <p:clrMapOvr>
    <a:masterClrMapping/>
  </p:clrMapOvr>
  <p:transition spd="med">
    <p:cover dir="l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391400" cy="990600"/>
          </a:xfrm>
        </p:spPr>
        <p:txBody>
          <a:bodyPr>
            <a:noAutofit/>
          </a:bodyPr>
          <a:lstStyle/>
          <a:p>
            <a:r>
              <a:rPr lang="en-US" sz="3600" b="1" i="1" dirty="0" smtClean="0">
                <a:solidFill>
                  <a:srgbClr val="00B0F0"/>
                </a:solidFill>
              </a:rPr>
              <a:t>Components of Ultra-Sonic Sensor</a:t>
            </a:r>
            <a:r>
              <a:rPr lang="en-US" sz="3600" i="1" dirty="0" smtClean="0">
                <a:solidFill>
                  <a:srgbClr val="00B0F0"/>
                </a:solidFill>
              </a:rPr>
              <a:t> </a:t>
            </a:r>
            <a:endParaRPr lang="en-IN" sz="3600" dirty="0"/>
          </a:p>
        </p:txBody>
      </p:sp>
      <p:sp>
        <p:nvSpPr>
          <p:cNvPr id="3" name="Content Placeholder 2"/>
          <p:cNvSpPr>
            <a:spLocks noGrp="1"/>
          </p:cNvSpPr>
          <p:nvPr>
            <p:ph idx="1"/>
          </p:nvPr>
        </p:nvSpPr>
        <p:spPr>
          <a:xfrm>
            <a:off x="1600200" y="1981200"/>
            <a:ext cx="4724400" cy="3124200"/>
          </a:xfrm>
        </p:spPr>
        <p:txBody>
          <a:bodyPr/>
          <a:lstStyle/>
          <a:p>
            <a:pPr algn="just"/>
            <a:r>
              <a:rPr lang="en-US" sz="3200" dirty="0" smtClean="0"/>
              <a:t>Beam Transmitter</a:t>
            </a:r>
          </a:p>
          <a:p>
            <a:pPr algn="just"/>
            <a:r>
              <a:rPr lang="en-US" sz="3200" dirty="0" smtClean="0"/>
              <a:t>Beam Receiver</a:t>
            </a:r>
          </a:p>
          <a:p>
            <a:pPr algn="just"/>
            <a:r>
              <a:rPr lang="en-US" sz="3200" dirty="0" smtClean="0"/>
              <a:t>Voltage Supply( V cc )</a:t>
            </a:r>
          </a:p>
          <a:p>
            <a:pPr algn="just"/>
            <a:r>
              <a:rPr lang="en-US" sz="3200" dirty="0" smtClean="0"/>
              <a:t>Ground(GND)</a:t>
            </a:r>
          </a:p>
          <a:p>
            <a:pPr algn="just"/>
            <a:endParaRPr lang="en-IN" dirty="0"/>
          </a:p>
        </p:txBody>
      </p:sp>
      <p:pic>
        <p:nvPicPr>
          <p:cNvPr id="4" name="Picture 4" descr="C:\STUDIES\EPICS\epic\Images\logo1.png"/>
          <p:cNvPicPr>
            <a:picLocks noChangeAspect="1" noChangeArrowheads="1"/>
          </p:cNvPicPr>
          <p:nvPr/>
        </p:nvPicPr>
        <p:blipFill>
          <a:blip r:embed="rId2" cstate="print"/>
          <a:srcRect/>
          <a:stretch>
            <a:fillRect/>
          </a:stretch>
        </p:blipFill>
        <p:spPr bwMode="auto">
          <a:xfrm>
            <a:off x="6934200" y="5334000"/>
            <a:ext cx="2003258" cy="1384069"/>
          </a:xfrm>
          <a:prstGeom prst="rect">
            <a:avLst/>
          </a:prstGeom>
          <a:noFill/>
        </p:spPr>
      </p:pic>
    </p:spTree>
  </p:cSld>
  <p:clrMapOvr>
    <a:masterClrMapping/>
  </p:clrMapOvr>
  <p:transition spd="med">
    <p:cover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4267200" cy="838200"/>
          </a:xfrm>
        </p:spPr>
        <p:txBody>
          <a:bodyPr>
            <a:normAutofit/>
          </a:bodyPr>
          <a:lstStyle/>
          <a:p>
            <a:r>
              <a:rPr lang="en-US" sz="3600" b="1" i="1" dirty="0" smtClean="0">
                <a:solidFill>
                  <a:srgbClr val="00B0F0"/>
                </a:solidFill>
              </a:rPr>
              <a:t>Working  Principle</a:t>
            </a:r>
            <a:endParaRPr lang="en-US" sz="3600" b="1" i="1" dirty="0">
              <a:solidFill>
                <a:srgbClr val="00B0F0"/>
              </a:solidFill>
            </a:endParaRPr>
          </a:p>
        </p:txBody>
      </p:sp>
      <p:sp>
        <p:nvSpPr>
          <p:cNvPr id="3" name="Content Placeholder 2"/>
          <p:cNvSpPr>
            <a:spLocks noGrp="1"/>
          </p:cNvSpPr>
          <p:nvPr>
            <p:ph idx="1"/>
          </p:nvPr>
        </p:nvSpPr>
        <p:spPr>
          <a:xfrm>
            <a:off x="304800" y="1447800"/>
            <a:ext cx="8610600" cy="5105400"/>
          </a:xfrm>
        </p:spPr>
        <p:txBody>
          <a:bodyPr>
            <a:noAutofit/>
          </a:bodyPr>
          <a:lstStyle/>
          <a:p>
            <a:pPr algn="just"/>
            <a:r>
              <a:rPr lang="en-US" sz="2400" dirty="0" smtClean="0"/>
              <a:t>The major components of this project are </a:t>
            </a:r>
            <a:r>
              <a:rPr lang="en-US" sz="2400" dirty="0" smtClean="0">
                <a:solidFill>
                  <a:srgbClr val="00B050"/>
                </a:solidFill>
              </a:rPr>
              <a:t>Ultra- Sonic Sensors(HC-SR04)</a:t>
            </a:r>
            <a:r>
              <a:rPr lang="en-US" sz="2400" dirty="0" smtClean="0"/>
              <a:t>, </a:t>
            </a:r>
            <a:r>
              <a:rPr lang="en-US" sz="2400" dirty="0" smtClean="0">
                <a:solidFill>
                  <a:srgbClr val="FF3300"/>
                </a:solidFill>
              </a:rPr>
              <a:t>Micro Controllers (Aurdino UNO)</a:t>
            </a:r>
            <a:r>
              <a:rPr lang="en-US" sz="2400" dirty="0" smtClean="0"/>
              <a:t>,</a:t>
            </a:r>
            <a:r>
              <a:rPr lang="en-US" sz="2400" dirty="0" smtClean="0">
                <a:solidFill>
                  <a:srgbClr val="92D050"/>
                </a:solidFill>
              </a:rPr>
              <a:t>Light Emitting Diode(LED) </a:t>
            </a:r>
            <a:r>
              <a:rPr lang="en-US" sz="2400" dirty="0" smtClean="0"/>
              <a:t>,</a:t>
            </a:r>
            <a:r>
              <a:rPr lang="en-US" sz="2400" dirty="0" smtClean="0">
                <a:solidFill>
                  <a:schemeClr val="accent2">
                    <a:lumMod val="60000"/>
                    <a:lumOff val="40000"/>
                  </a:schemeClr>
                </a:solidFill>
              </a:rPr>
              <a:t>Transistors(NPN)</a:t>
            </a:r>
            <a:r>
              <a:rPr lang="en-US" sz="2400" dirty="0" smtClean="0">
                <a:solidFill>
                  <a:srgbClr val="92D050"/>
                </a:solidFill>
              </a:rPr>
              <a:t> </a:t>
            </a:r>
            <a:r>
              <a:rPr lang="en-US" sz="2400" dirty="0" smtClean="0"/>
              <a:t>and </a:t>
            </a:r>
            <a:r>
              <a:rPr lang="en-US" sz="2400" dirty="0" smtClean="0">
                <a:solidFill>
                  <a:srgbClr val="00B0F0"/>
                </a:solidFill>
              </a:rPr>
              <a:t>Batteries(9 Volts)</a:t>
            </a:r>
            <a:r>
              <a:rPr lang="en-US" sz="2400" dirty="0" smtClean="0"/>
              <a:t>.</a:t>
            </a:r>
          </a:p>
          <a:p>
            <a:pPr algn="just"/>
            <a:r>
              <a:rPr lang="en-US" sz="2400" b="1" i="1" dirty="0" smtClean="0">
                <a:solidFill>
                  <a:srgbClr val="FFC000"/>
                </a:solidFill>
              </a:rPr>
              <a:t>Working Of Ultra-Sonic Sensors</a:t>
            </a:r>
            <a:r>
              <a:rPr lang="en-US" sz="2400" b="1" i="1" dirty="0" smtClean="0"/>
              <a:t>:</a:t>
            </a:r>
          </a:p>
          <a:p>
            <a:pPr algn="just">
              <a:buNone/>
            </a:pPr>
            <a:r>
              <a:rPr lang="en-US" sz="2400" b="1" i="1" dirty="0"/>
              <a:t> </a:t>
            </a:r>
            <a:r>
              <a:rPr lang="en-US" sz="2400" b="1" i="1" dirty="0" smtClean="0"/>
              <a:t>   </a:t>
            </a:r>
            <a:r>
              <a:rPr lang="en-US" sz="2400" dirty="0" smtClean="0"/>
              <a:t>The principle of Photo-Electric Sensor is based on reflection of beam which is being emitted by an inbuilt transmitter and this reflected beam is received by the inbuilt receiver whenever an obstacle has appeared.</a:t>
            </a:r>
          </a:p>
          <a:p>
            <a:pPr algn="just">
              <a:buNone/>
            </a:pPr>
            <a:r>
              <a:rPr lang="en-US" b="1" i="1" dirty="0"/>
              <a:t> </a:t>
            </a:r>
            <a:r>
              <a:rPr lang="en-US" b="1" i="1" dirty="0" smtClean="0"/>
              <a:t> </a:t>
            </a:r>
          </a:p>
          <a:p>
            <a:pPr algn="just">
              <a:buNone/>
            </a:pPr>
            <a:endParaRPr lang="en-US" b="1" i="1" dirty="0"/>
          </a:p>
        </p:txBody>
      </p:sp>
      <p:pic>
        <p:nvPicPr>
          <p:cNvPr id="5" name="Picture 4" descr="C:\STUDIES\EPICS\epic\Images\logo1.png"/>
          <p:cNvPicPr>
            <a:picLocks noChangeAspect="1" noChangeArrowheads="1"/>
          </p:cNvPicPr>
          <p:nvPr/>
        </p:nvPicPr>
        <p:blipFill>
          <a:blip r:embed="rId2" cstate="print"/>
          <a:srcRect/>
          <a:stretch>
            <a:fillRect/>
          </a:stretch>
        </p:blipFill>
        <p:spPr bwMode="auto">
          <a:xfrm>
            <a:off x="6934200" y="5334000"/>
            <a:ext cx="2003258" cy="1384069"/>
          </a:xfrm>
          <a:prstGeom prst="rect">
            <a:avLst/>
          </a:prstGeom>
          <a:noFill/>
        </p:spPr>
      </p:pic>
    </p:spTree>
  </p:cSld>
  <p:clrMapOvr>
    <a:masterClrMapping/>
  </p:clrMapOvr>
  <p:transition spd="med">
    <p:blinds/>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458200" cy="5638800"/>
          </a:xfrm>
        </p:spPr>
        <p:txBody>
          <a:bodyPr/>
          <a:lstStyle/>
          <a:p>
            <a:pPr algn="just">
              <a:buNone/>
            </a:pPr>
            <a:endParaRPr lang="en-US" sz="2400" dirty="0" smtClean="0"/>
          </a:p>
          <a:p>
            <a:pPr algn="just"/>
            <a:r>
              <a:rPr lang="en-US" sz="2400" dirty="0" smtClean="0"/>
              <a:t>Initially when we provide power supply to    this sensor, this gets activated and emits a beam of light to a certain range.</a:t>
            </a:r>
          </a:p>
          <a:p>
            <a:pPr algn="just"/>
            <a:r>
              <a:rPr lang="en-US" sz="2400" dirty="0" smtClean="0"/>
              <a:t>When this beam of light is caught by any obstacle the light gets reflected and this reflected light gets caught by  the receiver present in the sensor.</a:t>
            </a:r>
          </a:p>
          <a:p>
            <a:pPr algn="just"/>
            <a:r>
              <a:rPr lang="en-US" sz="2400" dirty="0" smtClean="0"/>
              <a:t>This sensor consists of four pins. They are as follows:</a:t>
            </a:r>
          </a:p>
          <a:p>
            <a:pPr algn="just">
              <a:buNone/>
            </a:pPr>
            <a:r>
              <a:rPr lang="en-US" sz="2400" dirty="0" smtClean="0"/>
              <a:t>      	1.Vcc(5 V)		3.Echo(INPUT pin)</a:t>
            </a:r>
          </a:p>
          <a:p>
            <a:pPr algn="just">
              <a:buNone/>
            </a:pPr>
            <a:r>
              <a:rPr lang="en-US" sz="2400" dirty="0" smtClean="0"/>
              <a:t>		2.Trig(Trigger)	4.GND(Ground)</a:t>
            </a:r>
          </a:p>
          <a:p>
            <a:pPr algn="just">
              <a:buNone/>
            </a:pPr>
            <a:endParaRPr lang="en-US" dirty="0" smtClean="0"/>
          </a:p>
        </p:txBody>
      </p:sp>
      <p:pic>
        <p:nvPicPr>
          <p:cNvPr id="4" name="Picture 4" descr="C:\STUDIES\EPICS\epic\Images\logo1.png"/>
          <p:cNvPicPr>
            <a:picLocks noChangeAspect="1" noChangeArrowheads="1"/>
          </p:cNvPicPr>
          <p:nvPr/>
        </p:nvPicPr>
        <p:blipFill>
          <a:blip r:embed="rId2" cstate="print"/>
          <a:srcRect/>
          <a:stretch>
            <a:fillRect/>
          </a:stretch>
        </p:blipFill>
        <p:spPr bwMode="auto">
          <a:xfrm>
            <a:off x="6934200" y="5334000"/>
            <a:ext cx="2003258" cy="1384069"/>
          </a:xfrm>
          <a:prstGeom prst="rect">
            <a:avLst/>
          </a:prstGeom>
          <a:noFill/>
        </p:spPr>
      </p:pic>
      <p:sp>
        <p:nvSpPr>
          <p:cNvPr id="5" name="Rectangle 4"/>
          <p:cNvSpPr/>
          <p:nvPr/>
        </p:nvSpPr>
        <p:spPr>
          <a:xfrm>
            <a:off x="152400" y="152400"/>
            <a:ext cx="3204723" cy="646331"/>
          </a:xfrm>
          <a:prstGeom prst="rect">
            <a:avLst/>
          </a:prstGeom>
        </p:spPr>
        <p:txBody>
          <a:bodyPr wrap="none">
            <a:spAutoFit/>
          </a:bodyPr>
          <a:lstStyle/>
          <a:p>
            <a:pPr algn="ctr">
              <a:buNone/>
            </a:pPr>
            <a:r>
              <a:rPr lang="en-US" sz="3600" b="1" i="1" dirty="0" smtClean="0">
                <a:solidFill>
                  <a:srgbClr val="00B0F0"/>
                </a:solidFill>
                <a:latin typeface="+mj-lt"/>
              </a:rPr>
              <a:t>Working  Model</a:t>
            </a:r>
          </a:p>
        </p:txBody>
      </p:sp>
    </p:spTree>
  </p:cSld>
  <p:clrMapOvr>
    <a:masterClrMapping/>
  </p:clrMapOvr>
  <p:transition spd="med">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71600"/>
            <a:ext cx="5638800" cy="4830763"/>
          </a:xfrm>
        </p:spPr>
        <p:txBody>
          <a:bodyPr>
            <a:normAutofit/>
          </a:bodyPr>
          <a:lstStyle/>
          <a:p>
            <a:pPr lvl="1" algn="just" fontAlgn="base"/>
            <a:r>
              <a:rPr lang="en-IN" dirty="0" smtClean="0"/>
              <a:t>Power Supply :+5V DC</a:t>
            </a:r>
          </a:p>
          <a:p>
            <a:pPr lvl="1" algn="just" fontAlgn="base"/>
            <a:r>
              <a:rPr lang="en-IN" dirty="0" smtClean="0"/>
              <a:t>Working Current: 15mA</a:t>
            </a:r>
          </a:p>
          <a:p>
            <a:pPr lvl="1" algn="just" fontAlgn="base"/>
            <a:r>
              <a:rPr lang="en-IN" dirty="0" smtClean="0"/>
              <a:t>Effectual Angle: &lt;15°</a:t>
            </a:r>
          </a:p>
          <a:p>
            <a:pPr lvl="1" algn="just" fontAlgn="base"/>
            <a:r>
              <a:rPr lang="en-IN" dirty="0" smtClean="0"/>
              <a:t>Resolution : 0.3 cm</a:t>
            </a:r>
          </a:p>
          <a:p>
            <a:pPr lvl="1" algn="just" fontAlgn="base"/>
            <a:r>
              <a:rPr lang="en-IN" dirty="0" smtClean="0"/>
              <a:t>Measuring Angle: 30 degree</a:t>
            </a:r>
          </a:p>
          <a:p>
            <a:pPr lvl="1" algn="just" fontAlgn="base"/>
            <a:r>
              <a:rPr lang="en-IN" dirty="0" smtClean="0"/>
              <a:t>Trigger Input Pulse width: 10uS</a:t>
            </a:r>
          </a:p>
          <a:p>
            <a:pPr lvl="1" algn="just" fontAlgn="base"/>
            <a:r>
              <a:rPr lang="en-IN" dirty="0" smtClean="0"/>
              <a:t>Dimension:45mmx20mmx15mm</a:t>
            </a:r>
          </a:p>
          <a:p>
            <a:pPr algn="just"/>
            <a:endParaRPr lang="en-US" dirty="0"/>
          </a:p>
        </p:txBody>
      </p:sp>
      <p:pic>
        <p:nvPicPr>
          <p:cNvPr id="4" name="Picture 4" descr="C:\STUDIES\EPICS\epic\Images\logo1.png"/>
          <p:cNvPicPr>
            <a:picLocks noChangeAspect="1" noChangeArrowheads="1"/>
          </p:cNvPicPr>
          <p:nvPr/>
        </p:nvPicPr>
        <p:blipFill>
          <a:blip r:embed="rId2" cstate="print"/>
          <a:srcRect/>
          <a:stretch>
            <a:fillRect/>
          </a:stretch>
        </p:blipFill>
        <p:spPr bwMode="auto">
          <a:xfrm>
            <a:off x="6934200" y="5334000"/>
            <a:ext cx="2003258" cy="1384069"/>
          </a:xfrm>
          <a:prstGeom prst="rect">
            <a:avLst/>
          </a:prstGeom>
          <a:noFill/>
        </p:spPr>
      </p:pic>
      <p:pic>
        <p:nvPicPr>
          <p:cNvPr id="1028" name="Picture 4" descr="C:\Users\Surendhar\Desktop\MiniProject\HCSR04.jpg"/>
          <p:cNvPicPr>
            <a:picLocks noChangeAspect="1" noChangeArrowheads="1"/>
          </p:cNvPicPr>
          <p:nvPr/>
        </p:nvPicPr>
        <p:blipFill>
          <a:blip r:embed="rId3" cstate="print"/>
          <a:srcRect/>
          <a:stretch>
            <a:fillRect/>
          </a:stretch>
        </p:blipFill>
        <p:spPr bwMode="auto">
          <a:xfrm>
            <a:off x="5867400" y="1132619"/>
            <a:ext cx="3048000" cy="1802130"/>
          </a:xfrm>
          <a:prstGeom prst="rect">
            <a:avLst/>
          </a:prstGeom>
          <a:noFill/>
        </p:spPr>
      </p:pic>
      <p:pic>
        <p:nvPicPr>
          <p:cNvPr id="1030" name="Picture 6" descr="C:\Users\Surendhar\Desktop\MiniProject\ultra.png"/>
          <p:cNvPicPr>
            <a:picLocks noChangeAspect="1" noChangeArrowheads="1"/>
          </p:cNvPicPr>
          <p:nvPr/>
        </p:nvPicPr>
        <p:blipFill>
          <a:blip r:embed="rId4" cstate="print"/>
          <a:srcRect/>
          <a:stretch>
            <a:fillRect/>
          </a:stretch>
        </p:blipFill>
        <p:spPr bwMode="auto">
          <a:xfrm>
            <a:off x="5943600" y="3275202"/>
            <a:ext cx="2981325" cy="1800225"/>
          </a:xfrm>
          <a:prstGeom prst="rect">
            <a:avLst/>
          </a:prstGeom>
          <a:noFill/>
        </p:spPr>
      </p:pic>
      <p:sp>
        <p:nvSpPr>
          <p:cNvPr id="8" name="Rectangle 7"/>
          <p:cNvSpPr/>
          <p:nvPr/>
        </p:nvSpPr>
        <p:spPr>
          <a:xfrm>
            <a:off x="152400" y="152400"/>
            <a:ext cx="1903855" cy="646331"/>
          </a:xfrm>
          <a:prstGeom prst="rect">
            <a:avLst/>
          </a:prstGeom>
        </p:spPr>
        <p:txBody>
          <a:bodyPr wrap="none">
            <a:spAutoFit/>
          </a:bodyPr>
          <a:lstStyle/>
          <a:p>
            <a:r>
              <a:rPr lang="en-IN" sz="3600" b="1" i="1" dirty="0" smtClean="0">
                <a:solidFill>
                  <a:srgbClr val="00B0F0"/>
                </a:solidFill>
                <a:latin typeface="+mj-lt"/>
              </a:rPr>
              <a:t>Features</a:t>
            </a:r>
            <a:endParaRPr lang="en-IN" sz="3600" i="1" dirty="0">
              <a:latin typeface="+mj-lt"/>
            </a:endParaRPr>
          </a:p>
        </p:txBody>
      </p:sp>
    </p:spTree>
  </p:cSld>
  <p:clrMapOvr>
    <a:masterClrMapping/>
  </p:clrMapOvr>
  <p:transition spd="med">
    <p:cover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839200" cy="1143000"/>
          </a:xfrm>
        </p:spPr>
        <p:txBody>
          <a:bodyPr>
            <a:noAutofit/>
          </a:bodyPr>
          <a:lstStyle/>
          <a:p>
            <a:pPr algn="ctr"/>
            <a:r>
              <a:rPr lang="en-IN" sz="3600" b="1" i="1" dirty="0" smtClean="0">
                <a:solidFill>
                  <a:srgbClr val="00B0F0"/>
                </a:solidFill>
              </a:rPr>
              <a:t>Ultra-Sonic Sensor (HC-SR04)  Working Principle</a:t>
            </a:r>
            <a:endParaRPr lang="en-IN" sz="3600" b="1" i="1" dirty="0">
              <a:solidFill>
                <a:srgbClr val="00B0F0"/>
              </a:solidFill>
            </a:endParaRPr>
          </a:p>
        </p:txBody>
      </p:sp>
      <p:sp>
        <p:nvSpPr>
          <p:cNvPr id="3" name="Content Placeholder 2"/>
          <p:cNvSpPr>
            <a:spLocks noGrp="1"/>
          </p:cNvSpPr>
          <p:nvPr>
            <p:ph idx="1"/>
          </p:nvPr>
        </p:nvSpPr>
        <p:spPr>
          <a:xfrm>
            <a:off x="457200" y="1752600"/>
            <a:ext cx="4800600" cy="5105400"/>
          </a:xfrm>
        </p:spPr>
        <p:txBody>
          <a:bodyPr>
            <a:normAutofit/>
          </a:bodyPr>
          <a:lstStyle/>
          <a:p>
            <a:pPr algn="just"/>
            <a:r>
              <a:rPr lang="en-IN" sz="2400" dirty="0" smtClean="0"/>
              <a:t>A high pulse of time period not less than 10 micro seconds is applied across Trigger(Trig) pin.</a:t>
            </a:r>
          </a:p>
          <a:p>
            <a:pPr algn="just"/>
            <a:endParaRPr lang="en-IN" sz="2800" dirty="0" smtClean="0"/>
          </a:p>
          <a:p>
            <a:pPr algn="just"/>
            <a:r>
              <a:rPr lang="en-IN" sz="2400" dirty="0" smtClean="0"/>
              <a:t>Sensor will generate a wave of 40KHz,we calculate the travel time by starting a timer with Echo pin as control.</a:t>
            </a:r>
          </a:p>
          <a:p>
            <a:pPr>
              <a:buNone/>
            </a:pPr>
            <a:r>
              <a:rPr lang="en-IN" dirty="0" smtClean="0"/>
              <a:t>	 </a:t>
            </a:r>
            <a:endParaRPr lang="en-IN" dirty="0"/>
          </a:p>
        </p:txBody>
      </p:sp>
      <p:pic>
        <p:nvPicPr>
          <p:cNvPr id="8" name="Picture 4" descr="C:\STUDIES\EPICS\epic\Images\logo1.png"/>
          <p:cNvPicPr>
            <a:picLocks noChangeAspect="1" noChangeArrowheads="1"/>
          </p:cNvPicPr>
          <p:nvPr/>
        </p:nvPicPr>
        <p:blipFill>
          <a:blip r:embed="rId2" cstate="print"/>
          <a:srcRect/>
          <a:stretch>
            <a:fillRect/>
          </a:stretch>
        </p:blipFill>
        <p:spPr bwMode="auto">
          <a:xfrm>
            <a:off x="7010400" y="5397731"/>
            <a:ext cx="2003258" cy="1384069"/>
          </a:xfrm>
          <a:prstGeom prst="rect">
            <a:avLst/>
          </a:prstGeom>
          <a:noFill/>
        </p:spPr>
      </p:pic>
      <p:pic>
        <p:nvPicPr>
          <p:cNvPr id="3075" name="Picture 3" descr="C:\Users\Surendhar\Desktop\MiniProject\2.jpg"/>
          <p:cNvPicPr>
            <a:picLocks noChangeAspect="1" noChangeArrowheads="1"/>
          </p:cNvPicPr>
          <p:nvPr/>
        </p:nvPicPr>
        <p:blipFill>
          <a:blip r:embed="rId3" cstate="print"/>
          <a:srcRect/>
          <a:stretch>
            <a:fillRect/>
          </a:stretch>
        </p:blipFill>
        <p:spPr bwMode="auto">
          <a:xfrm>
            <a:off x="5476613" y="2209800"/>
            <a:ext cx="3352800" cy="2395538"/>
          </a:xfrm>
          <a:prstGeom prst="rect">
            <a:avLst/>
          </a:prstGeom>
          <a:noFill/>
        </p:spPr>
      </p:pic>
    </p:spTree>
  </p:cSld>
  <p:clrMapOvr>
    <a:masterClrMapping/>
  </p:clrMapOvr>
  <p:transition spd="med">
    <p:zoom dir="in"/>
  </p:transition>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1423</TotalTime>
  <Words>658</Words>
  <Application>Microsoft Office PowerPoint</Application>
  <PresentationFormat>On-screen Show (4:3)</PresentationFormat>
  <Paragraphs>148</Paragraphs>
  <Slides>28</Slides>
  <Notes>1</Notes>
  <HiddenSlides>0</HiddenSlides>
  <MMClips>2</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Technic</vt:lpstr>
      <vt:lpstr>Project proposed by :</vt:lpstr>
      <vt:lpstr>Slide 2</vt:lpstr>
      <vt:lpstr>Problem Description</vt:lpstr>
      <vt:lpstr>Proposed  Idea</vt:lpstr>
      <vt:lpstr>Components of Ultra-Sonic Sensor </vt:lpstr>
      <vt:lpstr>Working  Principle</vt:lpstr>
      <vt:lpstr>Slide 7</vt:lpstr>
      <vt:lpstr>Slide 8</vt:lpstr>
      <vt:lpstr>Ultra-Sonic Sensor (HC-SR04)  Working Principle</vt:lpstr>
      <vt:lpstr>Diagrammatic Representation of Module</vt:lpstr>
      <vt:lpstr>Diagrammatic Representation of Module</vt:lpstr>
      <vt:lpstr>Diagrammatic Representation of Module</vt:lpstr>
      <vt:lpstr>Connecting Ultra-sonic Sensor(HC-SR04) with Micro-controller( Aurdino UNO )</vt:lpstr>
      <vt:lpstr> LED Connection with help of     Transistor</vt:lpstr>
      <vt:lpstr>Software Used</vt:lpstr>
      <vt:lpstr>Hardware Used </vt:lpstr>
      <vt:lpstr>Outlook of Our Project</vt:lpstr>
      <vt:lpstr>Outlook of Our Project How It Will Be</vt:lpstr>
      <vt:lpstr>Test Cases</vt:lpstr>
      <vt:lpstr>Test Case</vt:lpstr>
      <vt:lpstr>Test Case</vt:lpstr>
      <vt:lpstr>Slide 22</vt:lpstr>
      <vt:lpstr>Sample Test Case Practically</vt:lpstr>
      <vt:lpstr>Slide 24</vt:lpstr>
      <vt:lpstr>Slide 25</vt:lpstr>
      <vt:lpstr>Sending Alerts to Maintenance Department </vt:lpstr>
      <vt:lpstr>Conclusion</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KNOCK-OUT…..ACCIDENTS</dc:title>
  <dc:creator>student</dc:creator>
  <cp:lastModifiedBy>Subramanyam Garu</cp:lastModifiedBy>
  <cp:revision>189</cp:revision>
  <dcterms:created xsi:type="dcterms:W3CDTF">2016-03-19T08:39:21Z</dcterms:created>
  <dcterms:modified xsi:type="dcterms:W3CDTF">2017-03-15T18:43:10Z</dcterms:modified>
</cp:coreProperties>
</file>