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  <p:sldMasterId id="2147483673" r:id="rId3"/>
    <p:sldMasterId id="2147483674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80" r:id="rId9"/>
    <p:sldId id="261" r:id="rId10"/>
    <p:sldId id="283" r:id="rId11"/>
    <p:sldId id="263" r:id="rId12"/>
    <p:sldId id="285" r:id="rId13"/>
    <p:sldId id="282" r:id="rId14"/>
    <p:sldId id="284" r:id="rId15"/>
    <p:sldId id="262" r:id="rId16"/>
    <p:sldId id="281" r:id="rId17"/>
    <p:sldId id="286" r:id="rId18"/>
    <p:sldId id="265" r:id="rId19"/>
    <p:sldId id="287" r:id="rId20"/>
    <p:sldId id="26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03C770-9F4D-4B39-B0E2-48B338FB7C5D}">
  <a:tblStyle styleId="{DC03C770-9F4D-4B39-B0E2-48B338FB7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99" autoAdjust="0"/>
  </p:normalViewPr>
  <p:slideViewPr>
    <p:cSldViewPr snapToGrid="0">
      <p:cViewPr varScale="1">
        <p:scale>
          <a:sx n="89" d="100"/>
          <a:sy n="89" d="100"/>
        </p:scale>
        <p:origin x="128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4CDD6-D24B-4A57-9456-1D04C057CB6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33179-2458-4F70-A5DC-B97A6DB71E44}">
      <dgm:prSet phldrT="[Text]" custT="1"/>
      <dgm:spPr/>
      <dgm:t>
        <a:bodyPr/>
        <a:lstStyle/>
        <a:p>
          <a:r>
            <a:rPr lang="en-US" sz="1200" dirty="0"/>
            <a:t>Splitting into datasets</a:t>
          </a:r>
        </a:p>
      </dgm:t>
    </dgm:pt>
    <dgm:pt modelId="{8A2CDCEE-D5F0-4E6C-BC8A-FCE22132CA4A}" type="parTrans" cxnId="{A3AB00EA-6E5A-4CF9-BAB7-0CDC2BC00DAB}">
      <dgm:prSet/>
      <dgm:spPr/>
      <dgm:t>
        <a:bodyPr/>
        <a:lstStyle/>
        <a:p>
          <a:endParaRPr lang="en-US" sz="1200"/>
        </a:p>
      </dgm:t>
    </dgm:pt>
    <dgm:pt modelId="{72B59CE2-437F-477C-8FF4-73C8254D8E0A}" type="sibTrans" cxnId="{A3AB00EA-6E5A-4CF9-BAB7-0CDC2BC00DAB}">
      <dgm:prSet/>
      <dgm:spPr/>
      <dgm:t>
        <a:bodyPr/>
        <a:lstStyle/>
        <a:p>
          <a:endParaRPr lang="en-US" sz="1200"/>
        </a:p>
      </dgm:t>
    </dgm:pt>
    <dgm:pt modelId="{AFAB20B1-5DB5-4E61-8479-B8EC7760970F}">
      <dgm:prSet phldrT="[Text]" custT="1"/>
      <dgm:spPr/>
      <dgm:t>
        <a:bodyPr/>
        <a:lstStyle/>
        <a:p>
          <a:r>
            <a:rPr lang="en-US" sz="1200" dirty="0"/>
            <a:t>Cleaning datasets</a:t>
          </a:r>
        </a:p>
      </dgm:t>
    </dgm:pt>
    <dgm:pt modelId="{07580443-ED03-4C04-937B-945A82373C7F}" type="parTrans" cxnId="{EDD8882F-5F29-4C50-8B9E-607C18FEB48D}">
      <dgm:prSet/>
      <dgm:spPr/>
      <dgm:t>
        <a:bodyPr/>
        <a:lstStyle/>
        <a:p>
          <a:endParaRPr lang="en-US" sz="1200"/>
        </a:p>
      </dgm:t>
    </dgm:pt>
    <dgm:pt modelId="{68B9CE1D-5D66-460E-95EE-DC40A2D5DE15}" type="sibTrans" cxnId="{EDD8882F-5F29-4C50-8B9E-607C18FEB48D}">
      <dgm:prSet/>
      <dgm:spPr/>
      <dgm:t>
        <a:bodyPr/>
        <a:lstStyle/>
        <a:p>
          <a:endParaRPr lang="en-US" sz="1200"/>
        </a:p>
      </dgm:t>
    </dgm:pt>
    <dgm:pt modelId="{AC3809C3-0B64-4956-88BF-13FE820EEBFC}">
      <dgm:prSet phldrT="[Text]" custT="1"/>
      <dgm:spPr/>
      <dgm:t>
        <a:bodyPr/>
        <a:lstStyle/>
        <a:p>
          <a:r>
            <a:rPr lang="en-US" sz="1200" dirty="0"/>
            <a:t>Test the model</a:t>
          </a:r>
        </a:p>
      </dgm:t>
    </dgm:pt>
    <dgm:pt modelId="{7D4C0899-5524-45DC-A390-078ECCAB891F}" type="parTrans" cxnId="{6B64BC78-5D70-4178-8E86-0B30C414E771}">
      <dgm:prSet/>
      <dgm:spPr/>
      <dgm:t>
        <a:bodyPr/>
        <a:lstStyle/>
        <a:p>
          <a:endParaRPr lang="en-US" sz="1200"/>
        </a:p>
      </dgm:t>
    </dgm:pt>
    <dgm:pt modelId="{65F56470-BFD2-4FD7-A87B-424612F6940E}" type="sibTrans" cxnId="{6B64BC78-5D70-4178-8E86-0B30C414E771}">
      <dgm:prSet/>
      <dgm:spPr/>
      <dgm:t>
        <a:bodyPr/>
        <a:lstStyle/>
        <a:p>
          <a:endParaRPr lang="en-US" sz="1200"/>
        </a:p>
      </dgm:t>
    </dgm:pt>
    <dgm:pt modelId="{DE1C0EAA-BF9D-44F3-A130-AD962167540E}">
      <dgm:prSet custT="1"/>
      <dgm:spPr/>
      <dgm:t>
        <a:bodyPr/>
        <a:lstStyle/>
        <a:p>
          <a:r>
            <a:rPr lang="en-US" sz="1200" dirty="0"/>
            <a:t>Train the model</a:t>
          </a:r>
        </a:p>
      </dgm:t>
    </dgm:pt>
    <dgm:pt modelId="{D858DBD7-B52F-4E6E-9350-8477E4C3D0B4}" type="parTrans" cxnId="{9593A73F-47BA-4BE9-BDEF-4C4D333FB813}">
      <dgm:prSet/>
      <dgm:spPr/>
      <dgm:t>
        <a:bodyPr/>
        <a:lstStyle/>
        <a:p>
          <a:endParaRPr lang="en-US" sz="1200"/>
        </a:p>
      </dgm:t>
    </dgm:pt>
    <dgm:pt modelId="{32749A6C-2ED3-494E-B715-135679C932CD}" type="sibTrans" cxnId="{9593A73F-47BA-4BE9-BDEF-4C4D333FB813}">
      <dgm:prSet/>
      <dgm:spPr/>
      <dgm:t>
        <a:bodyPr/>
        <a:lstStyle/>
        <a:p>
          <a:endParaRPr lang="en-US" sz="1200"/>
        </a:p>
      </dgm:t>
    </dgm:pt>
    <dgm:pt modelId="{A200AADA-555C-4CE6-B06E-125C74065800}">
      <dgm:prSet phldrT="[Text]" custT="1"/>
      <dgm:spPr/>
      <dgm:t>
        <a:bodyPr/>
        <a:lstStyle/>
        <a:p>
          <a:r>
            <a:rPr lang="en-US" sz="1200" b="0" i="0" u="none" dirty="0"/>
            <a:t>Resampling (SMOTE/ADASYN)</a:t>
          </a:r>
          <a:endParaRPr lang="en-US" sz="1200" dirty="0"/>
        </a:p>
      </dgm:t>
    </dgm:pt>
    <dgm:pt modelId="{8592E086-4B1D-4E40-8EBA-A25A47AB1937}" type="parTrans" cxnId="{0089CE34-4033-4256-97BA-B928398004FF}">
      <dgm:prSet/>
      <dgm:spPr/>
      <dgm:t>
        <a:bodyPr/>
        <a:lstStyle/>
        <a:p>
          <a:endParaRPr lang="en-US" sz="1200"/>
        </a:p>
      </dgm:t>
    </dgm:pt>
    <dgm:pt modelId="{97BDA29F-EE3C-41AD-A608-EDA4986C7CC4}" type="sibTrans" cxnId="{0089CE34-4033-4256-97BA-B928398004FF}">
      <dgm:prSet/>
      <dgm:spPr/>
      <dgm:t>
        <a:bodyPr/>
        <a:lstStyle/>
        <a:p>
          <a:endParaRPr lang="en-US" sz="1200"/>
        </a:p>
      </dgm:t>
    </dgm:pt>
    <dgm:pt modelId="{32C4FD21-BD64-47E6-AE19-883DCB7EED1D}">
      <dgm:prSet phldrT="[Text]" custT="1"/>
      <dgm:spPr/>
      <dgm:t>
        <a:bodyPr/>
        <a:lstStyle/>
        <a:p>
          <a:r>
            <a:rPr lang="en-US" sz="1200" b="0" i="0" u="none" dirty="0"/>
            <a:t>Feature Selection</a:t>
          </a:r>
          <a:endParaRPr lang="en-US" sz="1200" dirty="0"/>
        </a:p>
      </dgm:t>
    </dgm:pt>
    <dgm:pt modelId="{368A3705-813A-4B25-9559-0AA865FD2359}" type="parTrans" cxnId="{F7CDF57E-E987-4334-BACA-494499637B9C}">
      <dgm:prSet/>
      <dgm:spPr/>
      <dgm:t>
        <a:bodyPr/>
        <a:lstStyle/>
        <a:p>
          <a:endParaRPr lang="en-US" sz="1200"/>
        </a:p>
      </dgm:t>
    </dgm:pt>
    <dgm:pt modelId="{B900DE6A-3CCD-4803-B035-70E706D59602}" type="sibTrans" cxnId="{F7CDF57E-E987-4334-BACA-494499637B9C}">
      <dgm:prSet/>
      <dgm:spPr/>
      <dgm:t>
        <a:bodyPr/>
        <a:lstStyle/>
        <a:p>
          <a:endParaRPr lang="en-US" sz="1200"/>
        </a:p>
      </dgm:t>
    </dgm:pt>
    <dgm:pt modelId="{9B687AF8-ACCE-4FE2-BE53-5A16A1789AC0}">
      <dgm:prSet phldrT="[Text]" custT="1"/>
      <dgm:spPr/>
      <dgm:t>
        <a:bodyPr/>
        <a:lstStyle/>
        <a:p>
          <a:r>
            <a:rPr lang="en-US" sz="1200" dirty="0"/>
            <a:t>Train test split</a:t>
          </a:r>
        </a:p>
      </dgm:t>
    </dgm:pt>
    <dgm:pt modelId="{8F893741-468E-4BFC-9FCC-69D101D70882}" type="parTrans" cxnId="{78A876FF-C288-4F43-AD83-66D21E342229}">
      <dgm:prSet/>
      <dgm:spPr/>
      <dgm:t>
        <a:bodyPr/>
        <a:lstStyle/>
        <a:p>
          <a:endParaRPr lang="en-US" sz="1200"/>
        </a:p>
      </dgm:t>
    </dgm:pt>
    <dgm:pt modelId="{F08FCAC8-198A-44B8-83E2-70A6324FE3CB}" type="sibTrans" cxnId="{78A876FF-C288-4F43-AD83-66D21E342229}">
      <dgm:prSet/>
      <dgm:spPr/>
      <dgm:t>
        <a:bodyPr/>
        <a:lstStyle/>
        <a:p>
          <a:endParaRPr lang="en-US" sz="1200"/>
        </a:p>
      </dgm:t>
    </dgm:pt>
    <dgm:pt modelId="{2EBB7BB9-677B-431A-A2B2-4A2A9498EC37}" type="pres">
      <dgm:prSet presAssocID="{A334CDD6-D24B-4A57-9456-1D04C057CB61}" presName="rootnode" presStyleCnt="0">
        <dgm:presLayoutVars>
          <dgm:chMax/>
          <dgm:chPref/>
          <dgm:dir/>
          <dgm:animLvl val="lvl"/>
        </dgm:presLayoutVars>
      </dgm:prSet>
      <dgm:spPr/>
    </dgm:pt>
    <dgm:pt modelId="{47AE01B4-B00B-42F8-9E0D-020F2EA55D1C}" type="pres">
      <dgm:prSet presAssocID="{86D33179-2458-4F70-A5DC-B97A6DB71E44}" presName="composite" presStyleCnt="0"/>
      <dgm:spPr/>
    </dgm:pt>
    <dgm:pt modelId="{BC809AEE-49D5-48B7-9408-3480CAA4567E}" type="pres">
      <dgm:prSet presAssocID="{86D33179-2458-4F70-A5DC-B97A6DB71E44}" presName="bentUpArrow1" presStyleLbl="alignImgPlace1" presStyleIdx="0" presStyleCnt="6"/>
      <dgm:spPr/>
    </dgm:pt>
    <dgm:pt modelId="{3AF029D8-0420-413E-A8C0-A07A0B181D48}" type="pres">
      <dgm:prSet presAssocID="{86D33179-2458-4F70-A5DC-B97A6DB71E44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2BCB03DD-4E1B-4D58-9653-BDE376B5CA8F}" type="pres">
      <dgm:prSet presAssocID="{86D33179-2458-4F70-A5DC-B97A6DB71E44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471004D-0E73-47CC-86A2-1DA93234F252}" type="pres">
      <dgm:prSet presAssocID="{72B59CE2-437F-477C-8FF4-73C8254D8E0A}" presName="sibTrans" presStyleCnt="0"/>
      <dgm:spPr/>
    </dgm:pt>
    <dgm:pt modelId="{7F54F37F-F525-47A7-A515-33B7581BC745}" type="pres">
      <dgm:prSet presAssocID="{AFAB20B1-5DB5-4E61-8479-B8EC7760970F}" presName="composite" presStyleCnt="0"/>
      <dgm:spPr/>
    </dgm:pt>
    <dgm:pt modelId="{3948E77E-192A-4F1A-A9B1-8542F59145B0}" type="pres">
      <dgm:prSet presAssocID="{AFAB20B1-5DB5-4E61-8479-B8EC7760970F}" presName="bentUpArrow1" presStyleLbl="alignImgPlace1" presStyleIdx="1" presStyleCnt="6"/>
      <dgm:spPr/>
    </dgm:pt>
    <dgm:pt modelId="{52903520-D5F2-4532-A9AB-5C0882E1FFD5}" type="pres">
      <dgm:prSet presAssocID="{AFAB20B1-5DB5-4E61-8479-B8EC7760970F}" presName="ParentText" presStyleLbl="node1" presStyleIdx="1" presStyleCnt="7" custScaleX="120398">
        <dgm:presLayoutVars>
          <dgm:chMax val="1"/>
          <dgm:chPref val="1"/>
          <dgm:bulletEnabled val="1"/>
        </dgm:presLayoutVars>
      </dgm:prSet>
      <dgm:spPr/>
    </dgm:pt>
    <dgm:pt modelId="{634D5B65-C87F-4023-A937-C3A738B3375F}" type="pres">
      <dgm:prSet presAssocID="{AFAB20B1-5DB5-4E61-8479-B8EC7760970F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360BD1D-24E5-42A7-84D6-8328266D8443}" type="pres">
      <dgm:prSet presAssocID="{68B9CE1D-5D66-460E-95EE-DC40A2D5DE15}" presName="sibTrans" presStyleCnt="0"/>
      <dgm:spPr/>
    </dgm:pt>
    <dgm:pt modelId="{80795318-A925-49D7-93D6-09AEEFC02309}" type="pres">
      <dgm:prSet presAssocID="{32C4FD21-BD64-47E6-AE19-883DCB7EED1D}" presName="composite" presStyleCnt="0"/>
      <dgm:spPr/>
    </dgm:pt>
    <dgm:pt modelId="{80C6739D-1613-469A-A910-931E45A2FBED}" type="pres">
      <dgm:prSet presAssocID="{32C4FD21-BD64-47E6-AE19-883DCB7EED1D}" presName="bentUpArrow1" presStyleLbl="alignImgPlace1" presStyleIdx="2" presStyleCnt="6"/>
      <dgm:spPr/>
    </dgm:pt>
    <dgm:pt modelId="{1897BD77-F79B-4B17-B946-A8AD871E31A8}" type="pres">
      <dgm:prSet presAssocID="{32C4FD21-BD64-47E6-AE19-883DCB7EED1D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1055D21E-A06D-4338-B6D3-DADD19B4E6E8}" type="pres">
      <dgm:prSet presAssocID="{32C4FD21-BD64-47E6-AE19-883DCB7EED1D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18DB4D5-2D8A-4BAE-840B-906A82B4A668}" type="pres">
      <dgm:prSet presAssocID="{B900DE6A-3CCD-4803-B035-70E706D59602}" presName="sibTrans" presStyleCnt="0"/>
      <dgm:spPr/>
    </dgm:pt>
    <dgm:pt modelId="{F6F79650-0B88-431C-AB0F-CADB2A7DB09B}" type="pres">
      <dgm:prSet presAssocID="{9B687AF8-ACCE-4FE2-BE53-5A16A1789AC0}" presName="composite" presStyleCnt="0"/>
      <dgm:spPr/>
    </dgm:pt>
    <dgm:pt modelId="{CED1D18D-708C-496C-BDEA-D8A95C27839B}" type="pres">
      <dgm:prSet presAssocID="{9B687AF8-ACCE-4FE2-BE53-5A16A1789AC0}" presName="bentUpArrow1" presStyleLbl="alignImgPlace1" presStyleIdx="3" presStyleCnt="6"/>
      <dgm:spPr/>
    </dgm:pt>
    <dgm:pt modelId="{D6FC514C-34C9-4A9F-861E-38F9E215AE16}" type="pres">
      <dgm:prSet presAssocID="{9B687AF8-ACCE-4FE2-BE53-5A16A1789AC0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744CF5DC-EF54-463C-B39F-9BCF9B228C77}" type="pres">
      <dgm:prSet presAssocID="{9B687AF8-ACCE-4FE2-BE53-5A16A1789AC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67C184D-2B20-42C9-B66C-850042397B84}" type="pres">
      <dgm:prSet presAssocID="{F08FCAC8-198A-44B8-83E2-70A6324FE3CB}" presName="sibTrans" presStyleCnt="0"/>
      <dgm:spPr/>
    </dgm:pt>
    <dgm:pt modelId="{A20D1E23-6BB2-41BC-9379-6FCE56A6A582}" type="pres">
      <dgm:prSet presAssocID="{A200AADA-555C-4CE6-B06E-125C74065800}" presName="composite" presStyleCnt="0"/>
      <dgm:spPr/>
    </dgm:pt>
    <dgm:pt modelId="{EAFBB819-AC0F-4262-91DD-208F2F5F242B}" type="pres">
      <dgm:prSet presAssocID="{A200AADA-555C-4CE6-B06E-125C74065800}" presName="bentUpArrow1" presStyleLbl="alignImgPlace1" presStyleIdx="4" presStyleCnt="6"/>
      <dgm:spPr/>
    </dgm:pt>
    <dgm:pt modelId="{F6A8BDCC-3433-4A7C-B3E8-4AAC8B78DD01}" type="pres">
      <dgm:prSet presAssocID="{A200AADA-555C-4CE6-B06E-125C74065800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3D37A3E9-F3F7-40EA-802C-26E6A29D9EFF}" type="pres">
      <dgm:prSet presAssocID="{A200AADA-555C-4CE6-B06E-125C74065800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33F0D05-026B-4C72-AE10-DD4EC454BE46}" type="pres">
      <dgm:prSet presAssocID="{97BDA29F-EE3C-41AD-A608-EDA4986C7CC4}" presName="sibTrans" presStyleCnt="0"/>
      <dgm:spPr/>
    </dgm:pt>
    <dgm:pt modelId="{8B412F9D-FCC0-4CE4-9A00-1F1FB15ECE3C}" type="pres">
      <dgm:prSet presAssocID="{DE1C0EAA-BF9D-44F3-A130-AD962167540E}" presName="composite" presStyleCnt="0"/>
      <dgm:spPr/>
    </dgm:pt>
    <dgm:pt modelId="{8C180C03-5C5C-4585-9C67-3AFF0D49D21C}" type="pres">
      <dgm:prSet presAssocID="{DE1C0EAA-BF9D-44F3-A130-AD962167540E}" presName="bentUpArrow1" presStyleLbl="alignImgPlace1" presStyleIdx="5" presStyleCnt="6"/>
      <dgm:spPr/>
    </dgm:pt>
    <dgm:pt modelId="{3B6E3099-0E82-42C7-91AB-180BD498DC8F}" type="pres">
      <dgm:prSet presAssocID="{DE1C0EAA-BF9D-44F3-A130-AD962167540E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9E2B9F29-54FB-4603-8323-46AA2DCEFA7C}" type="pres">
      <dgm:prSet presAssocID="{DE1C0EAA-BF9D-44F3-A130-AD962167540E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2447DB53-633C-4837-8477-2DF41F69215D}" type="pres">
      <dgm:prSet presAssocID="{32749A6C-2ED3-494E-B715-135679C932CD}" presName="sibTrans" presStyleCnt="0"/>
      <dgm:spPr/>
    </dgm:pt>
    <dgm:pt modelId="{E3249E16-9AD8-4071-A768-B73759C5C637}" type="pres">
      <dgm:prSet presAssocID="{AC3809C3-0B64-4956-88BF-13FE820EEBFC}" presName="composite" presStyleCnt="0"/>
      <dgm:spPr/>
    </dgm:pt>
    <dgm:pt modelId="{3CD86294-7FF7-4AB9-A95C-62E12D016DE5}" type="pres">
      <dgm:prSet presAssocID="{AC3809C3-0B64-4956-88BF-13FE820EEBFC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A6E96712-A669-4F4C-9ABA-CBF61CA3238F}" type="presOf" srcId="{86D33179-2458-4F70-A5DC-B97A6DB71E44}" destId="{3AF029D8-0420-413E-A8C0-A07A0B181D48}" srcOrd="0" destOrd="0" presId="urn:microsoft.com/office/officeart/2005/8/layout/StepDownProcess"/>
    <dgm:cxn modelId="{EDD8882F-5F29-4C50-8B9E-607C18FEB48D}" srcId="{A334CDD6-D24B-4A57-9456-1D04C057CB61}" destId="{AFAB20B1-5DB5-4E61-8479-B8EC7760970F}" srcOrd="1" destOrd="0" parTransId="{07580443-ED03-4C04-937B-945A82373C7F}" sibTransId="{68B9CE1D-5D66-460E-95EE-DC40A2D5DE15}"/>
    <dgm:cxn modelId="{77196E31-1074-4C48-8BDE-7DF5A5BF70EA}" type="presOf" srcId="{AFAB20B1-5DB5-4E61-8479-B8EC7760970F}" destId="{52903520-D5F2-4532-A9AB-5C0882E1FFD5}" srcOrd="0" destOrd="0" presId="urn:microsoft.com/office/officeart/2005/8/layout/StepDownProcess"/>
    <dgm:cxn modelId="{0089CE34-4033-4256-97BA-B928398004FF}" srcId="{A334CDD6-D24B-4A57-9456-1D04C057CB61}" destId="{A200AADA-555C-4CE6-B06E-125C74065800}" srcOrd="4" destOrd="0" parTransId="{8592E086-4B1D-4E40-8EBA-A25A47AB1937}" sibTransId="{97BDA29F-EE3C-41AD-A608-EDA4986C7CC4}"/>
    <dgm:cxn modelId="{3830343C-3ACE-4D96-ACE9-3B68381217BC}" type="presOf" srcId="{DE1C0EAA-BF9D-44F3-A130-AD962167540E}" destId="{3B6E3099-0E82-42C7-91AB-180BD498DC8F}" srcOrd="0" destOrd="0" presId="urn:microsoft.com/office/officeart/2005/8/layout/StepDownProcess"/>
    <dgm:cxn modelId="{9593A73F-47BA-4BE9-BDEF-4C4D333FB813}" srcId="{A334CDD6-D24B-4A57-9456-1D04C057CB61}" destId="{DE1C0EAA-BF9D-44F3-A130-AD962167540E}" srcOrd="5" destOrd="0" parTransId="{D858DBD7-B52F-4E6E-9350-8477E4C3D0B4}" sibTransId="{32749A6C-2ED3-494E-B715-135679C932CD}"/>
    <dgm:cxn modelId="{6B64BC78-5D70-4178-8E86-0B30C414E771}" srcId="{A334CDD6-D24B-4A57-9456-1D04C057CB61}" destId="{AC3809C3-0B64-4956-88BF-13FE820EEBFC}" srcOrd="6" destOrd="0" parTransId="{7D4C0899-5524-45DC-A390-078ECCAB891F}" sibTransId="{65F56470-BFD2-4FD7-A87B-424612F6940E}"/>
    <dgm:cxn modelId="{F7CDF57E-E987-4334-BACA-494499637B9C}" srcId="{A334CDD6-D24B-4A57-9456-1D04C057CB61}" destId="{32C4FD21-BD64-47E6-AE19-883DCB7EED1D}" srcOrd="2" destOrd="0" parTransId="{368A3705-813A-4B25-9559-0AA865FD2359}" sibTransId="{B900DE6A-3CCD-4803-B035-70E706D59602}"/>
    <dgm:cxn modelId="{B6409984-13F6-4CE3-9798-576EA305B6A4}" type="presOf" srcId="{A334CDD6-D24B-4A57-9456-1D04C057CB61}" destId="{2EBB7BB9-677B-431A-A2B2-4A2A9498EC37}" srcOrd="0" destOrd="0" presId="urn:microsoft.com/office/officeart/2005/8/layout/StepDownProcess"/>
    <dgm:cxn modelId="{88D4939F-7674-4832-9776-501F33F3430D}" type="presOf" srcId="{AC3809C3-0B64-4956-88BF-13FE820EEBFC}" destId="{3CD86294-7FF7-4AB9-A95C-62E12D016DE5}" srcOrd="0" destOrd="0" presId="urn:microsoft.com/office/officeart/2005/8/layout/StepDownProcess"/>
    <dgm:cxn modelId="{8CE191C9-2B22-46C9-A425-6698B962916C}" type="presOf" srcId="{32C4FD21-BD64-47E6-AE19-883DCB7EED1D}" destId="{1897BD77-F79B-4B17-B946-A8AD871E31A8}" srcOrd="0" destOrd="0" presId="urn:microsoft.com/office/officeart/2005/8/layout/StepDownProcess"/>
    <dgm:cxn modelId="{A3AB00EA-6E5A-4CF9-BAB7-0CDC2BC00DAB}" srcId="{A334CDD6-D24B-4A57-9456-1D04C057CB61}" destId="{86D33179-2458-4F70-A5DC-B97A6DB71E44}" srcOrd="0" destOrd="0" parTransId="{8A2CDCEE-D5F0-4E6C-BC8A-FCE22132CA4A}" sibTransId="{72B59CE2-437F-477C-8FF4-73C8254D8E0A}"/>
    <dgm:cxn modelId="{30DCD7EC-B976-4678-9D29-C77C1CC0144D}" type="presOf" srcId="{A200AADA-555C-4CE6-B06E-125C74065800}" destId="{F6A8BDCC-3433-4A7C-B3E8-4AAC8B78DD01}" srcOrd="0" destOrd="0" presId="urn:microsoft.com/office/officeart/2005/8/layout/StepDownProcess"/>
    <dgm:cxn modelId="{9B5928F4-869B-4291-9CAA-4A51DB5002D1}" type="presOf" srcId="{9B687AF8-ACCE-4FE2-BE53-5A16A1789AC0}" destId="{D6FC514C-34C9-4A9F-861E-38F9E215AE16}" srcOrd="0" destOrd="0" presId="urn:microsoft.com/office/officeart/2005/8/layout/StepDownProcess"/>
    <dgm:cxn modelId="{78A876FF-C288-4F43-AD83-66D21E342229}" srcId="{A334CDD6-D24B-4A57-9456-1D04C057CB61}" destId="{9B687AF8-ACCE-4FE2-BE53-5A16A1789AC0}" srcOrd="3" destOrd="0" parTransId="{8F893741-468E-4BFC-9FCC-69D101D70882}" sibTransId="{F08FCAC8-198A-44B8-83E2-70A6324FE3CB}"/>
    <dgm:cxn modelId="{C3CC08A3-AB72-4C6D-9AB8-A878C04BA34D}" type="presParOf" srcId="{2EBB7BB9-677B-431A-A2B2-4A2A9498EC37}" destId="{47AE01B4-B00B-42F8-9E0D-020F2EA55D1C}" srcOrd="0" destOrd="0" presId="urn:microsoft.com/office/officeart/2005/8/layout/StepDownProcess"/>
    <dgm:cxn modelId="{550FF81D-6640-41B5-A680-EC2FF03C1851}" type="presParOf" srcId="{47AE01B4-B00B-42F8-9E0D-020F2EA55D1C}" destId="{BC809AEE-49D5-48B7-9408-3480CAA4567E}" srcOrd="0" destOrd="0" presId="urn:microsoft.com/office/officeart/2005/8/layout/StepDownProcess"/>
    <dgm:cxn modelId="{E8D65063-A267-4736-BA0F-43B554781B28}" type="presParOf" srcId="{47AE01B4-B00B-42F8-9E0D-020F2EA55D1C}" destId="{3AF029D8-0420-413E-A8C0-A07A0B181D48}" srcOrd="1" destOrd="0" presId="urn:microsoft.com/office/officeart/2005/8/layout/StepDownProcess"/>
    <dgm:cxn modelId="{6731E992-7104-4B69-91CD-768D806FFD05}" type="presParOf" srcId="{47AE01B4-B00B-42F8-9E0D-020F2EA55D1C}" destId="{2BCB03DD-4E1B-4D58-9653-BDE376B5CA8F}" srcOrd="2" destOrd="0" presId="urn:microsoft.com/office/officeart/2005/8/layout/StepDownProcess"/>
    <dgm:cxn modelId="{7E180BE5-9682-4D03-82DB-8EE4A38D9790}" type="presParOf" srcId="{2EBB7BB9-677B-431A-A2B2-4A2A9498EC37}" destId="{7471004D-0E73-47CC-86A2-1DA93234F252}" srcOrd="1" destOrd="0" presId="urn:microsoft.com/office/officeart/2005/8/layout/StepDownProcess"/>
    <dgm:cxn modelId="{1F23FD04-F82E-4C42-8CE9-23C2514BACB1}" type="presParOf" srcId="{2EBB7BB9-677B-431A-A2B2-4A2A9498EC37}" destId="{7F54F37F-F525-47A7-A515-33B7581BC745}" srcOrd="2" destOrd="0" presId="urn:microsoft.com/office/officeart/2005/8/layout/StepDownProcess"/>
    <dgm:cxn modelId="{745090AD-D49C-4E88-B2DE-BF69A434EAAB}" type="presParOf" srcId="{7F54F37F-F525-47A7-A515-33B7581BC745}" destId="{3948E77E-192A-4F1A-A9B1-8542F59145B0}" srcOrd="0" destOrd="0" presId="urn:microsoft.com/office/officeart/2005/8/layout/StepDownProcess"/>
    <dgm:cxn modelId="{1781BFBF-3D46-435B-B636-E446B62B78E8}" type="presParOf" srcId="{7F54F37F-F525-47A7-A515-33B7581BC745}" destId="{52903520-D5F2-4532-A9AB-5C0882E1FFD5}" srcOrd="1" destOrd="0" presId="urn:microsoft.com/office/officeart/2005/8/layout/StepDownProcess"/>
    <dgm:cxn modelId="{AC3BA3A5-3B3F-4E86-A39F-C1FA5238F937}" type="presParOf" srcId="{7F54F37F-F525-47A7-A515-33B7581BC745}" destId="{634D5B65-C87F-4023-A937-C3A738B3375F}" srcOrd="2" destOrd="0" presId="urn:microsoft.com/office/officeart/2005/8/layout/StepDownProcess"/>
    <dgm:cxn modelId="{2B37635F-D2FA-47F8-B615-0368C2E1E4B6}" type="presParOf" srcId="{2EBB7BB9-677B-431A-A2B2-4A2A9498EC37}" destId="{D360BD1D-24E5-42A7-84D6-8328266D8443}" srcOrd="3" destOrd="0" presId="urn:microsoft.com/office/officeart/2005/8/layout/StepDownProcess"/>
    <dgm:cxn modelId="{7B14BEA8-4667-4EA1-95ED-D1DD5F664F78}" type="presParOf" srcId="{2EBB7BB9-677B-431A-A2B2-4A2A9498EC37}" destId="{80795318-A925-49D7-93D6-09AEEFC02309}" srcOrd="4" destOrd="0" presId="urn:microsoft.com/office/officeart/2005/8/layout/StepDownProcess"/>
    <dgm:cxn modelId="{D74B6958-2699-476B-88A9-237A9D7A97AB}" type="presParOf" srcId="{80795318-A925-49D7-93D6-09AEEFC02309}" destId="{80C6739D-1613-469A-A910-931E45A2FBED}" srcOrd="0" destOrd="0" presId="urn:microsoft.com/office/officeart/2005/8/layout/StepDownProcess"/>
    <dgm:cxn modelId="{DE0C02B6-8373-4DE7-A351-3685DF860BAB}" type="presParOf" srcId="{80795318-A925-49D7-93D6-09AEEFC02309}" destId="{1897BD77-F79B-4B17-B946-A8AD871E31A8}" srcOrd="1" destOrd="0" presId="urn:microsoft.com/office/officeart/2005/8/layout/StepDownProcess"/>
    <dgm:cxn modelId="{90BBCAE5-6E2A-4630-BA99-2AF5A136C7F9}" type="presParOf" srcId="{80795318-A925-49D7-93D6-09AEEFC02309}" destId="{1055D21E-A06D-4338-B6D3-DADD19B4E6E8}" srcOrd="2" destOrd="0" presId="urn:microsoft.com/office/officeart/2005/8/layout/StepDownProcess"/>
    <dgm:cxn modelId="{229FA6A1-B9FD-477F-B6EF-6D9B50EF258D}" type="presParOf" srcId="{2EBB7BB9-677B-431A-A2B2-4A2A9498EC37}" destId="{918DB4D5-2D8A-4BAE-840B-906A82B4A668}" srcOrd="5" destOrd="0" presId="urn:microsoft.com/office/officeart/2005/8/layout/StepDownProcess"/>
    <dgm:cxn modelId="{A76B6194-B28B-4012-80EC-135FEBEB1ECB}" type="presParOf" srcId="{2EBB7BB9-677B-431A-A2B2-4A2A9498EC37}" destId="{F6F79650-0B88-431C-AB0F-CADB2A7DB09B}" srcOrd="6" destOrd="0" presId="urn:microsoft.com/office/officeart/2005/8/layout/StepDownProcess"/>
    <dgm:cxn modelId="{01DA89B7-575F-42B9-8A39-3FC1FA36514D}" type="presParOf" srcId="{F6F79650-0B88-431C-AB0F-CADB2A7DB09B}" destId="{CED1D18D-708C-496C-BDEA-D8A95C27839B}" srcOrd="0" destOrd="0" presId="urn:microsoft.com/office/officeart/2005/8/layout/StepDownProcess"/>
    <dgm:cxn modelId="{54647063-C2D2-447A-B710-E2EBF0A03E70}" type="presParOf" srcId="{F6F79650-0B88-431C-AB0F-CADB2A7DB09B}" destId="{D6FC514C-34C9-4A9F-861E-38F9E215AE16}" srcOrd="1" destOrd="0" presId="urn:microsoft.com/office/officeart/2005/8/layout/StepDownProcess"/>
    <dgm:cxn modelId="{2C5680BE-555E-4AE5-8AD3-DFF10C5F96BA}" type="presParOf" srcId="{F6F79650-0B88-431C-AB0F-CADB2A7DB09B}" destId="{744CF5DC-EF54-463C-B39F-9BCF9B228C77}" srcOrd="2" destOrd="0" presId="urn:microsoft.com/office/officeart/2005/8/layout/StepDownProcess"/>
    <dgm:cxn modelId="{56EFAA5B-E4DC-4A04-BD17-D9D7109A6A8D}" type="presParOf" srcId="{2EBB7BB9-677B-431A-A2B2-4A2A9498EC37}" destId="{567C184D-2B20-42C9-B66C-850042397B84}" srcOrd="7" destOrd="0" presId="urn:microsoft.com/office/officeart/2005/8/layout/StepDownProcess"/>
    <dgm:cxn modelId="{C54261D0-6D99-4AE5-955B-396445A5C5A8}" type="presParOf" srcId="{2EBB7BB9-677B-431A-A2B2-4A2A9498EC37}" destId="{A20D1E23-6BB2-41BC-9379-6FCE56A6A582}" srcOrd="8" destOrd="0" presId="urn:microsoft.com/office/officeart/2005/8/layout/StepDownProcess"/>
    <dgm:cxn modelId="{F0EC1909-D06F-4C86-981A-C0EACFE3D1F5}" type="presParOf" srcId="{A20D1E23-6BB2-41BC-9379-6FCE56A6A582}" destId="{EAFBB819-AC0F-4262-91DD-208F2F5F242B}" srcOrd="0" destOrd="0" presId="urn:microsoft.com/office/officeart/2005/8/layout/StepDownProcess"/>
    <dgm:cxn modelId="{D67EF722-728D-40C7-9289-E6F7F217C1DC}" type="presParOf" srcId="{A20D1E23-6BB2-41BC-9379-6FCE56A6A582}" destId="{F6A8BDCC-3433-4A7C-B3E8-4AAC8B78DD01}" srcOrd="1" destOrd="0" presId="urn:microsoft.com/office/officeart/2005/8/layout/StepDownProcess"/>
    <dgm:cxn modelId="{A47A0735-AE36-437E-8F70-2A7FE9EFF7EB}" type="presParOf" srcId="{A20D1E23-6BB2-41BC-9379-6FCE56A6A582}" destId="{3D37A3E9-F3F7-40EA-802C-26E6A29D9EFF}" srcOrd="2" destOrd="0" presId="urn:microsoft.com/office/officeart/2005/8/layout/StepDownProcess"/>
    <dgm:cxn modelId="{3E4740FA-031F-4738-B31A-17042405AF3C}" type="presParOf" srcId="{2EBB7BB9-677B-431A-A2B2-4A2A9498EC37}" destId="{433F0D05-026B-4C72-AE10-DD4EC454BE46}" srcOrd="9" destOrd="0" presId="urn:microsoft.com/office/officeart/2005/8/layout/StepDownProcess"/>
    <dgm:cxn modelId="{0D655658-1C50-435D-BD3F-FA2510B64DBA}" type="presParOf" srcId="{2EBB7BB9-677B-431A-A2B2-4A2A9498EC37}" destId="{8B412F9D-FCC0-4CE4-9A00-1F1FB15ECE3C}" srcOrd="10" destOrd="0" presId="urn:microsoft.com/office/officeart/2005/8/layout/StepDownProcess"/>
    <dgm:cxn modelId="{FAF70C8C-1EC3-4C0C-8F53-CCF22D732011}" type="presParOf" srcId="{8B412F9D-FCC0-4CE4-9A00-1F1FB15ECE3C}" destId="{8C180C03-5C5C-4585-9C67-3AFF0D49D21C}" srcOrd="0" destOrd="0" presId="urn:microsoft.com/office/officeart/2005/8/layout/StepDownProcess"/>
    <dgm:cxn modelId="{FBE301D9-3D25-42BF-ADBB-8601F6FBC3A6}" type="presParOf" srcId="{8B412F9D-FCC0-4CE4-9A00-1F1FB15ECE3C}" destId="{3B6E3099-0E82-42C7-91AB-180BD498DC8F}" srcOrd="1" destOrd="0" presId="urn:microsoft.com/office/officeart/2005/8/layout/StepDownProcess"/>
    <dgm:cxn modelId="{2BD44895-7CDE-46D8-9D87-96DCA6D74084}" type="presParOf" srcId="{8B412F9D-FCC0-4CE4-9A00-1F1FB15ECE3C}" destId="{9E2B9F29-54FB-4603-8323-46AA2DCEFA7C}" srcOrd="2" destOrd="0" presId="urn:microsoft.com/office/officeart/2005/8/layout/StepDownProcess"/>
    <dgm:cxn modelId="{09BCE367-2A94-4308-9CF2-A5DD9B5DDB09}" type="presParOf" srcId="{2EBB7BB9-677B-431A-A2B2-4A2A9498EC37}" destId="{2447DB53-633C-4837-8477-2DF41F69215D}" srcOrd="11" destOrd="0" presId="urn:microsoft.com/office/officeart/2005/8/layout/StepDownProcess"/>
    <dgm:cxn modelId="{47E65946-8929-4635-A952-590CDC5F8EB6}" type="presParOf" srcId="{2EBB7BB9-677B-431A-A2B2-4A2A9498EC37}" destId="{E3249E16-9AD8-4071-A768-B73759C5C637}" srcOrd="12" destOrd="0" presId="urn:microsoft.com/office/officeart/2005/8/layout/StepDownProcess"/>
    <dgm:cxn modelId="{F4075111-4E84-481C-950E-AE3C23890894}" type="presParOf" srcId="{E3249E16-9AD8-4071-A768-B73759C5C637}" destId="{3CD86294-7FF7-4AB9-A95C-62E12D016D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09AEE-49D5-48B7-9408-3480CAA4567E}">
      <dsp:nvSpPr>
        <dsp:cNvPr id="0" name=""/>
        <dsp:cNvSpPr/>
      </dsp:nvSpPr>
      <dsp:spPr>
        <a:xfrm rot="5400000">
          <a:off x="1162885" y="624783"/>
          <a:ext cx="531844" cy="6054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029D8-0420-413E-A8C0-A07A0B181D48}">
      <dsp:nvSpPr>
        <dsp:cNvPr id="0" name=""/>
        <dsp:cNvSpPr/>
      </dsp:nvSpPr>
      <dsp:spPr>
        <a:xfrm>
          <a:off x="1021979" y="35223"/>
          <a:ext cx="895313" cy="626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Splitting into datasets</a:t>
          </a:r>
        </a:p>
      </dsp:txBody>
      <dsp:txXfrm>
        <a:off x="1052577" y="65821"/>
        <a:ext cx="834117" cy="565494"/>
      </dsp:txXfrm>
    </dsp:sp>
    <dsp:sp modelId="{2BCB03DD-4E1B-4D58-9653-BDE376B5CA8F}">
      <dsp:nvSpPr>
        <dsp:cNvPr id="0" name=""/>
        <dsp:cNvSpPr/>
      </dsp:nvSpPr>
      <dsp:spPr>
        <a:xfrm>
          <a:off x="1917292" y="94992"/>
          <a:ext cx="651165" cy="50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8E77E-192A-4F1A-A9B1-8542F59145B0}">
      <dsp:nvSpPr>
        <dsp:cNvPr id="0" name=""/>
        <dsp:cNvSpPr/>
      </dsp:nvSpPr>
      <dsp:spPr>
        <a:xfrm rot="5400000">
          <a:off x="1996508" y="1328763"/>
          <a:ext cx="531844" cy="6054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03520-D5F2-4532-A9AB-5C0882E1FFD5}">
      <dsp:nvSpPr>
        <dsp:cNvPr id="0" name=""/>
        <dsp:cNvSpPr/>
      </dsp:nvSpPr>
      <dsp:spPr>
        <a:xfrm>
          <a:off x="1764288" y="739203"/>
          <a:ext cx="1077939" cy="626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Cleaning datasets</a:t>
          </a:r>
        </a:p>
      </dsp:txBody>
      <dsp:txXfrm>
        <a:off x="1794886" y="769801"/>
        <a:ext cx="1016743" cy="565494"/>
      </dsp:txXfrm>
    </dsp:sp>
    <dsp:sp modelId="{634D5B65-C87F-4023-A937-C3A738B3375F}">
      <dsp:nvSpPr>
        <dsp:cNvPr id="0" name=""/>
        <dsp:cNvSpPr/>
      </dsp:nvSpPr>
      <dsp:spPr>
        <a:xfrm>
          <a:off x="2750915" y="798972"/>
          <a:ext cx="651165" cy="50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6739D-1613-469A-A910-931E45A2FBED}">
      <dsp:nvSpPr>
        <dsp:cNvPr id="0" name=""/>
        <dsp:cNvSpPr/>
      </dsp:nvSpPr>
      <dsp:spPr>
        <a:xfrm rot="5400000">
          <a:off x="2647505" y="2032743"/>
          <a:ext cx="531844" cy="6054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7BD77-F79B-4B17-B946-A8AD871E31A8}">
      <dsp:nvSpPr>
        <dsp:cNvPr id="0" name=""/>
        <dsp:cNvSpPr/>
      </dsp:nvSpPr>
      <dsp:spPr>
        <a:xfrm>
          <a:off x="2506598" y="1443183"/>
          <a:ext cx="895313" cy="626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Feature Selection</a:t>
          </a:r>
          <a:endParaRPr lang="en-US" sz="1200" kern="1200" dirty="0"/>
        </a:p>
      </dsp:txBody>
      <dsp:txXfrm>
        <a:off x="2537196" y="1473781"/>
        <a:ext cx="834117" cy="565494"/>
      </dsp:txXfrm>
    </dsp:sp>
    <dsp:sp modelId="{1055D21E-A06D-4338-B6D3-DADD19B4E6E8}">
      <dsp:nvSpPr>
        <dsp:cNvPr id="0" name=""/>
        <dsp:cNvSpPr/>
      </dsp:nvSpPr>
      <dsp:spPr>
        <a:xfrm>
          <a:off x="3401911" y="1502952"/>
          <a:ext cx="651165" cy="50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1D18D-708C-496C-BDEA-D8A95C27839B}">
      <dsp:nvSpPr>
        <dsp:cNvPr id="0" name=""/>
        <dsp:cNvSpPr/>
      </dsp:nvSpPr>
      <dsp:spPr>
        <a:xfrm rot="5400000">
          <a:off x="3389814" y="2736723"/>
          <a:ext cx="531844" cy="6054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C514C-34C9-4A9F-861E-38F9E215AE16}">
      <dsp:nvSpPr>
        <dsp:cNvPr id="0" name=""/>
        <dsp:cNvSpPr/>
      </dsp:nvSpPr>
      <dsp:spPr>
        <a:xfrm>
          <a:off x="3248908" y="2147162"/>
          <a:ext cx="895313" cy="626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 test split</a:t>
          </a:r>
        </a:p>
      </dsp:txBody>
      <dsp:txXfrm>
        <a:off x="3279506" y="2177760"/>
        <a:ext cx="834117" cy="565494"/>
      </dsp:txXfrm>
    </dsp:sp>
    <dsp:sp modelId="{744CF5DC-EF54-463C-B39F-9BCF9B228C77}">
      <dsp:nvSpPr>
        <dsp:cNvPr id="0" name=""/>
        <dsp:cNvSpPr/>
      </dsp:nvSpPr>
      <dsp:spPr>
        <a:xfrm>
          <a:off x="4144221" y="2206932"/>
          <a:ext cx="651165" cy="50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BB819-AC0F-4262-91DD-208F2F5F242B}">
      <dsp:nvSpPr>
        <dsp:cNvPr id="0" name=""/>
        <dsp:cNvSpPr/>
      </dsp:nvSpPr>
      <dsp:spPr>
        <a:xfrm rot="5400000">
          <a:off x="4132124" y="3440703"/>
          <a:ext cx="531844" cy="6054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8BDCC-3433-4A7C-B3E8-4AAC8B78DD01}">
      <dsp:nvSpPr>
        <dsp:cNvPr id="0" name=""/>
        <dsp:cNvSpPr/>
      </dsp:nvSpPr>
      <dsp:spPr>
        <a:xfrm>
          <a:off x="3991218" y="2851142"/>
          <a:ext cx="895313" cy="626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Resampling (SMOTE/ADASYN)</a:t>
          </a:r>
          <a:endParaRPr lang="en-US" sz="1200" kern="1200" dirty="0"/>
        </a:p>
      </dsp:txBody>
      <dsp:txXfrm>
        <a:off x="4021816" y="2881740"/>
        <a:ext cx="834117" cy="565494"/>
      </dsp:txXfrm>
    </dsp:sp>
    <dsp:sp modelId="{3D37A3E9-F3F7-40EA-802C-26E6A29D9EFF}">
      <dsp:nvSpPr>
        <dsp:cNvPr id="0" name=""/>
        <dsp:cNvSpPr/>
      </dsp:nvSpPr>
      <dsp:spPr>
        <a:xfrm>
          <a:off x="4886531" y="2910911"/>
          <a:ext cx="651165" cy="50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80C03-5C5C-4585-9C67-3AFF0D49D21C}">
      <dsp:nvSpPr>
        <dsp:cNvPr id="0" name=""/>
        <dsp:cNvSpPr/>
      </dsp:nvSpPr>
      <dsp:spPr>
        <a:xfrm rot="5400000">
          <a:off x="4874434" y="4144683"/>
          <a:ext cx="531844" cy="6054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E3099-0E82-42C7-91AB-180BD498DC8F}">
      <dsp:nvSpPr>
        <dsp:cNvPr id="0" name=""/>
        <dsp:cNvSpPr/>
      </dsp:nvSpPr>
      <dsp:spPr>
        <a:xfrm>
          <a:off x="4733527" y="3555122"/>
          <a:ext cx="895313" cy="626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 the model</a:t>
          </a:r>
        </a:p>
      </dsp:txBody>
      <dsp:txXfrm>
        <a:off x="4764125" y="3585720"/>
        <a:ext cx="834117" cy="565494"/>
      </dsp:txXfrm>
    </dsp:sp>
    <dsp:sp modelId="{9E2B9F29-54FB-4603-8323-46AA2DCEFA7C}">
      <dsp:nvSpPr>
        <dsp:cNvPr id="0" name=""/>
        <dsp:cNvSpPr/>
      </dsp:nvSpPr>
      <dsp:spPr>
        <a:xfrm>
          <a:off x="5628841" y="3614891"/>
          <a:ext cx="651165" cy="50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86294-7FF7-4AB9-A95C-62E12D016DE5}">
      <dsp:nvSpPr>
        <dsp:cNvPr id="0" name=""/>
        <dsp:cNvSpPr/>
      </dsp:nvSpPr>
      <dsp:spPr>
        <a:xfrm>
          <a:off x="5475837" y="4259102"/>
          <a:ext cx="895313" cy="626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 the model</a:t>
          </a:r>
        </a:p>
      </dsp:txBody>
      <dsp:txXfrm>
        <a:off x="5506435" y="4289700"/>
        <a:ext cx="834117" cy="56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c6ef802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7ac6ef8027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I proceed</a:t>
            </a:r>
            <a:endParaRPr/>
          </a:p>
        </p:txBody>
      </p:sp>
      <p:sp>
        <p:nvSpPr>
          <p:cNvPr id="139" name="Google Shape;139;g7ac6ef8027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c6ef8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7ac6ef802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ac6ef802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38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c6ef8027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7ac6ef8027_2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g7ac6ef8027_2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11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c6ef8027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7ac6ef8027_2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g7ac6ef8027_2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c6ef8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7ac6ef802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ac6ef802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76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c6ef8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7ac6ef802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ac6ef802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89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ac6ef8027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7ac6ef8027_2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ac6ef8027_2_1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ac6ef8027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7ac6ef8027_2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ac6ef8027_2_1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02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c6ef8027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7ac6ef8027_2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ac6ef8027_2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c6ef8027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ac6ef8027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produce massive amount of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 used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commonly replaced storage device (Vishvanath et al.)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can be extremely costly,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Irreplaceable data loss or live server crash -&gt;million of $$$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hardware manufacturers introduced SMART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7ac6ef8027_2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c6ef8027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7ac6ef8027_2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Choosing -&gt; Freely available, .csv 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SMART attributes will be focused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ac6ef8027_2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c6ef802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c6ef802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 main steps to process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Several other intermediate steps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98F25E-2A48-4005-958E-277E73F0CA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18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c6ef80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c6ef802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suggests that they have used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SMART parameters number 5, 12, 187, 188, 189, 190, 198, 199 and 200 to do their comparisons.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But not all of these are there in the datasets.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c6ef8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7ac6ef802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ac6ef802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70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c6ef8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7ac6ef802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ac6ef802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c6ef8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7ac6ef802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ac6ef802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8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09C3-476D-4189-A029-2693B2B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61BF4-6C89-4437-A114-55FFA26CE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0F54-FD4E-4B3F-A6E4-206A1938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A32B-70F5-4320-A752-78F51AD86EAE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216E-4EB3-48ED-954E-DFB64692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FD79-72EF-4227-9D3F-66DCADBA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A77A-B42C-4ED3-9CC2-0471356B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B9B2-7E88-47E5-9E5C-E8DD46C2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5FF7-177F-4EE8-8BE4-9830D138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B35-4F13-4BB7-9D3B-EC9D64D23CEB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26ECD-E5EB-4F60-B2EE-C6870D56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B558-4235-48DE-8355-3A226F6D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73653-F09B-49ED-A07F-CECE425231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DB99-F10D-4CD9-A5E4-1DB2B7D4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27CE-6E80-4EF2-B4CE-E6A38DB5A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1094-D6CD-4836-A1CA-BCD2D64C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AD68-29DC-4282-827B-B9A70C94FEF4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14AB-BFCA-43AC-AB39-7FD4189E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A174-12FB-4DF1-93A5-007862D7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1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EDD4-D077-496A-B7B5-074535EB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5F57-F879-48F8-9F2E-C4CD9BBDE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697B-7D64-4D53-ADAA-87474BB5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85208-C59D-421C-A00D-1E1E8286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84AA-2F53-4F67-913C-5580CC644C62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113C8-5A3B-4911-B98C-80F1EC71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798B-FC35-4242-A6DD-BABE16D3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95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E365-FD73-4A50-AF00-66B58DE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D0E28-4A21-426F-9B85-7E52CF2F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0BCDC-965C-41B8-ACF8-E77FC49AB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7775B-0738-43C4-962A-FF82B9E11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25C21-A632-4BA6-AA8F-A9DF452D4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CB034-CBC4-43A2-85B1-CF25BE0C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D79-2D64-4177-AAAA-1ABA8D09AA10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B54F1-9187-4C80-9931-2DB7523F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F5E6D-3E1D-45B7-A956-9D4EE9CE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7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085B-CC8F-4D51-8668-6EBDF4FE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492C0-C14A-48F4-8220-D34C9DF9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002-5FD1-4703-A19D-73980C208411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205EE-4EFC-4F93-9312-469EB780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5781-010C-40FC-995E-0AFD1F31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AA231-29CF-44B9-9F97-F2453700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6245-8FC3-4DC9-9BFD-324CFA35BEF6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47C7F-197D-4414-A000-C5222EDD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DE9CE-E410-4297-B30E-58C82B8B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85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ED8B-CD40-42C7-A423-DB7AF0B6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BF13-CF9F-40CA-B3DB-1FC0F94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CF697-F291-42D6-B9DE-B80FD6B2B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6BCC6-BFE6-467E-BA8A-CB681C4C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88D7-6CDE-49B3-8A75-4D3695429B32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8F080-71AB-43B9-BE8A-AB490B8D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B2B5E-583D-441A-B326-501AD111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92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F1C7-D4A4-48B2-A143-5F974262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2DF4B-C63B-420D-9533-C69029A6E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5E072-B0B3-446E-9688-69538FBB2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99D5-A703-41CB-90A7-DCC0193C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153-3A2B-422C-B6D5-E7F945EC6A83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9511-2D51-4A0D-BDF4-827EC762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2912-2054-4314-B51A-6EB98DFB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3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47D5-CF53-431E-B5AF-0E45673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810C5-C802-4CDD-9075-563C2C10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E33C-7329-482D-AD44-CE86432E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515B-A42E-41A9-AA24-67E7595002D0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2FFF-83DF-4D62-8103-5024DAA6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6151-E0AD-4BB3-8A6D-48EE4A74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6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6C2FE-66B2-405E-8A78-F8A6BCA8B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F0D83-A5DD-49CD-B03D-F7BD97BD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A36F-4EB9-4035-B820-18CD56C4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AF4-1FDA-4734-B891-BA76713ADE65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BADA-56CA-4DA5-B29E-5490351A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E28A-06DD-452B-B578-AA097C30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CF9C5-91FF-4A26-A565-D50E7F66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58E3-DE15-4414-8568-7C9C16D5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6F6B-3422-4371-A284-5517F6821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9EB4-3047-42BD-8514-049173B0D6F2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094D-252C-4074-84E7-F9884E3EB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DAC2-A0C7-4379-BA51-DCDF0F324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B317-DD39-4094-B8E7-128A94AF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ctrTitle"/>
          </p:nvPr>
        </p:nvSpPr>
        <p:spPr>
          <a:xfrm>
            <a:off x="4629586" y="829969"/>
            <a:ext cx="4362900" cy="22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" sz="3200">
                <a:solidFill>
                  <a:schemeClr val="lt1"/>
                </a:solidFill>
              </a:rPr>
              <a:t>Predicting </a:t>
            </a:r>
            <a:br>
              <a:rPr lang="en" sz="3200">
                <a:solidFill>
                  <a:schemeClr val="lt1"/>
                </a:solidFill>
              </a:rPr>
            </a:br>
            <a:r>
              <a:rPr lang="en" sz="3200">
                <a:solidFill>
                  <a:schemeClr val="lt1"/>
                </a:solidFill>
              </a:rPr>
              <a:t>Hard Drive Failures</a:t>
            </a:r>
            <a:br>
              <a:rPr lang="en" sz="3200">
                <a:solidFill>
                  <a:schemeClr val="lt1"/>
                </a:solidFill>
              </a:rPr>
            </a:br>
            <a:r>
              <a:rPr lang="en" sz="3200">
                <a:solidFill>
                  <a:schemeClr val="lt1"/>
                </a:solidFill>
              </a:rPr>
              <a:t>using</a:t>
            </a:r>
            <a:br>
              <a:rPr lang="en" sz="3200">
                <a:solidFill>
                  <a:schemeClr val="lt1"/>
                </a:solidFill>
              </a:rPr>
            </a:br>
            <a:r>
              <a:rPr lang="en" sz="3200">
                <a:solidFill>
                  <a:schemeClr val="lt1"/>
                </a:solidFill>
              </a:rPr>
              <a:t>Machine Learning</a:t>
            </a:r>
            <a:endParaRPr sz="1100"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716000" y="3757885"/>
            <a:ext cx="34839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 dirty="0">
                <a:solidFill>
                  <a:schemeClr val="lt1"/>
                </a:solidFill>
              </a:rPr>
              <a:t>Asanga Ramanayaka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 dirty="0">
                <a:solidFill>
                  <a:schemeClr val="lt1"/>
                </a:solidFill>
              </a:rPr>
              <a:t>Gamage Upeksha Maduwanthi Perera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 dirty="0">
                <a:solidFill>
                  <a:schemeClr val="lt1"/>
                </a:solidFill>
              </a:rPr>
              <a:t>Shadi Moradi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 dirty="0">
                <a:solidFill>
                  <a:schemeClr val="lt1"/>
                </a:solidFill>
              </a:rPr>
              <a:t>Venkata SaiRam Sampath Yelchuri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44" name="Google Shape;144;p27"/>
          <p:cNvSpPr/>
          <p:nvPr/>
        </p:nvSpPr>
        <p:spPr>
          <a:xfrm flipH="1">
            <a:off x="0" y="0"/>
            <a:ext cx="4629586" cy="51435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0" y="0"/>
            <a:ext cx="4518115" cy="514350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536" y="391788"/>
            <a:ext cx="3035882" cy="3333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</a:t>
            </a:fld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628650" y="13274"/>
            <a:ext cx="78867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dirty="0"/>
              <a:t>Results for </a:t>
            </a:r>
            <a:r>
              <a:rPr lang="en-US" sz="2400" dirty="0"/>
              <a:t>Toshiba </a:t>
            </a:r>
            <a:r>
              <a:rPr lang="en" sz="2400" dirty="0"/>
              <a:t>Hard-Drives (RFE)</a:t>
            </a:r>
            <a:endParaRPr sz="2400"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10</a:t>
            </a:fld>
            <a:endParaRPr sz="1100"/>
          </a:p>
        </p:txBody>
      </p:sp>
      <p:sp>
        <p:nvSpPr>
          <p:cNvPr id="221" name="Google Shape;221;p34"/>
          <p:cNvSpPr/>
          <p:nvPr/>
        </p:nvSpPr>
        <p:spPr>
          <a:xfrm>
            <a:off x="399828" y="3553361"/>
            <a:ext cx="6018222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precision   recall  	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1-score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0       1.00	0.79	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0.88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       0.00	1.00	0.00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Classifier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 score is 79 %</a:t>
            </a:r>
            <a:endParaRPr sz="1100" dirty="0"/>
          </a:p>
        </p:txBody>
      </p:sp>
      <p:sp>
        <p:nvSpPr>
          <p:cNvPr id="222" name="Google Shape;222;p34"/>
          <p:cNvSpPr txBox="1"/>
          <p:nvPr/>
        </p:nvSpPr>
        <p:spPr>
          <a:xfrm>
            <a:off x="6418050" y="3778325"/>
            <a:ext cx="221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Under the ROC =  0.96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76276" y="891225"/>
            <a:ext cx="3700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Toshiba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29" y="1070265"/>
            <a:ext cx="3735729" cy="2483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88" y="1168125"/>
            <a:ext cx="33813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1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676275" y="13275"/>
            <a:ext cx="7686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dirty="0"/>
              <a:t>Results for Hitachi Hard-Drives (Literature)</a:t>
            </a:r>
            <a:endParaRPr sz="2400" dirty="0"/>
          </a:p>
        </p:txBody>
      </p:sp>
      <p:sp>
        <p:nvSpPr>
          <p:cNvPr id="209" name="Google Shape;209;p33"/>
          <p:cNvSpPr txBox="1"/>
          <p:nvPr/>
        </p:nvSpPr>
        <p:spPr>
          <a:xfrm>
            <a:off x="676272" y="891225"/>
            <a:ext cx="2625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H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itachi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475575" y="3662900"/>
            <a:ext cx="4499400" cy="1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Precision     	Recall   	F1-score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0       1.00	1.00	1.00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       0.00	0.17	0.01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Decision Tree Classifier classifier_accuracy = 99.82%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5373286" y="3732550"/>
            <a:ext cx="2625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Under the ROC = 0.46 &lt;&lt;&lt;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2" y="1168125"/>
            <a:ext cx="3221567" cy="2309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950" y="984624"/>
            <a:ext cx="37433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676275" y="13275"/>
            <a:ext cx="7686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dirty="0"/>
              <a:t>Results for Hitachi Hard-Drives (RFE)</a:t>
            </a:r>
            <a:endParaRPr sz="2400" dirty="0"/>
          </a:p>
        </p:txBody>
      </p:sp>
      <p:sp>
        <p:nvSpPr>
          <p:cNvPr id="209" name="Google Shape;209;p33"/>
          <p:cNvSpPr txBox="1"/>
          <p:nvPr/>
        </p:nvSpPr>
        <p:spPr>
          <a:xfrm>
            <a:off x="676272" y="891225"/>
            <a:ext cx="2625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H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itachi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475575" y="3662900"/>
            <a:ext cx="4499400" cy="1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Precision     	Recall   	F1-score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0       1		0.99	0.99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       0.00	0.42	0.00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Decision Tree Classifier classifier_accuracy = 98%</a:t>
            </a:r>
            <a:endParaRPr b="1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5373286" y="3732550"/>
            <a:ext cx="2625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Under the ROC = 0.49 &lt;&lt;&lt;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t="6089"/>
          <a:stretch/>
        </p:blipFill>
        <p:spPr>
          <a:xfrm>
            <a:off x="549681" y="1168125"/>
            <a:ext cx="4022320" cy="237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381" y="891075"/>
            <a:ext cx="4022320" cy="26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628650" y="13274"/>
            <a:ext cx="78867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dirty="0"/>
              <a:t>Results for </a:t>
            </a:r>
            <a:r>
              <a:rPr lang="en-US" sz="2400" dirty="0"/>
              <a:t>Seagate </a:t>
            </a:r>
            <a:r>
              <a:rPr lang="en" sz="2400" dirty="0"/>
              <a:t>Hard-Drives (Literature)</a:t>
            </a:r>
            <a:endParaRPr sz="2400"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13</a:t>
            </a:fld>
            <a:endParaRPr sz="1100" dirty="0"/>
          </a:p>
        </p:txBody>
      </p:sp>
      <p:sp>
        <p:nvSpPr>
          <p:cNvPr id="221" name="Google Shape;221;p34"/>
          <p:cNvSpPr/>
          <p:nvPr/>
        </p:nvSpPr>
        <p:spPr>
          <a:xfrm>
            <a:off x="536874" y="3455500"/>
            <a:ext cx="5985845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precision   recall  	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1-score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0       1.00	1.00	1.00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       0.01	0.18	0.02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 score is    99.90 %</a:t>
            </a:r>
            <a:endParaRPr sz="1100" dirty="0"/>
          </a:p>
        </p:txBody>
      </p:sp>
      <p:sp>
        <p:nvSpPr>
          <p:cNvPr id="222" name="Google Shape;222;p34"/>
          <p:cNvSpPr txBox="1"/>
          <p:nvPr/>
        </p:nvSpPr>
        <p:spPr>
          <a:xfrm>
            <a:off x="5942655" y="3485126"/>
            <a:ext cx="221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Under the ROC =  0.75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76276" y="891225"/>
            <a:ext cx="3700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Seagate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22" y="1163634"/>
            <a:ext cx="3222307" cy="2296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60" y="1163634"/>
            <a:ext cx="2929890" cy="20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628650" y="13274"/>
            <a:ext cx="78867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dirty="0"/>
              <a:t>Results for </a:t>
            </a:r>
            <a:r>
              <a:rPr lang="en-US" sz="2400" dirty="0"/>
              <a:t>Seagate </a:t>
            </a:r>
            <a:r>
              <a:rPr lang="en" sz="2400" dirty="0"/>
              <a:t>Hard-Drives (RFE)</a:t>
            </a:r>
            <a:endParaRPr sz="2400"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14</a:t>
            </a:fld>
            <a:endParaRPr sz="1100"/>
          </a:p>
        </p:txBody>
      </p:sp>
      <p:sp>
        <p:nvSpPr>
          <p:cNvPr id="221" name="Google Shape;221;p34"/>
          <p:cNvSpPr/>
          <p:nvPr/>
        </p:nvSpPr>
        <p:spPr>
          <a:xfrm>
            <a:off x="536874" y="3455500"/>
            <a:ext cx="5985845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precision   recall  	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1-score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0       1.00	1.00	1.00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       0.03	1.23	0.06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 score is    99.94 %</a:t>
            </a:r>
            <a:endParaRPr sz="1100" dirty="0"/>
          </a:p>
        </p:txBody>
      </p:sp>
      <p:sp>
        <p:nvSpPr>
          <p:cNvPr id="222" name="Google Shape;222;p34"/>
          <p:cNvSpPr txBox="1"/>
          <p:nvPr/>
        </p:nvSpPr>
        <p:spPr>
          <a:xfrm>
            <a:off x="6418050" y="3778325"/>
            <a:ext cx="221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Under the ROC =  0.74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76276" y="891225"/>
            <a:ext cx="3700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Seagate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2293D3AD-6A9F-4A88-86C0-EB58AD27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742" y="818879"/>
            <a:ext cx="3968104" cy="287462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9B5AA1-C3FF-415D-BB32-77B01C91A3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60"/>
          <a:stretch/>
        </p:blipFill>
        <p:spPr>
          <a:xfrm>
            <a:off x="789149" y="1168125"/>
            <a:ext cx="3635553" cy="23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4176263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dirty="0"/>
              <a:t>Conclusion</a:t>
            </a:r>
            <a:endParaRPr sz="24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135124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2700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For all the datasets, RFE based feature selection produced high accuracy than literature-based selection.</a:t>
            </a:r>
          </a:p>
          <a:p>
            <a:pPr marL="177800" lvl="0" indent="-12700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Seagate hard drive dataset, both methods produced similar results.</a:t>
            </a:r>
            <a:endParaRPr sz="1600" dirty="0"/>
          </a:p>
          <a:p>
            <a:pPr marL="177800" lvl="0" indent="-127000">
              <a:lnSpc>
                <a:spcPct val="150000"/>
              </a:lnSpc>
            </a:pPr>
            <a:r>
              <a:rPr lang="en-US" sz="1600" dirty="0"/>
              <a:t>By Splitting the dataset based on manufacturer produced better results.</a:t>
            </a:r>
            <a:endParaRPr lang="en" sz="1600" dirty="0"/>
          </a:p>
          <a:p>
            <a:pPr marL="177800" lvl="0" indent="-127000">
              <a:lnSpc>
                <a:spcPct val="150000"/>
              </a:lnSpc>
            </a:pPr>
            <a:r>
              <a:rPr lang="en" sz="1600" dirty="0"/>
              <a:t>Machine Learning – </a:t>
            </a:r>
            <a:r>
              <a:rPr lang="en-US" sz="1600" dirty="0"/>
              <a:t>issue of imbalanced data</a:t>
            </a:r>
            <a:endParaRPr sz="1600" dirty="0"/>
          </a:p>
          <a:p>
            <a:pPr marL="8636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6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15</a:t>
            </a:fld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400" dirty="0"/>
              <a:t>Future Works</a:t>
            </a:r>
            <a:endParaRPr sz="24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135124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2700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Using Artificial Neural Networks using TensorFlow</a:t>
            </a:r>
          </a:p>
          <a:p>
            <a:pPr marL="635000" lvl="1" indent="-127000">
              <a:lnSpc>
                <a:spcPct val="150000"/>
              </a:lnSpc>
              <a:spcBef>
                <a:spcPts val="0"/>
              </a:spcBef>
            </a:pPr>
            <a:r>
              <a:rPr lang="en-US" sz="1300" dirty="0"/>
              <a:t>Use GPUs to improve efficiency</a:t>
            </a:r>
          </a:p>
          <a:p>
            <a:pPr marL="177800" lvl="0" indent="-12700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Analyze the whole dataset (2013-2019) </a:t>
            </a:r>
          </a:p>
          <a:p>
            <a:pPr marL="177800" lvl="0" indent="-12700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Try other over sampling techniques</a:t>
            </a:r>
          </a:p>
          <a:p>
            <a:pPr marL="177800" lvl="0" indent="-127000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  <a:p>
            <a:pPr marL="50800" lvl="0" indent="0">
              <a:lnSpc>
                <a:spcPct val="150000"/>
              </a:lnSpc>
              <a:spcBef>
                <a:spcPts val="0"/>
              </a:spcBef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6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16</a:t>
            </a:fld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68041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241301" y="241300"/>
            <a:ext cx="8680116" cy="4660900"/>
          </a:xfrm>
          <a:prstGeom prst="rect">
            <a:avLst/>
          </a:prstGeom>
          <a:solidFill>
            <a:srgbClr val="3F3F3F"/>
          </a:solidFill>
          <a:ln w="127000" cap="sq" cmpd="thinThick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1143000" y="841772"/>
            <a:ext cx="6858000" cy="213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b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b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100"/>
          </a:p>
        </p:txBody>
      </p:sp>
      <p:cxnSp>
        <p:nvCxnSpPr>
          <p:cNvPr id="250" name="Google Shape;250;p37"/>
          <p:cNvCxnSpPr/>
          <p:nvPr/>
        </p:nvCxnSpPr>
        <p:spPr>
          <a:xfrm>
            <a:off x="3543300" y="3082063"/>
            <a:ext cx="20574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17</a:t>
            </a:fld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Hard Drive Failures</a:t>
            </a:r>
            <a:endParaRPr sz="2400"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817892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Most frequently replaced device (Vishwanath et al.)</a:t>
            </a:r>
            <a:endParaRPr sz="1600" dirty="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Self-Monitoring Analysis and Reporting Technology (S.M.A.R.T.)</a:t>
            </a:r>
            <a:endParaRPr sz="1600" dirty="0"/>
          </a:p>
          <a:p>
            <a:pPr marL="5207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Attributes - read error rate, seek error rate, spin up time, temperature, power on hours, reallocated sectors count </a:t>
            </a:r>
            <a:endParaRPr sz="1600" dirty="0"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628" y="3086525"/>
            <a:ext cx="2295362" cy="1499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</a:t>
            </a:fld>
            <a:endParaRPr sz="1100"/>
          </a:p>
        </p:txBody>
      </p:sp>
      <p:sp>
        <p:nvSpPr>
          <p:cNvPr id="157" name="Google Shape;15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https://en.wikipedia.org/wiki/HardDrive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628650" y="29381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Dataset</a:t>
            </a:r>
            <a:endParaRPr sz="2400"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628650" y="1155343"/>
            <a:ext cx="7886700" cy="3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Backblaze dataset</a:t>
            </a:r>
            <a:endParaRPr sz="1600" dirty="0"/>
          </a:p>
          <a:p>
            <a:pPr marL="520700" lvl="1" indent="-1524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Time period </a:t>
            </a:r>
            <a:r>
              <a:rPr lang="en-US" sz="1600" dirty="0"/>
              <a:t>2013-2019</a:t>
            </a:r>
            <a:endParaRPr sz="1600" dirty="0"/>
          </a:p>
          <a:p>
            <a:pPr marL="520700" lvl="1" indent="-1524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Daily recorded .csv file for each day </a:t>
            </a:r>
            <a:endParaRPr sz="1600" dirty="0"/>
          </a:p>
          <a:p>
            <a:pPr marL="520700" lvl="1" indent="-1524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Around 30,000 records in each file.</a:t>
            </a:r>
            <a:endParaRPr sz="1600" dirty="0"/>
          </a:p>
          <a:p>
            <a:pPr marL="520700" lvl="1" indent="-1524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More than 150 million of total </a:t>
            </a:r>
            <a:r>
              <a:rPr lang="en-US" sz="1600" dirty="0"/>
              <a:t>number of</a:t>
            </a:r>
            <a:r>
              <a:rPr lang="en" sz="1600" dirty="0"/>
              <a:t> records</a:t>
            </a:r>
            <a:endParaRPr sz="1600" dirty="0"/>
          </a:p>
          <a:p>
            <a:pPr marL="520700" lvl="1" indent="-63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dirty="0"/>
          </a:p>
          <a:p>
            <a:pPr marL="177800" lvl="0" indent="-127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  Focus</a:t>
            </a:r>
            <a:endParaRPr sz="1600" dirty="0"/>
          </a:p>
          <a:p>
            <a:pPr marL="520700" lvl="1" indent="-1524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600" dirty="0"/>
              <a:t>Year 2017 Quarter 1 -&gt; Number of failed drives 385 (Total: 6.6 million)</a:t>
            </a:r>
            <a:endParaRPr sz="1600" dirty="0"/>
          </a:p>
          <a:p>
            <a:pPr marL="520700" lvl="1" indent="-1524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/>
              <a:t>Hitachi, Sea</a:t>
            </a:r>
            <a:r>
              <a:rPr lang="en-US" sz="1600" dirty="0"/>
              <a:t>g</a:t>
            </a:r>
            <a:r>
              <a:rPr lang="en" sz="1600" dirty="0"/>
              <a:t>ate, Western Digital and Toshiba</a:t>
            </a:r>
            <a:endParaRPr sz="1600" dirty="0"/>
          </a:p>
          <a:p>
            <a:pPr marL="5207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628650" y="230712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Dataset (2017 Q1)</a:t>
            </a:r>
            <a:endParaRPr sz="2400" dirty="0"/>
          </a:p>
        </p:txBody>
      </p:sp>
      <p:graphicFrame>
        <p:nvGraphicFramePr>
          <p:cNvPr id="171" name="Google Shape;171;p30"/>
          <p:cNvGraphicFramePr/>
          <p:nvPr>
            <p:extLst>
              <p:ext uri="{D42A27DB-BD31-4B8C-83A1-F6EECF244321}">
                <p14:modId xmlns:p14="http://schemas.microsoft.com/office/powerpoint/2010/main" val="2729246766"/>
              </p:ext>
            </p:extLst>
          </p:nvPr>
        </p:nvGraphicFramePr>
        <p:xfrm>
          <a:off x="952500" y="1551810"/>
          <a:ext cx="7189250" cy="3157695"/>
        </p:xfrm>
        <a:graphic>
          <a:graphicData uri="http://schemas.openxmlformats.org/drawingml/2006/table">
            <a:tbl>
              <a:tblPr>
                <a:noFill/>
                <a:tableStyleId>{DC03C770-9F4D-4B39-B0E2-48B338FB7C5D}</a:tableStyleId>
              </a:tblPr>
              <a:tblGrid>
                <a:gridCol w="143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Manufacturer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No. of Records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Working hdd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Failed hdd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Failure percentage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Toshiba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33,793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33,787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0.0178%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Western Digital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183,671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183,663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HGST (Hitachi)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2,316,371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2,316,313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Seagate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4,098,269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4,097,956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0.0076%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6,632,104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0.0058%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C30C-91C5-45EB-A161-BE57D768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596" y="4232185"/>
            <a:ext cx="3611710" cy="488806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F1B8EC-00A1-43E9-A53B-F7A114614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921025"/>
              </p:ext>
            </p:extLst>
          </p:nvPr>
        </p:nvGraphicFramePr>
        <p:xfrm>
          <a:off x="1450833" y="120091"/>
          <a:ext cx="7393130" cy="492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E252E-5553-49C4-B742-DAC3A39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AA373653-F09B-49ED-A07F-CECE425231A8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5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92BC6-8480-4BFC-8127-DF2C783CFE97}"/>
              </a:ext>
            </a:extLst>
          </p:cNvPr>
          <p:cNvSpPr/>
          <p:nvPr/>
        </p:nvSpPr>
        <p:spPr>
          <a:xfrm>
            <a:off x="4531305" y="2200618"/>
            <a:ext cx="954233" cy="7422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66A1F-BC1A-447A-A180-62148184DE4B}"/>
              </a:ext>
            </a:extLst>
          </p:cNvPr>
          <p:cNvSpPr/>
          <p:nvPr/>
        </p:nvSpPr>
        <p:spPr>
          <a:xfrm>
            <a:off x="5485538" y="3181478"/>
            <a:ext cx="1502062" cy="7422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2734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628650" y="230718"/>
            <a:ext cx="49503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Literature</a:t>
            </a:r>
            <a:endParaRPr sz="24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08150" y="1268050"/>
            <a:ext cx="5334300" cy="32772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Font typeface="Calibri"/>
              <a:buChar char="●"/>
            </a:pPr>
            <a:r>
              <a:rPr lang="en-US" sz="1600" dirty="0" err="1"/>
              <a:t>Aussel</a:t>
            </a:r>
            <a:r>
              <a:rPr lang="en-US" sz="1600" dirty="0"/>
              <a:t>, Nicolas, et al. 2018</a:t>
            </a:r>
            <a:endParaRPr lang="en" sz="1600" dirty="0">
              <a:highlight>
                <a:srgbClr val="FFFFFF"/>
              </a:highlight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Font typeface="Calibri"/>
              <a:buChar char="●"/>
            </a:pPr>
            <a:r>
              <a:rPr lang="en-US" sz="1600" dirty="0">
                <a:highlight>
                  <a:srgbClr val="FFFFFF"/>
                </a:highlight>
              </a:rPr>
              <a:t>Backblaze dataset (</a:t>
            </a:r>
            <a:r>
              <a:rPr lang="en" sz="1600" dirty="0">
                <a:highlight>
                  <a:srgbClr val="FFFFFF"/>
                </a:highlight>
              </a:rPr>
              <a:t>Year 2014)</a:t>
            </a:r>
            <a:endParaRPr sz="1600"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600" dirty="0">
                <a:highlight>
                  <a:srgbClr val="FFFFFF"/>
                </a:highlight>
              </a:rPr>
              <a:t>Consider only the nine raw SMART parameters </a:t>
            </a:r>
            <a:endParaRPr sz="1600" dirty="0"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600" dirty="0">
                <a:highlight>
                  <a:srgbClr val="FFFFFF"/>
                </a:highlight>
              </a:rPr>
              <a:t>5, 12, 187, 188, 189, 190, 198, 199 and 200</a:t>
            </a:r>
            <a:endParaRPr sz="1600"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Sampling technique: SMOTE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Logistic Regression / SVM/ RF</a:t>
            </a:r>
            <a:endParaRPr sz="1600" dirty="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075" y="156543"/>
            <a:ext cx="32004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628650" y="13274"/>
            <a:ext cx="78867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dirty="0"/>
              <a:t>Results for Western Digital Hard-Drives (Literature)</a:t>
            </a:r>
            <a:endParaRPr sz="2400"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7</a:t>
            </a:fld>
            <a:endParaRPr sz="1100" dirty="0"/>
          </a:p>
        </p:txBody>
      </p:sp>
      <p:sp>
        <p:nvSpPr>
          <p:cNvPr id="221" name="Google Shape;221;p34"/>
          <p:cNvSpPr/>
          <p:nvPr/>
        </p:nvSpPr>
        <p:spPr>
          <a:xfrm>
            <a:off x="536874" y="3455500"/>
            <a:ext cx="6016325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precision   recall   	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1-score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0       1.00	0.48	0.65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       0.00	1.00	0.00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 score is    48.25 %</a:t>
            </a:r>
            <a:endParaRPr sz="1100" dirty="0"/>
          </a:p>
        </p:txBody>
      </p:sp>
      <p:sp>
        <p:nvSpPr>
          <p:cNvPr id="222" name="Google Shape;222;p34"/>
          <p:cNvSpPr txBox="1"/>
          <p:nvPr/>
        </p:nvSpPr>
        <p:spPr>
          <a:xfrm>
            <a:off x="5742720" y="3905650"/>
            <a:ext cx="221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Under the ROC =  0.84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76276" y="784545"/>
            <a:ext cx="3700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Western Digital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50" y="951187"/>
            <a:ext cx="3977640" cy="2842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4" y="1020916"/>
            <a:ext cx="3300984" cy="24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5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628650" y="13274"/>
            <a:ext cx="78867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dirty="0"/>
              <a:t>Results for Western Digital Hard-Drives (RFE)</a:t>
            </a:r>
            <a:endParaRPr sz="2400"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8</a:t>
            </a:fld>
            <a:endParaRPr sz="1100"/>
          </a:p>
        </p:txBody>
      </p:sp>
      <p:sp>
        <p:nvSpPr>
          <p:cNvPr id="221" name="Google Shape;221;p34"/>
          <p:cNvSpPr/>
          <p:nvPr/>
        </p:nvSpPr>
        <p:spPr>
          <a:xfrm>
            <a:off x="536874" y="3455500"/>
            <a:ext cx="6016325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precision   recall   	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1-score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0       1.00	0.84	0.91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       0.00	1.00	0.00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 score is    83.55 %</a:t>
            </a:r>
            <a:endParaRPr sz="1100" dirty="0"/>
          </a:p>
        </p:txBody>
      </p:sp>
      <p:sp>
        <p:nvSpPr>
          <p:cNvPr id="222" name="Google Shape;222;p34"/>
          <p:cNvSpPr txBox="1"/>
          <p:nvPr/>
        </p:nvSpPr>
        <p:spPr>
          <a:xfrm>
            <a:off x="6418050" y="3778325"/>
            <a:ext cx="221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Under the ROC =  0.94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76276" y="891225"/>
            <a:ext cx="3700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Western Digital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41" y="1168125"/>
            <a:ext cx="3303720" cy="22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839" y="891074"/>
            <a:ext cx="3972709" cy="288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628650" y="13274"/>
            <a:ext cx="78867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dirty="0"/>
              <a:t>Results for </a:t>
            </a:r>
            <a:r>
              <a:rPr lang="en-US" sz="2400" dirty="0"/>
              <a:t>Toshiba </a:t>
            </a:r>
            <a:r>
              <a:rPr lang="en" sz="2400" dirty="0"/>
              <a:t>Hard-Drives (Literature)</a:t>
            </a:r>
            <a:endParaRPr sz="2400"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9</a:t>
            </a:fld>
            <a:endParaRPr sz="1100"/>
          </a:p>
        </p:txBody>
      </p:sp>
      <p:sp>
        <p:nvSpPr>
          <p:cNvPr id="221" name="Google Shape;221;p34"/>
          <p:cNvSpPr/>
          <p:nvPr/>
        </p:nvSpPr>
        <p:spPr>
          <a:xfrm>
            <a:off x="266700" y="3553361"/>
            <a:ext cx="615135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precision   recall  	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1-score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0       1.00	0.71	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       0.00	1.00	0.00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Classifier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 score is 70.54%</a:t>
            </a:r>
            <a:endParaRPr sz="1100" dirty="0"/>
          </a:p>
        </p:txBody>
      </p:sp>
      <p:sp>
        <p:nvSpPr>
          <p:cNvPr id="222" name="Google Shape;222;p34"/>
          <p:cNvSpPr txBox="1"/>
          <p:nvPr/>
        </p:nvSpPr>
        <p:spPr>
          <a:xfrm>
            <a:off x="6418050" y="3778325"/>
            <a:ext cx="221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Under the ROC =  0.96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76276" y="891225"/>
            <a:ext cx="3700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Toshiba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29" y="1070265"/>
            <a:ext cx="3735729" cy="24830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37" y="1212434"/>
            <a:ext cx="3210877" cy="22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542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858</Words>
  <Application>Microsoft Office PowerPoint</Application>
  <PresentationFormat>On-screen Show (16:9)</PresentationFormat>
  <Paragraphs>182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Simple Light</vt:lpstr>
      <vt:lpstr>Office Theme</vt:lpstr>
      <vt:lpstr>Office Theme</vt:lpstr>
      <vt:lpstr>1_Office Theme</vt:lpstr>
      <vt:lpstr>Predicting  Hard Drive Failures using Machine Learning</vt:lpstr>
      <vt:lpstr>Hard Drive Failures</vt:lpstr>
      <vt:lpstr>Dataset</vt:lpstr>
      <vt:lpstr>Dataset (2017 Q1)</vt:lpstr>
      <vt:lpstr>Methodology</vt:lpstr>
      <vt:lpstr>Literature</vt:lpstr>
      <vt:lpstr>Results for Western Digital Hard-Drives (Literature)</vt:lpstr>
      <vt:lpstr>Results for Western Digital Hard-Drives (RFE)</vt:lpstr>
      <vt:lpstr>Results for Toshiba Hard-Drives (Literature)</vt:lpstr>
      <vt:lpstr>Results for Toshiba Hard-Drives (RFE)</vt:lpstr>
      <vt:lpstr>Results for Hitachi Hard-Drives (Literature)</vt:lpstr>
      <vt:lpstr>Results for Hitachi Hard-Drives (RFE)</vt:lpstr>
      <vt:lpstr>Results for Seagate Hard-Drives (Literature)</vt:lpstr>
      <vt:lpstr>Results for Seagate Hard-Drives (RFE)</vt:lpstr>
      <vt:lpstr>Conclusion</vt:lpstr>
      <vt:lpstr>Future Works</vt:lpstr>
      <vt:lpstr>Questions ? &amp;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Hard Drive Failures using Machine Learning</dc:title>
  <cp:lastModifiedBy>Asanga Ramanayaka Mudiyanselage</cp:lastModifiedBy>
  <cp:revision>52</cp:revision>
  <dcterms:modified xsi:type="dcterms:W3CDTF">2019-12-11T22:10:07Z</dcterms:modified>
</cp:coreProperties>
</file>