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318" r:id="rId2"/>
    <p:sldId id="329" r:id="rId3"/>
    <p:sldId id="330" r:id="rId4"/>
    <p:sldId id="331" r:id="rId5"/>
    <p:sldId id="332" r:id="rId6"/>
    <p:sldId id="334" r:id="rId7"/>
    <p:sldId id="337" r:id="rId8"/>
    <p:sldId id="333" r:id="rId9"/>
  </p:sldIdLst>
  <p:sldSz cx="12188825" cy="6858000"/>
  <p:notesSz cx="6858000" cy="9144000"/>
  <p:custDataLst>
    <p:tags r:id="rId1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152">
          <p15:clr>
            <a:srgbClr val="A4A3A4"/>
          </p15:clr>
        </p15:guide>
        <p15:guide id="4" orient="horz" pos="1018">
          <p15:clr>
            <a:srgbClr val="A4A3A4"/>
          </p15:clr>
        </p15:guide>
        <p15:guide id="5" orient="horz" pos="3886">
          <p15:clr>
            <a:srgbClr val="A4A3A4"/>
          </p15:clr>
        </p15:guide>
        <p15:guide id="6" orient="horz" pos="2928">
          <p15:clr>
            <a:srgbClr val="A4A3A4"/>
          </p15:clr>
        </p15:guide>
        <p15:guide id="7" orient="horz" pos="3072">
          <p15:clr>
            <a:srgbClr val="A4A3A4"/>
          </p15:clr>
        </p15:guide>
        <p15:guide id="8" orient="horz" pos="407">
          <p15:clr>
            <a:srgbClr val="A4A3A4"/>
          </p15:clr>
        </p15:guide>
        <p15:guide id="9" pos="3839">
          <p15:clr>
            <a:srgbClr val="A4A3A4"/>
          </p15:clr>
        </p15:guide>
        <p15:guide id="10" pos="959">
          <p15:clr>
            <a:srgbClr val="A4A3A4"/>
          </p15:clr>
        </p15:guide>
        <p15:guide id="11" pos="7151">
          <p15:clr>
            <a:srgbClr val="A4A3A4"/>
          </p15:clr>
        </p15:guide>
        <p15:guide id="12" pos="671">
          <p15:clr>
            <a:srgbClr val="A4A3A4"/>
          </p15:clr>
        </p15:guide>
        <p15:guide id="13" pos="4991">
          <p15:clr>
            <a:srgbClr val="A4A3A4"/>
          </p15:clr>
        </p15:guide>
        <p15:guide id="14" pos="700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8282"/>
    <a:srgbClr val="6E90FE"/>
    <a:srgbClr val="8086FC"/>
    <a:srgbClr val="6D6DFB"/>
    <a:srgbClr val="4E78F0"/>
    <a:srgbClr val="F0932C"/>
    <a:srgbClr val="92C610"/>
    <a:srgbClr val="9FD812"/>
    <a:srgbClr val="E05F2C"/>
    <a:srgbClr val="0ABE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CF1AB2-1976-4502-BF36-3FF5EA21886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29" autoAdjust="0"/>
  </p:normalViewPr>
  <p:slideViewPr>
    <p:cSldViewPr showGuides="1">
      <p:cViewPr varScale="1">
        <p:scale>
          <a:sx n="67" d="100"/>
          <a:sy n="67" d="100"/>
        </p:scale>
        <p:origin x="644" y="56"/>
      </p:cViewPr>
      <p:guideLst>
        <p:guide orient="horz" pos="2160"/>
        <p:guide orient="horz" pos="4030"/>
        <p:guide orient="horz" pos="1152"/>
        <p:guide orient="horz" pos="1018"/>
        <p:guide orient="horz" pos="3886"/>
        <p:guide orient="horz" pos="2928"/>
        <p:guide orient="horz" pos="3072"/>
        <p:guide orient="horz" pos="407"/>
        <p:guide pos="3839"/>
        <p:guide pos="959"/>
        <p:guide pos="7151"/>
        <p:guide pos="671"/>
        <p:guide pos="4991"/>
        <p:guide pos="7007"/>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6" d="100"/>
          <a:sy n="66" d="100"/>
        </p:scale>
        <p:origin x="285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9AFDC-7658-4951-B0FF-52DFF2A93C0A}" type="datetimeFigureOut">
              <a:rPr lang="en-US" smtClean="0"/>
              <a:t>7/18/2020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8ED99B-9732-49FC-9C16-B56FEB1B1092}" type="slidenum">
              <a:rPr lang="en-US" smtClean="0"/>
              <a:t>‹#›</a:t>
            </a:fld>
            <a:endParaRPr lang="en-US"/>
          </a:p>
        </p:txBody>
      </p:sp>
    </p:spTree>
    <p:extLst>
      <p:ext uri="{BB962C8B-B14F-4D97-AF65-F5344CB8AC3E}">
        <p14:creationId xmlns:p14="http://schemas.microsoft.com/office/powerpoint/2010/main" val="13146626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smtClean="0"/>
              <a:t>7/18/2020</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lang="en-US" smtClean="0"/>
              <a:t>‹#›</a:t>
            </a:fld>
            <a:endParaRPr lang="en-US"/>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0824" y="1600200"/>
            <a:ext cx="5945188" cy="30480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hasCustomPrompt="1"/>
          </p:nvPr>
        </p:nvSpPr>
        <p:spPr>
          <a:xfrm>
            <a:off x="1520825" y="4898572"/>
            <a:ext cx="5945187" cy="1270453"/>
          </a:xfrm>
        </p:spPr>
        <p:txBody>
          <a:bodyPr>
            <a:noAutofit/>
          </a:bodyPr>
          <a:lstStyle>
            <a:lvl1pPr marL="0" indent="0" algn="l">
              <a:spcBef>
                <a:spcPts val="0"/>
              </a:spcBef>
              <a:buNone/>
              <a:defRPr sz="2800" cap="none" baseline="0">
                <a:solidFill>
                  <a:schemeClr val="accent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E</a:t>
            </a:r>
            <a:r>
              <a:rPr dirty="0"/>
              <a:t>dit Master subtitle style</a:t>
            </a:r>
          </a:p>
        </p:txBody>
      </p:sp>
      <p:cxnSp>
        <p:nvCxnSpPr>
          <p:cNvPr id="6" name="Straight Connector 5"/>
          <p:cNvCxnSpPr/>
          <p:nvPr/>
        </p:nvCxnSpPr>
        <p:spPr>
          <a:xfrm>
            <a:off x="1658936" y="4782971"/>
            <a:ext cx="56546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grpSp>
        <p:nvGrpSpPr>
          <p:cNvPr id="5" name="Group 4"/>
          <p:cNvGrpSpPr/>
          <p:nvPr userDrawn="1"/>
        </p:nvGrpSpPr>
        <p:grpSpPr>
          <a:xfrm>
            <a:off x="7923213" y="0"/>
            <a:ext cx="4265612" cy="6858000"/>
            <a:chOff x="7923213" y="0"/>
            <a:chExt cx="4265612" cy="685800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7923213" y="0"/>
              <a:ext cx="4265612" cy="6858000"/>
            </a:xfrm>
            <a:prstGeom prst="rect">
              <a:avLst/>
            </a:prstGeom>
          </p:spPr>
        </p:pic>
        <p:sp>
          <p:nvSpPr>
            <p:cNvPr id="13" name="Rectangle 12"/>
            <p:cNvSpPr/>
            <p:nvPr/>
          </p:nvSpPr>
          <p:spPr>
            <a:xfrm>
              <a:off x="7923213" y="0"/>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50000"/>
                  </a:schemeClr>
                </a:solidFill>
              </a:defRPr>
            </a:lvl1p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7/18/2020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23412" y="646112"/>
            <a:ext cx="1828801" cy="5522913"/>
          </a:xfrm>
        </p:spPr>
        <p:txBody>
          <a:bodyPr vert="eaVert"/>
          <a:lstStyle>
            <a:lvl1pPr>
              <a:defRPr>
                <a:solidFill>
                  <a:schemeClr val="accent1">
                    <a:lumMod val="50000"/>
                  </a:schemeClr>
                </a:solidFill>
              </a:defRPr>
            </a:lvl1pPr>
          </a:lstStyle>
          <a:p>
            <a:r>
              <a:rPr lang="en-US"/>
              <a:t>Click to edit Master title style</a:t>
            </a:r>
            <a:endParaRPr/>
          </a:p>
        </p:txBody>
      </p:sp>
      <p:sp>
        <p:nvSpPr>
          <p:cNvPr id="3" name="Vertical Text Placeholder 2"/>
          <p:cNvSpPr>
            <a:spLocks noGrp="1"/>
          </p:cNvSpPr>
          <p:nvPr>
            <p:ph type="body" orient="vert" idx="1"/>
          </p:nvPr>
        </p:nvSpPr>
        <p:spPr>
          <a:xfrm>
            <a:off x="1522412" y="646112"/>
            <a:ext cx="7620000" cy="5522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7/18/2020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cxnSp>
        <p:nvCxnSpPr>
          <p:cNvPr id="7" name="Straight Connector 6"/>
          <p:cNvCxnSpPr/>
          <p:nvPr/>
        </p:nvCxnSpPr>
        <p:spPr>
          <a:xfrm>
            <a:off x="9371012" y="762000"/>
            <a:ext cx="0" cy="533400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50000"/>
                  </a:schemeClr>
                </a:solidFill>
              </a:defRPr>
            </a:lvl1pPr>
          </a:lstStyle>
          <a:p>
            <a:r>
              <a:rPr lang="en-US"/>
              <a:t>Click to edit Master title style</a:t>
            </a:r>
            <a:endParaRPr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7/18/2020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cxnSp>
        <p:nvCxnSpPr>
          <p:cNvPr id="7" name="Straight Connector 6"/>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0" y="2237096"/>
            <a:ext cx="8229601" cy="2411103"/>
          </a:xfrm>
        </p:spPr>
        <p:txBody>
          <a:bodyPr anchor="b">
            <a:normAutofit/>
          </a:bodyPr>
          <a:lstStyle>
            <a:lvl1pPr algn="l">
              <a:lnSpc>
                <a:spcPct val="80000"/>
              </a:lnSpc>
              <a:defRPr sz="4800" b="0" cap="none" baseline="0">
                <a:solidFill>
                  <a:schemeClr val="tx1"/>
                </a:solidFill>
              </a:defRPr>
            </a:lvl1pPr>
          </a:lstStyle>
          <a:p>
            <a:r>
              <a:rPr lang="en-US"/>
              <a:t>Click to edit Master title style</a:t>
            </a:r>
            <a:endParaRPr/>
          </a:p>
        </p:txBody>
      </p:sp>
      <p:sp>
        <p:nvSpPr>
          <p:cNvPr id="3" name="Text Placeholder 2"/>
          <p:cNvSpPr>
            <a:spLocks noGrp="1"/>
          </p:cNvSpPr>
          <p:nvPr>
            <p:ph type="body" idx="1"/>
          </p:nvPr>
        </p:nvSpPr>
        <p:spPr>
          <a:xfrm>
            <a:off x="1522412" y="4876800"/>
            <a:ext cx="8229601" cy="1292225"/>
          </a:xfrm>
        </p:spPr>
        <p:txBody>
          <a:bodyPr anchor="t">
            <a:normAutofit/>
          </a:bodyPr>
          <a:lstStyle>
            <a:lvl1pPr marL="0" indent="0">
              <a:spcBef>
                <a:spcPts val="0"/>
              </a:spcBef>
              <a:buNone/>
              <a:defRPr sz="2800" cap="none" baseline="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grpSp>
        <p:nvGrpSpPr>
          <p:cNvPr id="7" name="Group 6"/>
          <p:cNvGrpSpPr/>
          <p:nvPr userDrawn="1"/>
        </p:nvGrpSpPr>
        <p:grpSpPr>
          <a:xfrm>
            <a:off x="11123611" y="0"/>
            <a:ext cx="1065214" cy="6868886"/>
            <a:chOff x="11123611" y="0"/>
            <a:chExt cx="1065214" cy="6868886"/>
          </a:xfrm>
        </p:grpSpPr>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1123611" y="0"/>
              <a:ext cx="1065213" cy="6858000"/>
            </a:xfrm>
            <a:prstGeom prst="rect">
              <a:avLst/>
            </a:prstGeom>
          </p:spPr>
        </p:pic>
        <p:sp>
          <p:nvSpPr>
            <p:cNvPr id="12" name="Rectangle 11"/>
            <p:cNvSpPr/>
            <p:nvPr/>
          </p:nvSpPr>
          <p:spPr>
            <a:xfrm>
              <a:off x="11123612" y="10886"/>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7/18/2020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cxnSp>
        <p:nvCxnSpPr>
          <p:cNvPr id="9" name="Straight Connector 8"/>
          <p:cNvCxnSpPr/>
          <p:nvPr/>
        </p:nvCxnSpPr>
        <p:spPr>
          <a:xfrm>
            <a:off x="1658936" y="4782971"/>
            <a:ext cx="80168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829798" cy="1219200"/>
          </a:xfrm>
        </p:spPr>
        <p:txBody>
          <a:bodyPr/>
          <a:lstStyle>
            <a:lvl1pPr>
              <a:defRPr>
                <a:solidFill>
                  <a:schemeClr val="accent1">
                    <a:lumMod val="50000"/>
                  </a:schemeClr>
                </a:solidFill>
              </a:defRPr>
            </a:lvl1pPr>
          </a:lstStyle>
          <a:p>
            <a:r>
              <a:rPr lang="en-US"/>
              <a:t>Click to edit Master title style</a:t>
            </a:r>
            <a:endParaRPr/>
          </a:p>
        </p:txBody>
      </p:sp>
      <p:sp>
        <p:nvSpPr>
          <p:cNvPr id="3" name="Content Placeholder 2"/>
          <p:cNvSpPr>
            <a:spLocks noGrp="1"/>
          </p:cNvSpPr>
          <p:nvPr>
            <p:ph sz="half" idx="1"/>
          </p:nvPr>
        </p:nvSpPr>
        <p:spPr>
          <a:xfrm>
            <a:off x="1488168" y="1984248"/>
            <a:ext cx="4800600" cy="4187952"/>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6551612" y="1984248"/>
            <a:ext cx="4800601" cy="4187952"/>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03F41C87-7AD9-4845-A077-840E4A0F3F06}" type="datetimeFigureOut">
              <a:rPr lang="en-US"/>
              <a:t>7/18/2020</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cxnSp>
        <p:nvCxnSpPr>
          <p:cNvPr id="8" name="Straight Connector 7"/>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829798" cy="1219200"/>
          </a:xfrm>
        </p:spPr>
        <p:txBody>
          <a:bodyPr/>
          <a:lstStyle>
            <a:lvl1pPr>
              <a:defRPr>
                <a:solidFill>
                  <a:schemeClr val="accent1">
                    <a:lumMod val="50000"/>
                  </a:schemeClr>
                </a:solidFill>
              </a:defRPr>
            </a:lvl1pPr>
          </a:lstStyle>
          <a:p>
            <a:r>
              <a:rPr lang="en-US"/>
              <a:t>Click to edit Master title style</a:t>
            </a:r>
            <a:endParaRPr dirty="0"/>
          </a:p>
        </p:txBody>
      </p:sp>
      <p:sp>
        <p:nvSpPr>
          <p:cNvPr id="3" name="Text Placeholder 2"/>
          <p:cNvSpPr>
            <a:spLocks noGrp="1"/>
          </p:cNvSpPr>
          <p:nvPr>
            <p:ph type="body" idx="1"/>
          </p:nvPr>
        </p:nvSpPr>
        <p:spPr>
          <a:xfrm>
            <a:off x="1522413" y="1828800"/>
            <a:ext cx="4800600" cy="838200"/>
          </a:xfrm>
        </p:spPr>
        <p:txBody>
          <a:bodyPr anchor="ctr">
            <a:noAutofit/>
          </a:bodyPr>
          <a:lstStyle>
            <a:lvl1pPr marL="0" indent="0">
              <a:spcBef>
                <a:spcPts val="0"/>
              </a:spcBef>
              <a:buNone/>
              <a:defRPr sz="2400" b="0" cap="none"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743200"/>
            <a:ext cx="4800600" cy="342582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551613" y="1828800"/>
            <a:ext cx="4800600" cy="838200"/>
          </a:xfrm>
        </p:spPr>
        <p:txBody>
          <a:bodyPr anchor="ctr">
            <a:noAutofit/>
          </a:bodyPr>
          <a:lstStyle>
            <a:lvl1pPr marL="0" indent="0">
              <a:spcBef>
                <a:spcPts val="0"/>
              </a:spcBef>
              <a:buNone/>
              <a:defRPr sz="2400" b="0" cap="none"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51613" y="2743200"/>
            <a:ext cx="4800600" cy="342582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3F41C87-7AD9-4845-A077-840E4A0F3F06}" type="datetimeFigureOut">
              <a:rPr lang="en-US"/>
              <a:t>7/18/2020</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cxnSp>
        <p:nvCxnSpPr>
          <p:cNvPr id="10" name="Straight Connector 9"/>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50000"/>
                  </a:schemeClr>
                </a:solidFill>
              </a:defRPr>
            </a:lvl1pPr>
          </a:lstStyle>
          <a:p>
            <a:r>
              <a:rPr lang="en-US"/>
              <a:t>Click to edit Master title style</a:t>
            </a:r>
            <a:endParaRPr dirty="0"/>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03F41C87-7AD9-4845-A077-840E4A0F3F06}" type="datetimeFigureOut">
              <a:rPr lang="en-US"/>
              <a:t>7/18/2020</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cxnSp>
        <p:nvCxnSpPr>
          <p:cNvPr id="6" name="Straight Connector 5"/>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03F41C87-7AD9-4845-A077-840E4A0F3F06}" type="datetimeFigureOut">
              <a:rPr lang="en-US"/>
              <a:t>7/18/2020</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3" y="685800"/>
            <a:ext cx="4114800" cy="1925637"/>
          </a:xfrm>
        </p:spPr>
        <p:txBody>
          <a:bodyPr anchor="b">
            <a:noAutofit/>
          </a:bodyPr>
          <a:lstStyle>
            <a:lvl1pPr algn="l">
              <a:lnSpc>
                <a:spcPct val="80000"/>
              </a:lnSpc>
              <a:defRPr sz="4000" b="0">
                <a:solidFill>
                  <a:schemeClr val="accent1">
                    <a:lumMod val="50000"/>
                  </a:schemeClr>
                </a:solidFill>
              </a:defRPr>
            </a:lvl1pPr>
          </a:lstStyle>
          <a:p>
            <a:r>
              <a:rPr lang="en-US"/>
              <a:t>Click to edit Master title style</a:t>
            </a:r>
            <a:endParaRPr/>
          </a:p>
        </p:txBody>
      </p:sp>
      <p:sp>
        <p:nvSpPr>
          <p:cNvPr id="3" name="Content Placeholder 2"/>
          <p:cNvSpPr>
            <a:spLocks noGrp="1"/>
          </p:cNvSpPr>
          <p:nvPr>
            <p:ph idx="1"/>
          </p:nvPr>
        </p:nvSpPr>
        <p:spPr>
          <a:xfrm>
            <a:off x="6094414" y="685800"/>
            <a:ext cx="5257799"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1522413" y="2895599"/>
            <a:ext cx="4114800" cy="1752601"/>
          </a:xfrm>
        </p:spPr>
        <p:txBody>
          <a:bodyPr>
            <a:normAutofit/>
          </a:bodyPr>
          <a:lstStyle>
            <a:lvl1pPr marL="0" indent="0">
              <a:lnSpc>
                <a:spcPct val="90000"/>
              </a:lnSpc>
              <a:spcBef>
                <a:spcPts val="18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03F41C87-7AD9-4845-A077-840E4A0F3F06}" type="datetimeFigureOut">
              <a:rPr lang="en-US"/>
              <a:t>7/18/2020</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cxnSp>
        <p:nvCxnSpPr>
          <p:cNvPr id="8" name="Straight Connector 7"/>
          <p:cNvCxnSpPr/>
          <p:nvPr/>
        </p:nvCxnSpPr>
        <p:spPr>
          <a:xfrm>
            <a:off x="1658936" y="2743200"/>
            <a:ext cx="3902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3" y="685800"/>
            <a:ext cx="4114800" cy="1925638"/>
          </a:xfrm>
        </p:spPr>
        <p:txBody>
          <a:bodyPr anchor="b">
            <a:normAutofit/>
          </a:bodyPr>
          <a:lstStyle>
            <a:lvl1pPr algn="l">
              <a:lnSpc>
                <a:spcPct val="80000"/>
              </a:lnSpc>
              <a:defRPr sz="4000" b="0" i="0" baseline="0">
                <a:solidFill>
                  <a:schemeClr val="accent1">
                    <a:lumMod val="50000"/>
                  </a:schemeClr>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6025925" y="-50118"/>
            <a:ext cx="6172198" cy="6857999"/>
          </a:xfrm>
          <a:solidFill>
            <a:schemeClr val="bg2"/>
          </a:solidFill>
          <a:effectLst>
            <a:outerShdw blurRad="152400" dist="50800" dir="10800000" algn="r" rotWithShape="0">
              <a:prstClr val="black">
                <a:alpha val="25000"/>
              </a:prstClr>
            </a:outerShdw>
          </a:effectLst>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1522413" y="2895599"/>
            <a:ext cx="4114800" cy="1752601"/>
          </a:xfrm>
        </p:spPr>
        <p:txBody>
          <a:bodyPr>
            <a:normAutofit/>
          </a:bodyPr>
          <a:lstStyle>
            <a:lvl1pPr marL="0" indent="0">
              <a:lnSpc>
                <a:spcPct val="90000"/>
              </a:lnSpc>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0" name="Straight Connector 9"/>
          <p:cNvCxnSpPr/>
          <p:nvPr/>
        </p:nvCxnSpPr>
        <p:spPr>
          <a:xfrm>
            <a:off x="1658936" y="2743200"/>
            <a:ext cx="3902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829799" cy="12192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81200"/>
            <a:ext cx="9829799" cy="41878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5954834" cy="276228"/>
          </a:xfrm>
          <a:prstGeom prst="rect">
            <a:avLst/>
          </a:prstGeom>
        </p:spPr>
        <p:txBody>
          <a:bodyPr vert="horz" lIns="91440" tIns="45720" rIns="91440" bIns="45720" rtlCol="0" anchor="ctr"/>
          <a:lstStyle>
            <a:lvl1pPr algn="l">
              <a:defRPr sz="110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228011" y="6400800"/>
            <a:ext cx="1548659" cy="276228"/>
          </a:xfrm>
          <a:prstGeom prst="rect">
            <a:avLst/>
          </a:prstGeom>
        </p:spPr>
        <p:txBody>
          <a:bodyPr vert="horz" lIns="91440" tIns="45720" rIns="91440" bIns="45720" rtlCol="0" anchor="ctr"/>
          <a:lstStyle>
            <a:lvl1pPr algn="r">
              <a:defRPr sz="1100">
                <a:solidFill>
                  <a:schemeClr val="tx1"/>
                </a:solidFill>
              </a:defRPr>
            </a:lvl1pPr>
          </a:lstStyle>
          <a:p>
            <a:fld id="{03F41C87-7AD9-4845-A077-840E4A0F3F06}" type="datetimeFigureOut">
              <a:rPr lang="en-US" smtClean="0"/>
              <a:pPr/>
              <a:t>7/18/2020</a:t>
            </a:fld>
            <a:endParaRPr lang="en-US"/>
          </a:p>
        </p:txBody>
      </p:sp>
      <p:sp>
        <p:nvSpPr>
          <p:cNvPr id="6" name="Slide Number Placeholder 5"/>
          <p:cNvSpPr>
            <a:spLocks noGrp="1"/>
          </p:cNvSpPr>
          <p:nvPr>
            <p:ph type="sldNum" sz="quarter" idx="4"/>
          </p:nvPr>
        </p:nvSpPr>
        <p:spPr>
          <a:xfrm>
            <a:off x="10285411" y="6400800"/>
            <a:ext cx="1066802" cy="276228"/>
          </a:xfrm>
          <a:prstGeom prst="rect">
            <a:avLst/>
          </a:prstGeom>
        </p:spPr>
        <p:txBody>
          <a:bodyPr vert="horz" lIns="91440" tIns="45720" rIns="91440" bIns="45720" rtlCol="0" anchor="ctr"/>
          <a:lstStyle>
            <a:lvl1pPr algn="r">
              <a:defRPr sz="1100">
                <a:solidFill>
                  <a:schemeClr val="tx1"/>
                </a:solidFill>
              </a:defRPr>
            </a:lvl1pPr>
          </a:lstStyle>
          <a:p>
            <a:fld id="{2A013F82-EE5E-44EE-A61D-E31C6657F26F}" type="slidenum">
              <a:rPr lang="en-US" smtClean="0"/>
              <a:pPr/>
              <a:t>‹#›</a:t>
            </a:fld>
            <a:endParaRPr lang="en-US"/>
          </a:p>
        </p:txBody>
      </p:sp>
      <p:pic>
        <p:nvPicPr>
          <p:cNvPr id="9" name="Picture 8"/>
          <p:cNvPicPr>
            <a:picLocks noChangeAspect="1"/>
          </p:cNvPicPr>
          <p:nvPr/>
        </p:nvPicPr>
        <p:blipFill rotWithShape="1">
          <a:blip r:embed="rId13" cstate="print">
            <a:extLst>
              <a:ext uri="{28A0092B-C50C-407E-A947-70E740481C1C}">
                <a14:useLocalDpi xmlns:a14="http://schemas.microsoft.com/office/drawing/2010/main" val="0"/>
              </a:ext>
            </a:extLst>
          </a:blip>
          <a:srcRect/>
          <a:stretch/>
        </p:blipFill>
        <p:spPr>
          <a:xfrm>
            <a:off x="1" y="0"/>
            <a:ext cx="1065213" cy="6858000"/>
          </a:xfrm>
          <a:prstGeom prst="rect">
            <a:avLst/>
          </a:prstGeom>
        </p:spPr>
      </p:pic>
      <p:sp>
        <p:nvSpPr>
          <p:cNvPr id="10" name="Rectangle 9"/>
          <p:cNvSpPr/>
          <p:nvPr/>
        </p:nvSpPr>
        <p:spPr>
          <a:xfrm>
            <a:off x="1" y="0"/>
            <a:ext cx="1065213" cy="6858000"/>
          </a:xfrm>
          <a:prstGeom prst="rect">
            <a:avLst/>
          </a:prstGeom>
          <a:gradFill flip="none" rotWithShape="1">
            <a:gsLst>
              <a:gs pos="75000">
                <a:schemeClr val="tx2">
                  <a:alpha val="0"/>
                </a:schemeClr>
              </a:gs>
              <a:gs pos="100000">
                <a:schemeClr val="tx2">
                  <a:alpha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14030599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accent1">
              <a:lumMod val="50000"/>
            </a:schemeClr>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tx1">
            <a:lumMod val="90000"/>
            <a:lumOff val="10000"/>
          </a:schemeClr>
        </a:buClr>
        <a:buSzPct val="80000"/>
        <a:buFont typeface="Arial" pitchFamily="34" charset="0"/>
        <a:buChar char="•"/>
        <a:defRPr sz="2400" kern="1200">
          <a:solidFill>
            <a:schemeClr val="tx1"/>
          </a:solidFill>
          <a:latin typeface="+mn-lt"/>
          <a:ea typeface="+mn-ea"/>
          <a:cs typeface="+mn-cs"/>
        </a:defRPr>
      </a:lvl1pPr>
      <a:lvl2pPr marL="511175" indent="-228600" algn="l" defTabSz="914400" rtl="0" eaLnBrk="1" latinLnBrk="0" hangingPunct="1">
        <a:lnSpc>
          <a:spcPct val="90000"/>
        </a:lnSpc>
        <a:spcBef>
          <a:spcPts val="1000"/>
        </a:spcBef>
        <a:buClr>
          <a:schemeClr val="tx1">
            <a:lumMod val="90000"/>
            <a:lumOff val="10000"/>
          </a:schemeClr>
        </a:buClr>
        <a:buSzPct val="80000"/>
        <a:buFont typeface="Arial" pitchFamily="34" charset="0"/>
        <a:buChar char="•"/>
        <a:defRPr sz="2000" kern="1200">
          <a:solidFill>
            <a:schemeClr val="tx1"/>
          </a:solidFill>
          <a:latin typeface="+mn-lt"/>
          <a:ea typeface="+mn-ea"/>
          <a:cs typeface="+mn-cs"/>
        </a:defRPr>
      </a:lvl2pPr>
      <a:lvl3pPr marL="685800" indent="-174625"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800" kern="1200">
          <a:solidFill>
            <a:schemeClr val="tx1"/>
          </a:solidFill>
          <a:latin typeface="+mn-lt"/>
          <a:ea typeface="+mn-ea"/>
          <a:cs typeface="+mn-cs"/>
        </a:defRPr>
      </a:lvl3pPr>
      <a:lvl4pPr marL="860425" indent="-174625"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4pPr>
      <a:lvl5pPr marL="1033463" indent="-173038"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mailto:guptaakhil2016@gmail.com"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5400" dirty="0"/>
              <a:t>Nivesh Planning</a:t>
            </a:r>
            <a:br>
              <a:rPr lang="en-US" sz="5400" dirty="0"/>
            </a:br>
            <a:r>
              <a:rPr lang="en-US" sz="2000" dirty="0"/>
              <a:t>An Independent financial advisory service</a:t>
            </a:r>
            <a:br>
              <a:rPr lang="en-US" sz="2000" dirty="0"/>
            </a:br>
            <a:endParaRPr lang="en-US" sz="2000" dirty="0"/>
          </a:p>
        </p:txBody>
      </p:sp>
      <p:sp>
        <p:nvSpPr>
          <p:cNvPr id="3" name="Subtitle 2"/>
          <p:cNvSpPr>
            <a:spLocks noGrp="1"/>
          </p:cNvSpPr>
          <p:nvPr>
            <p:ph type="subTitle" idx="1"/>
          </p:nvPr>
        </p:nvSpPr>
        <p:spPr/>
        <p:txBody>
          <a:bodyPr/>
          <a:lstStyle/>
          <a:p>
            <a:pPr algn="ctr"/>
            <a:r>
              <a:rPr lang="en-US" b="1" i="1" u="sng" dirty="0"/>
              <a:t>Your own Investment Planner</a:t>
            </a:r>
          </a:p>
          <a:p>
            <a:pPr algn="ctr"/>
            <a:endParaRPr lang="en-US" dirty="0"/>
          </a:p>
          <a:p>
            <a:r>
              <a:rPr lang="en-US" dirty="0"/>
              <a:t>In association with </a:t>
            </a:r>
          </a:p>
        </p:txBody>
      </p:sp>
      <p:pic>
        <p:nvPicPr>
          <p:cNvPr id="1028" name="Picture 4" descr="IIFL Group unveils its new logo with a brand identity">
            <a:extLst>
              <a:ext uri="{FF2B5EF4-FFF2-40B4-BE49-F238E27FC236}">
                <a16:creationId xmlns:a16="http://schemas.microsoft.com/office/drawing/2014/main" id="{FBF06CCE-C639-4FD2-8E91-18D563AEE4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3418" y="5317838"/>
            <a:ext cx="1738882" cy="1157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0115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028"/>
                                        </p:tgtEl>
                                        <p:attrNameLst>
                                          <p:attrName>style.visibility</p:attrName>
                                        </p:attrNameLst>
                                      </p:cBhvr>
                                      <p:to>
                                        <p:strVal val="visible"/>
                                      </p:to>
                                    </p:set>
                                    <p:animEffect transition="in" filter="fade">
                                      <p:cBhvr>
                                        <p:cTn id="24" dur="1000"/>
                                        <p:tgtEl>
                                          <p:spTgt spid="1028"/>
                                        </p:tgtEl>
                                      </p:cBhvr>
                                    </p:animEffect>
                                    <p:anim calcmode="lin" valueType="num">
                                      <p:cBhvr>
                                        <p:cTn id="25" dur="1000" fill="hold"/>
                                        <p:tgtEl>
                                          <p:spTgt spid="1028"/>
                                        </p:tgtEl>
                                        <p:attrNameLst>
                                          <p:attrName>ppt_x</p:attrName>
                                        </p:attrNameLst>
                                      </p:cBhvr>
                                      <p:tavLst>
                                        <p:tav tm="0">
                                          <p:val>
                                            <p:strVal val="#ppt_x"/>
                                          </p:val>
                                        </p:tav>
                                        <p:tav tm="100000">
                                          <p:val>
                                            <p:strVal val="#ppt_x"/>
                                          </p:val>
                                        </p:tav>
                                      </p:tavLst>
                                    </p:anim>
                                    <p:anim calcmode="lin" valueType="num">
                                      <p:cBhvr>
                                        <p:cTn id="26" dur="1000" fill="hold"/>
                                        <p:tgtEl>
                                          <p:spTgt spid="10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About Us</a:t>
            </a:r>
          </a:p>
        </p:txBody>
      </p:sp>
      <p:sp>
        <p:nvSpPr>
          <p:cNvPr id="14" name="Content Placeholder 13"/>
          <p:cNvSpPr>
            <a:spLocks noGrp="1"/>
          </p:cNvSpPr>
          <p:nvPr>
            <p:ph idx="1"/>
          </p:nvPr>
        </p:nvSpPr>
        <p:spPr/>
        <p:txBody>
          <a:bodyPr>
            <a:normAutofit fontScale="77500" lnSpcReduction="20000"/>
          </a:bodyPr>
          <a:lstStyle/>
          <a:p>
            <a:pPr algn="just">
              <a:lnSpc>
                <a:spcPct val="120000"/>
              </a:lnSpc>
              <a:spcAft>
                <a:spcPts val="800"/>
              </a:spcAft>
            </a:pPr>
            <a:r>
              <a:rPr lang="en-IN" sz="2600" dirty="0">
                <a:effectLst/>
                <a:latin typeface="Calibri" panose="020F0502020204030204" pitchFamily="34" charset="0"/>
                <a:ea typeface="Calibri" panose="020F0502020204030204" pitchFamily="34" charset="0"/>
                <a:cs typeface="Times New Roman" panose="02020603050405020304" pitchFamily="18" charset="0"/>
              </a:rPr>
              <a:t>We are individual Financial advisors in association with IIFL as their Partner and Market Associate.</a:t>
            </a:r>
          </a:p>
          <a:p>
            <a:pPr algn="just">
              <a:lnSpc>
                <a:spcPct val="120000"/>
              </a:lnSpc>
              <a:spcAft>
                <a:spcPts val="800"/>
              </a:spcAft>
            </a:pPr>
            <a:r>
              <a:rPr lang="en-IN" sz="2600" dirty="0">
                <a:effectLst/>
                <a:latin typeface="Calibri" panose="020F0502020204030204" pitchFamily="34" charset="0"/>
                <a:ea typeface="Calibri" panose="020F0502020204030204" pitchFamily="34" charset="0"/>
                <a:cs typeface="Times New Roman" panose="02020603050405020304" pitchFamily="18" charset="0"/>
              </a:rPr>
              <a:t>We are into profession of Financial planning and Investment advisory by understanding all your present and future financial needs align with your future goals incorporating your Personal wealth, your assets, your liabilities, living expense and standard of living.</a:t>
            </a:r>
          </a:p>
          <a:p>
            <a:pPr algn="just">
              <a:lnSpc>
                <a:spcPct val="120000"/>
              </a:lnSpc>
              <a:spcAft>
                <a:spcPts val="800"/>
              </a:spcAft>
            </a:pPr>
            <a:r>
              <a:rPr lang="en-IN" sz="2600" dirty="0">
                <a:effectLst/>
                <a:latin typeface="Calibri" panose="020F0502020204030204" pitchFamily="34" charset="0"/>
                <a:ea typeface="Calibri" panose="020F0502020204030204" pitchFamily="34" charset="0"/>
                <a:cs typeface="Times New Roman" panose="02020603050405020304" pitchFamily="18" charset="0"/>
              </a:rPr>
              <a:t>We are young management graduate in the field of financial and wealth management who are passionate about managing personal finances and our deep interest lies in knowing all financial products and having up to date information of the market and economic conditions. </a:t>
            </a:r>
          </a:p>
          <a:p>
            <a:pPr marL="0" indent="0">
              <a:buNone/>
            </a:pPr>
            <a:endParaRPr lang="en-US" dirty="0"/>
          </a:p>
        </p:txBody>
      </p:sp>
    </p:spTree>
    <p:extLst>
      <p:ext uri="{BB962C8B-B14F-4D97-AF65-F5344CB8AC3E}">
        <p14:creationId xmlns:p14="http://schemas.microsoft.com/office/powerpoint/2010/main" val="2717604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wipe(down)">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wipe(down)">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Effect transition="in" filter="wipe(down)">
                                      <p:cBhvr>
                                        <p:cTn id="17" dur="500"/>
                                        <p:tgtEl>
                                          <p:spTgt spid="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Why IIFL</a:t>
            </a:r>
          </a:p>
        </p:txBody>
      </p:sp>
      <p:sp>
        <p:nvSpPr>
          <p:cNvPr id="3" name="Content Placeholder 2">
            <a:extLst>
              <a:ext uri="{FF2B5EF4-FFF2-40B4-BE49-F238E27FC236}">
                <a16:creationId xmlns:a16="http://schemas.microsoft.com/office/drawing/2014/main" id="{28F35791-15F2-4ADF-B298-3B52D0CC499B}"/>
              </a:ext>
            </a:extLst>
          </p:cNvPr>
          <p:cNvSpPr>
            <a:spLocks noGrp="1"/>
          </p:cNvSpPr>
          <p:nvPr>
            <p:ph idx="1"/>
          </p:nvPr>
        </p:nvSpPr>
        <p:spPr/>
        <p:txBody>
          <a:bodyPr>
            <a:normAutofit fontScale="92500"/>
          </a:bodyPr>
          <a:lstStyle/>
          <a:p>
            <a:pPr algn="just">
              <a:lnSpc>
                <a:spcPct val="120000"/>
              </a:lnSpc>
              <a:spcAft>
                <a:spcPts val="8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IIFL is a 25-year-old and one of the largest financial advisory and financial services company in India headquarter in Mumbai that have a vast range of financial products of all major brands in its basket that can easily fulfil the investment needs of all types of investors.</a:t>
            </a:r>
          </a:p>
          <a:p>
            <a:pPr algn="just">
              <a:lnSpc>
                <a:spcPct val="120000"/>
              </a:lnSpc>
              <a:spcAft>
                <a:spcPts val="8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With advent of Data and Analytics, we are following a digitalise approach of Investment Management supported by IIFL digital platform. This Data driven approach and all products under one roof will provide our clients a one stop solution for all their financial needs and tax planning under one roof and a full proof digitalize record to track their investments from time to time.</a:t>
            </a:r>
          </a:p>
          <a:p>
            <a:endParaRPr lang="en-IN" dirty="0"/>
          </a:p>
        </p:txBody>
      </p:sp>
    </p:spTree>
    <p:extLst>
      <p:ext uri="{BB962C8B-B14F-4D97-AF65-F5344CB8AC3E}">
        <p14:creationId xmlns:p14="http://schemas.microsoft.com/office/powerpoint/2010/main" val="2193902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Mission and Values</a:t>
            </a:r>
          </a:p>
        </p:txBody>
      </p:sp>
      <p:sp>
        <p:nvSpPr>
          <p:cNvPr id="3" name="Content Placeholder 2"/>
          <p:cNvSpPr>
            <a:spLocks noGrp="1"/>
          </p:cNvSpPr>
          <p:nvPr>
            <p:ph sz="half" idx="1"/>
          </p:nvPr>
        </p:nvSpPr>
        <p:spPr>
          <a:xfrm>
            <a:off x="1488167" y="1984248"/>
            <a:ext cx="9829797" cy="4187952"/>
          </a:xfrm>
        </p:spPr>
        <p:txBody>
          <a:bodyPr>
            <a:normAutofit/>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Our mission moves in tandem with our values, the value of keeping investor interest at the top and suggesting those products which are suitable for their profile and Future goals.</a:t>
            </a:r>
          </a:p>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The value of being loyal and ethical towards the investment management of clients by keeping all their finances confidential and a customised approach for every individual client.</a:t>
            </a:r>
          </a:p>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Our Mission is to guide our clients on daily basis about their financial planning so that their saving should be invested in best possible way which would generate good profits based on their risk appetite and retirement planning.</a:t>
            </a:r>
          </a:p>
          <a:p>
            <a:endParaRPr lang="en-US" dirty="0"/>
          </a:p>
        </p:txBody>
      </p:sp>
    </p:spTree>
    <p:extLst>
      <p:ext uri="{BB962C8B-B14F-4D97-AF65-F5344CB8AC3E}">
        <p14:creationId xmlns:p14="http://schemas.microsoft.com/office/powerpoint/2010/main" val="1447595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 name="Picture 70">
            <a:extLst>
              <a:ext uri="{FF2B5EF4-FFF2-40B4-BE49-F238E27FC236}">
                <a16:creationId xmlns:a16="http://schemas.microsoft.com/office/drawing/2014/main" id="{21F96B8B-46F8-4B92-82FA-10488A40C4DA}"/>
              </a:ext>
            </a:extLst>
          </p:cNvPr>
          <p:cNvPicPr>
            <a:picLocks noChangeAspect="1"/>
          </p:cNvPicPr>
          <p:nvPr/>
        </p:nvPicPr>
        <p:blipFill>
          <a:blip r:embed="rId2"/>
          <a:stretch>
            <a:fillRect/>
          </a:stretch>
        </p:blipFill>
        <p:spPr>
          <a:xfrm>
            <a:off x="5076475" y="2323082"/>
            <a:ext cx="3108592" cy="1894251"/>
          </a:xfrm>
          <a:prstGeom prst="rect">
            <a:avLst/>
          </a:prstGeom>
        </p:spPr>
      </p:pic>
      <p:sp>
        <p:nvSpPr>
          <p:cNvPr id="2" name="Title 1"/>
          <p:cNvSpPr>
            <a:spLocks noGrp="1"/>
          </p:cNvSpPr>
          <p:nvPr>
            <p:ph type="title"/>
          </p:nvPr>
        </p:nvSpPr>
        <p:spPr>
          <a:xfrm>
            <a:off x="1522413" y="333375"/>
            <a:ext cx="9829798" cy="1219200"/>
          </a:xfrm>
        </p:spPr>
        <p:txBody>
          <a:bodyPr/>
          <a:lstStyle/>
          <a:p>
            <a:r>
              <a:rPr lang="en-US" dirty="0"/>
              <a:t>How it works?</a:t>
            </a:r>
            <a:br>
              <a:rPr lang="en-US" dirty="0"/>
            </a:br>
            <a:endParaRPr lang="en-US" dirty="0"/>
          </a:p>
        </p:txBody>
      </p:sp>
      <p:sp>
        <p:nvSpPr>
          <p:cNvPr id="27" name="Rectangle 26">
            <a:extLst>
              <a:ext uri="{FF2B5EF4-FFF2-40B4-BE49-F238E27FC236}">
                <a16:creationId xmlns:a16="http://schemas.microsoft.com/office/drawing/2014/main" id="{521F7320-930C-437E-BB60-CEE9D1BECD21}"/>
              </a:ext>
            </a:extLst>
          </p:cNvPr>
          <p:cNvSpPr/>
          <p:nvPr/>
        </p:nvSpPr>
        <p:spPr>
          <a:xfrm>
            <a:off x="5705706" y="735648"/>
            <a:ext cx="1497491" cy="935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defTabSz="1066800">
              <a:lnSpc>
                <a:spcPct val="90000"/>
              </a:lnSpc>
              <a:spcBef>
                <a:spcPct val="0"/>
              </a:spcBef>
              <a:spcAft>
                <a:spcPct val="35000"/>
              </a:spcAft>
              <a:buNone/>
            </a:pPr>
            <a:r>
              <a:rPr lang="en-IN" sz="2000" kern="1200" dirty="0">
                <a:solidFill>
                  <a:schemeClr val="tx1"/>
                </a:solidFill>
              </a:rPr>
              <a:t>Risk Profiling</a:t>
            </a:r>
          </a:p>
        </p:txBody>
      </p:sp>
      <p:sp>
        <p:nvSpPr>
          <p:cNvPr id="28" name="Rectangle 27">
            <a:extLst>
              <a:ext uri="{FF2B5EF4-FFF2-40B4-BE49-F238E27FC236}">
                <a16:creationId xmlns:a16="http://schemas.microsoft.com/office/drawing/2014/main" id="{A019724E-508B-482D-951F-1362ECC0A0CA}"/>
              </a:ext>
            </a:extLst>
          </p:cNvPr>
          <p:cNvSpPr/>
          <p:nvPr/>
        </p:nvSpPr>
        <p:spPr>
          <a:xfrm>
            <a:off x="8981521" y="1747689"/>
            <a:ext cx="1833145" cy="1118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kern="1200" dirty="0">
                <a:solidFill>
                  <a:schemeClr val="tx1"/>
                </a:solidFill>
              </a:rPr>
              <a:t>Reviewing Assets &amp; Liabilities</a:t>
            </a:r>
          </a:p>
          <a:p>
            <a:pPr algn="ctr"/>
            <a:endParaRPr lang="en-IN" dirty="0"/>
          </a:p>
        </p:txBody>
      </p:sp>
      <p:sp>
        <p:nvSpPr>
          <p:cNvPr id="36" name="Rectangle 35">
            <a:extLst>
              <a:ext uri="{FF2B5EF4-FFF2-40B4-BE49-F238E27FC236}">
                <a16:creationId xmlns:a16="http://schemas.microsoft.com/office/drawing/2014/main" id="{4EB2F070-8AB9-4A84-8F13-CBA87EB1D809}"/>
              </a:ext>
            </a:extLst>
          </p:cNvPr>
          <p:cNvSpPr/>
          <p:nvPr/>
        </p:nvSpPr>
        <p:spPr>
          <a:xfrm>
            <a:off x="8981522" y="3249183"/>
            <a:ext cx="1922357" cy="1240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kern="1200" dirty="0">
                <a:solidFill>
                  <a:schemeClr val="tx1"/>
                </a:solidFill>
              </a:rPr>
              <a:t>Goals (Child  Education Marriage, Home purchase, etc)</a:t>
            </a:r>
            <a:endParaRPr lang="en-IN" sz="2000" dirty="0">
              <a:solidFill>
                <a:schemeClr val="tx1"/>
              </a:solidFill>
            </a:endParaRPr>
          </a:p>
        </p:txBody>
      </p:sp>
      <p:sp>
        <p:nvSpPr>
          <p:cNvPr id="37" name="Rectangle 36">
            <a:extLst>
              <a:ext uri="{FF2B5EF4-FFF2-40B4-BE49-F238E27FC236}">
                <a16:creationId xmlns:a16="http://schemas.microsoft.com/office/drawing/2014/main" id="{2D789521-07ED-4342-A52E-DC0281D8E1E2}"/>
              </a:ext>
            </a:extLst>
          </p:cNvPr>
          <p:cNvSpPr/>
          <p:nvPr/>
        </p:nvSpPr>
        <p:spPr>
          <a:xfrm>
            <a:off x="8887539" y="4872763"/>
            <a:ext cx="2016339" cy="13751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defTabSz="889000">
              <a:lnSpc>
                <a:spcPct val="90000"/>
              </a:lnSpc>
              <a:spcBef>
                <a:spcPct val="0"/>
              </a:spcBef>
              <a:spcAft>
                <a:spcPct val="35000"/>
              </a:spcAft>
              <a:buNone/>
            </a:pPr>
            <a:endParaRPr lang="en-IN" sz="2000" kern="1200" dirty="0">
              <a:solidFill>
                <a:schemeClr val="tx1"/>
              </a:solidFill>
            </a:endParaRPr>
          </a:p>
          <a:p>
            <a:pPr marL="0" lvl="0" indent="0" algn="ctr" defTabSz="889000">
              <a:lnSpc>
                <a:spcPct val="90000"/>
              </a:lnSpc>
              <a:spcBef>
                <a:spcPct val="0"/>
              </a:spcBef>
              <a:spcAft>
                <a:spcPct val="35000"/>
              </a:spcAft>
              <a:buNone/>
            </a:pPr>
            <a:r>
              <a:rPr lang="en-IN" sz="2000" kern="1200" dirty="0">
                <a:solidFill>
                  <a:schemeClr val="tx1"/>
                </a:solidFill>
              </a:rPr>
              <a:t>Need Want Analysis</a:t>
            </a:r>
          </a:p>
          <a:p>
            <a:pPr marL="0" lvl="0" indent="0" algn="ctr" defTabSz="889000">
              <a:lnSpc>
                <a:spcPct val="90000"/>
              </a:lnSpc>
              <a:spcBef>
                <a:spcPct val="0"/>
              </a:spcBef>
              <a:spcAft>
                <a:spcPct val="35000"/>
              </a:spcAft>
              <a:buNone/>
            </a:pPr>
            <a:r>
              <a:rPr lang="en-IN" sz="2000" kern="1200" dirty="0">
                <a:solidFill>
                  <a:schemeClr val="tx1"/>
                </a:solidFill>
              </a:rPr>
              <a:t>Standard of Living</a:t>
            </a:r>
          </a:p>
          <a:p>
            <a:pPr algn="ctr"/>
            <a:endParaRPr lang="en-IN" dirty="0"/>
          </a:p>
        </p:txBody>
      </p:sp>
      <p:sp>
        <p:nvSpPr>
          <p:cNvPr id="38" name="Rectangle 37">
            <a:extLst>
              <a:ext uri="{FF2B5EF4-FFF2-40B4-BE49-F238E27FC236}">
                <a16:creationId xmlns:a16="http://schemas.microsoft.com/office/drawing/2014/main" id="{EDB1864A-1817-4C84-AF42-1CA98B117ED0}"/>
              </a:ext>
            </a:extLst>
          </p:cNvPr>
          <p:cNvSpPr/>
          <p:nvPr/>
        </p:nvSpPr>
        <p:spPr>
          <a:xfrm>
            <a:off x="6660478" y="5435716"/>
            <a:ext cx="1640560" cy="935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kern="1200" dirty="0">
                <a:solidFill>
                  <a:schemeClr val="tx1"/>
                </a:solidFill>
              </a:rPr>
              <a:t>Detailed Financial Plan</a:t>
            </a:r>
            <a:endParaRPr lang="en-IN" sz="2000" dirty="0">
              <a:solidFill>
                <a:schemeClr val="tx1"/>
              </a:solidFill>
            </a:endParaRPr>
          </a:p>
        </p:txBody>
      </p:sp>
      <p:sp>
        <p:nvSpPr>
          <p:cNvPr id="40" name="Rectangle 39">
            <a:extLst>
              <a:ext uri="{FF2B5EF4-FFF2-40B4-BE49-F238E27FC236}">
                <a16:creationId xmlns:a16="http://schemas.microsoft.com/office/drawing/2014/main" id="{F4B83A79-9BAA-4B03-AAE3-AA66F6EEEE82}"/>
              </a:ext>
            </a:extLst>
          </p:cNvPr>
          <p:cNvSpPr/>
          <p:nvPr/>
        </p:nvSpPr>
        <p:spPr>
          <a:xfrm>
            <a:off x="4278490" y="5461686"/>
            <a:ext cx="1640561" cy="935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kern="1200" dirty="0">
                <a:solidFill>
                  <a:schemeClr val="tx1"/>
                </a:solidFill>
              </a:rPr>
              <a:t>Investment Products</a:t>
            </a:r>
          </a:p>
          <a:p>
            <a:pPr algn="ctr"/>
            <a:endParaRPr lang="en-IN" dirty="0"/>
          </a:p>
        </p:txBody>
      </p:sp>
      <p:sp>
        <p:nvSpPr>
          <p:cNvPr id="41" name="Rectangle 40">
            <a:extLst>
              <a:ext uri="{FF2B5EF4-FFF2-40B4-BE49-F238E27FC236}">
                <a16:creationId xmlns:a16="http://schemas.microsoft.com/office/drawing/2014/main" id="{7B17794F-565E-4162-B7B6-D1D4C704CD43}"/>
              </a:ext>
            </a:extLst>
          </p:cNvPr>
          <p:cNvSpPr/>
          <p:nvPr/>
        </p:nvSpPr>
        <p:spPr>
          <a:xfrm>
            <a:off x="1841408" y="4815555"/>
            <a:ext cx="1854881" cy="13751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kern="1200" dirty="0">
                <a:solidFill>
                  <a:schemeClr val="tx1"/>
                </a:solidFill>
              </a:rPr>
              <a:t>Asset Allocation and Portfolio construction</a:t>
            </a:r>
          </a:p>
          <a:p>
            <a:pPr algn="ctr"/>
            <a:endParaRPr lang="en-IN" dirty="0"/>
          </a:p>
        </p:txBody>
      </p:sp>
      <p:sp>
        <p:nvSpPr>
          <p:cNvPr id="42" name="Rectangle 41">
            <a:extLst>
              <a:ext uri="{FF2B5EF4-FFF2-40B4-BE49-F238E27FC236}">
                <a16:creationId xmlns:a16="http://schemas.microsoft.com/office/drawing/2014/main" id="{ADA44720-64B7-49D3-8A1E-F16E2295B3D5}"/>
              </a:ext>
            </a:extLst>
          </p:cNvPr>
          <p:cNvSpPr/>
          <p:nvPr/>
        </p:nvSpPr>
        <p:spPr>
          <a:xfrm>
            <a:off x="1773932" y="3524672"/>
            <a:ext cx="1922357" cy="9644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kern="1200" dirty="0">
                <a:solidFill>
                  <a:schemeClr val="tx1"/>
                </a:solidFill>
              </a:rPr>
              <a:t>Retirement Planning</a:t>
            </a:r>
          </a:p>
          <a:p>
            <a:pPr algn="ctr"/>
            <a:endParaRPr lang="en-IN" dirty="0"/>
          </a:p>
        </p:txBody>
      </p:sp>
      <p:sp>
        <p:nvSpPr>
          <p:cNvPr id="43" name="Rectangle 42">
            <a:extLst>
              <a:ext uri="{FF2B5EF4-FFF2-40B4-BE49-F238E27FC236}">
                <a16:creationId xmlns:a16="http://schemas.microsoft.com/office/drawing/2014/main" id="{55649672-06E2-40B6-8981-4CEAD3DB04D1}"/>
              </a:ext>
            </a:extLst>
          </p:cNvPr>
          <p:cNvSpPr/>
          <p:nvPr/>
        </p:nvSpPr>
        <p:spPr>
          <a:xfrm>
            <a:off x="1847731" y="1772816"/>
            <a:ext cx="1833145" cy="1118267"/>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IN" sz="2000" kern="1200" dirty="0">
                <a:solidFill>
                  <a:schemeClr val="tx1"/>
                </a:solidFill>
              </a:rPr>
              <a:t>Tax and Estate Planning</a:t>
            </a:r>
          </a:p>
          <a:p>
            <a:pPr algn="ctr"/>
            <a:endParaRPr lang="en-IN" dirty="0"/>
          </a:p>
        </p:txBody>
      </p:sp>
      <p:cxnSp>
        <p:nvCxnSpPr>
          <p:cNvPr id="48" name="Straight Arrow Connector 47">
            <a:extLst>
              <a:ext uri="{FF2B5EF4-FFF2-40B4-BE49-F238E27FC236}">
                <a16:creationId xmlns:a16="http://schemas.microsoft.com/office/drawing/2014/main" id="{5700CCBA-E84B-4EEF-A205-CBC37181B563}"/>
              </a:ext>
            </a:extLst>
          </p:cNvPr>
          <p:cNvCxnSpPr>
            <a:cxnSpLocks/>
          </p:cNvCxnSpPr>
          <p:nvPr/>
        </p:nvCxnSpPr>
        <p:spPr>
          <a:xfrm flipV="1">
            <a:off x="8185067" y="2149534"/>
            <a:ext cx="796454" cy="57815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51" name="Straight Arrow Connector 50">
            <a:extLst>
              <a:ext uri="{FF2B5EF4-FFF2-40B4-BE49-F238E27FC236}">
                <a16:creationId xmlns:a16="http://schemas.microsoft.com/office/drawing/2014/main" id="{070C24A5-1D5C-4DCF-8CF1-B63244A12838}"/>
              </a:ext>
            </a:extLst>
          </p:cNvPr>
          <p:cNvCxnSpPr/>
          <p:nvPr/>
        </p:nvCxnSpPr>
        <p:spPr>
          <a:xfrm>
            <a:off x="7822604" y="3717032"/>
            <a:ext cx="106493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3" name="Straight Arrow Connector 52">
            <a:extLst>
              <a:ext uri="{FF2B5EF4-FFF2-40B4-BE49-F238E27FC236}">
                <a16:creationId xmlns:a16="http://schemas.microsoft.com/office/drawing/2014/main" id="{2DC18C0C-4E95-464E-8D1B-F4704B58F0CD}"/>
              </a:ext>
            </a:extLst>
          </p:cNvPr>
          <p:cNvCxnSpPr/>
          <p:nvPr/>
        </p:nvCxnSpPr>
        <p:spPr>
          <a:xfrm>
            <a:off x="7822604" y="4149080"/>
            <a:ext cx="1008112" cy="86409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5" name="Straight Arrow Connector 54">
            <a:extLst>
              <a:ext uri="{FF2B5EF4-FFF2-40B4-BE49-F238E27FC236}">
                <a16:creationId xmlns:a16="http://schemas.microsoft.com/office/drawing/2014/main" id="{FD81B5F5-9515-49DA-BFD2-E0C1E8E3C93A}"/>
              </a:ext>
            </a:extLst>
          </p:cNvPr>
          <p:cNvCxnSpPr>
            <a:cxnSpLocks/>
          </p:cNvCxnSpPr>
          <p:nvPr/>
        </p:nvCxnSpPr>
        <p:spPr>
          <a:xfrm>
            <a:off x="7390556" y="4221088"/>
            <a:ext cx="0" cy="115212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8" name="Straight Arrow Connector 57">
            <a:extLst>
              <a:ext uri="{FF2B5EF4-FFF2-40B4-BE49-F238E27FC236}">
                <a16:creationId xmlns:a16="http://schemas.microsoft.com/office/drawing/2014/main" id="{B7D619B7-9CF7-4019-92C7-6B9EB5A7BA5C}"/>
              </a:ext>
            </a:extLst>
          </p:cNvPr>
          <p:cNvCxnSpPr/>
          <p:nvPr/>
        </p:nvCxnSpPr>
        <p:spPr>
          <a:xfrm>
            <a:off x="5302324" y="4221088"/>
            <a:ext cx="0" cy="12405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0" name="Straight Arrow Connector 59">
            <a:extLst>
              <a:ext uri="{FF2B5EF4-FFF2-40B4-BE49-F238E27FC236}">
                <a16:creationId xmlns:a16="http://schemas.microsoft.com/office/drawing/2014/main" id="{23C78121-A3E2-4D97-A34A-B506ED888632}"/>
              </a:ext>
            </a:extLst>
          </p:cNvPr>
          <p:cNvCxnSpPr/>
          <p:nvPr/>
        </p:nvCxnSpPr>
        <p:spPr>
          <a:xfrm flipH="1">
            <a:off x="3696289" y="4221088"/>
            <a:ext cx="1402481" cy="10081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2" name="Straight Arrow Connector 61">
            <a:extLst>
              <a:ext uri="{FF2B5EF4-FFF2-40B4-BE49-F238E27FC236}">
                <a16:creationId xmlns:a16="http://schemas.microsoft.com/office/drawing/2014/main" id="{8E5000E0-C466-451F-9B34-7240BB8AAFCB}"/>
              </a:ext>
            </a:extLst>
          </p:cNvPr>
          <p:cNvCxnSpPr/>
          <p:nvPr/>
        </p:nvCxnSpPr>
        <p:spPr>
          <a:xfrm flipH="1">
            <a:off x="3696289" y="3717032"/>
            <a:ext cx="140248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a:extLst>
              <a:ext uri="{FF2B5EF4-FFF2-40B4-BE49-F238E27FC236}">
                <a16:creationId xmlns:a16="http://schemas.microsoft.com/office/drawing/2014/main" id="{FBC9909D-3E57-47F8-B8D0-F8873343BC82}"/>
              </a:ext>
            </a:extLst>
          </p:cNvPr>
          <p:cNvCxnSpPr/>
          <p:nvPr/>
        </p:nvCxnSpPr>
        <p:spPr>
          <a:xfrm flipH="1" flipV="1">
            <a:off x="3680876" y="2204864"/>
            <a:ext cx="1417894" cy="66109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a:extLst>
              <a:ext uri="{FF2B5EF4-FFF2-40B4-BE49-F238E27FC236}">
                <a16:creationId xmlns:a16="http://schemas.microsoft.com/office/drawing/2014/main" id="{AB848289-EB1C-4838-B795-E411FBF98B6E}"/>
              </a:ext>
            </a:extLst>
          </p:cNvPr>
          <p:cNvCxnSpPr>
            <a:cxnSpLocks/>
          </p:cNvCxnSpPr>
          <p:nvPr/>
        </p:nvCxnSpPr>
        <p:spPr>
          <a:xfrm flipV="1">
            <a:off x="6492779" y="1724520"/>
            <a:ext cx="1" cy="57815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4" name="TextBox 73">
            <a:extLst>
              <a:ext uri="{FF2B5EF4-FFF2-40B4-BE49-F238E27FC236}">
                <a16:creationId xmlns:a16="http://schemas.microsoft.com/office/drawing/2014/main" id="{723EA69B-5EA5-49E2-88B5-77D4F550A13B}"/>
              </a:ext>
            </a:extLst>
          </p:cNvPr>
          <p:cNvSpPr txBox="1"/>
          <p:nvPr/>
        </p:nvSpPr>
        <p:spPr>
          <a:xfrm>
            <a:off x="5124135" y="2377427"/>
            <a:ext cx="1807780" cy="707886"/>
          </a:xfrm>
          <a:prstGeom prst="rect">
            <a:avLst/>
          </a:prstGeom>
          <a:noFill/>
        </p:spPr>
        <p:txBody>
          <a:bodyPr wrap="square" rtlCol="0">
            <a:spAutoFit/>
          </a:bodyPr>
          <a:lstStyle/>
          <a:p>
            <a:r>
              <a:rPr lang="en-IN" sz="2000" b="1" dirty="0">
                <a:solidFill>
                  <a:schemeClr val="bg1"/>
                </a:solidFill>
              </a:rPr>
              <a:t>Wealth Management</a:t>
            </a:r>
          </a:p>
        </p:txBody>
      </p:sp>
    </p:spTree>
    <p:extLst>
      <p:ext uri="{BB962C8B-B14F-4D97-AF65-F5344CB8AC3E}">
        <p14:creationId xmlns:p14="http://schemas.microsoft.com/office/powerpoint/2010/main" val="3998328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1000"/>
                                        <p:tgtEl>
                                          <p:spTgt spid="71"/>
                                        </p:tgtEl>
                                      </p:cBhvr>
                                    </p:animEffect>
                                    <p:anim calcmode="lin" valueType="num">
                                      <p:cBhvr>
                                        <p:cTn id="8" dur="1000" fill="hold"/>
                                        <p:tgtEl>
                                          <p:spTgt spid="71"/>
                                        </p:tgtEl>
                                        <p:attrNameLst>
                                          <p:attrName>ppt_x</p:attrName>
                                        </p:attrNameLst>
                                      </p:cBhvr>
                                      <p:tavLst>
                                        <p:tav tm="0">
                                          <p:val>
                                            <p:strVal val="#ppt_x"/>
                                          </p:val>
                                        </p:tav>
                                        <p:tav tm="100000">
                                          <p:val>
                                            <p:strVal val="#ppt_x"/>
                                          </p:val>
                                        </p:tav>
                                      </p:tavLst>
                                    </p:anim>
                                    <p:anim calcmode="lin" valueType="num">
                                      <p:cBhvr>
                                        <p:cTn id="9" dur="1000" fill="hold"/>
                                        <p:tgtEl>
                                          <p:spTgt spid="7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66"/>
                                        </p:tgtEl>
                                        <p:attrNameLst>
                                          <p:attrName>style.visibility</p:attrName>
                                        </p:attrNameLst>
                                      </p:cBhvr>
                                      <p:to>
                                        <p:strVal val="visible"/>
                                      </p:to>
                                    </p:set>
                                    <p:anim calcmode="lin" valueType="num">
                                      <p:cBhvr additive="base">
                                        <p:cTn id="14" dur="500" fill="hold"/>
                                        <p:tgtEl>
                                          <p:spTgt spid="66"/>
                                        </p:tgtEl>
                                        <p:attrNameLst>
                                          <p:attrName>ppt_x</p:attrName>
                                        </p:attrNameLst>
                                      </p:cBhvr>
                                      <p:tavLst>
                                        <p:tav tm="0">
                                          <p:val>
                                            <p:strVal val="#ppt_x"/>
                                          </p:val>
                                        </p:tav>
                                        <p:tav tm="100000">
                                          <p:val>
                                            <p:strVal val="#ppt_x"/>
                                          </p:val>
                                        </p:tav>
                                      </p:tavLst>
                                    </p:anim>
                                    <p:anim calcmode="lin" valueType="num">
                                      <p:cBhvr additive="base">
                                        <p:cTn id="15"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27"/>
                                        </p:tgtEl>
                                        <p:attrNameLst>
                                          <p:attrName>style.visibility</p:attrName>
                                        </p:attrNameLst>
                                      </p:cBhvr>
                                      <p:to>
                                        <p:strVal val="visible"/>
                                      </p:to>
                                    </p:set>
                                    <p:anim calcmode="lin" valueType="num">
                                      <p:cBhvr additive="base">
                                        <p:cTn id="20" dur="500" fill="hold"/>
                                        <p:tgtEl>
                                          <p:spTgt spid="27"/>
                                        </p:tgtEl>
                                        <p:attrNameLst>
                                          <p:attrName>ppt_x</p:attrName>
                                        </p:attrNameLst>
                                      </p:cBhvr>
                                      <p:tavLst>
                                        <p:tav tm="0">
                                          <p:val>
                                            <p:strVal val="#ppt_x"/>
                                          </p:val>
                                        </p:tav>
                                        <p:tav tm="100000">
                                          <p:val>
                                            <p:strVal val="#ppt_x"/>
                                          </p:val>
                                        </p:tav>
                                      </p:tavLst>
                                    </p:anim>
                                    <p:anim calcmode="lin" valueType="num">
                                      <p:cBhvr additive="base">
                                        <p:cTn id="21"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48"/>
                                        </p:tgtEl>
                                        <p:attrNameLst>
                                          <p:attrName>style.visibility</p:attrName>
                                        </p:attrNameLst>
                                      </p:cBhvr>
                                      <p:to>
                                        <p:strVal val="visible"/>
                                      </p:to>
                                    </p:set>
                                    <p:anim calcmode="lin" valueType="num">
                                      <p:cBhvr additive="base">
                                        <p:cTn id="26" dur="500" fill="hold"/>
                                        <p:tgtEl>
                                          <p:spTgt spid="48"/>
                                        </p:tgtEl>
                                        <p:attrNameLst>
                                          <p:attrName>ppt_x</p:attrName>
                                        </p:attrNameLst>
                                      </p:cBhvr>
                                      <p:tavLst>
                                        <p:tav tm="0">
                                          <p:val>
                                            <p:strVal val="#ppt_x"/>
                                          </p:val>
                                        </p:tav>
                                        <p:tav tm="100000">
                                          <p:val>
                                            <p:strVal val="#ppt_x"/>
                                          </p:val>
                                        </p:tav>
                                      </p:tavLst>
                                    </p:anim>
                                    <p:anim calcmode="lin" valueType="num">
                                      <p:cBhvr additive="base">
                                        <p:cTn id="27"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28"/>
                                        </p:tgtEl>
                                        <p:attrNameLst>
                                          <p:attrName>style.visibility</p:attrName>
                                        </p:attrNameLst>
                                      </p:cBhvr>
                                      <p:to>
                                        <p:strVal val="visible"/>
                                      </p:to>
                                    </p:set>
                                    <p:anim calcmode="lin" valueType="num">
                                      <p:cBhvr additive="base">
                                        <p:cTn id="32" dur="500" fill="hold"/>
                                        <p:tgtEl>
                                          <p:spTgt spid="28"/>
                                        </p:tgtEl>
                                        <p:attrNameLst>
                                          <p:attrName>ppt_x</p:attrName>
                                        </p:attrNameLst>
                                      </p:cBhvr>
                                      <p:tavLst>
                                        <p:tav tm="0">
                                          <p:val>
                                            <p:strVal val="#ppt_x"/>
                                          </p:val>
                                        </p:tav>
                                        <p:tav tm="100000">
                                          <p:val>
                                            <p:strVal val="#ppt_x"/>
                                          </p:val>
                                        </p:tav>
                                      </p:tavLst>
                                    </p:anim>
                                    <p:anim calcmode="lin" valueType="num">
                                      <p:cBhvr additive="base">
                                        <p:cTn id="33"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51"/>
                                        </p:tgtEl>
                                        <p:attrNameLst>
                                          <p:attrName>style.visibility</p:attrName>
                                        </p:attrNameLst>
                                      </p:cBhvr>
                                      <p:to>
                                        <p:strVal val="visible"/>
                                      </p:to>
                                    </p:set>
                                    <p:anim calcmode="lin" valueType="num">
                                      <p:cBhvr additive="base">
                                        <p:cTn id="38" dur="500" fill="hold"/>
                                        <p:tgtEl>
                                          <p:spTgt spid="51"/>
                                        </p:tgtEl>
                                        <p:attrNameLst>
                                          <p:attrName>ppt_x</p:attrName>
                                        </p:attrNameLst>
                                      </p:cBhvr>
                                      <p:tavLst>
                                        <p:tav tm="0">
                                          <p:val>
                                            <p:strVal val="#ppt_x"/>
                                          </p:val>
                                        </p:tav>
                                        <p:tav tm="100000">
                                          <p:val>
                                            <p:strVal val="#ppt_x"/>
                                          </p:val>
                                        </p:tav>
                                      </p:tavLst>
                                    </p:anim>
                                    <p:anim calcmode="lin" valueType="num">
                                      <p:cBhvr additive="base">
                                        <p:cTn id="39"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36"/>
                                        </p:tgtEl>
                                        <p:attrNameLst>
                                          <p:attrName>style.visibility</p:attrName>
                                        </p:attrNameLst>
                                      </p:cBhvr>
                                      <p:to>
                                        <p:strVal val="visible"/>
                                      </p:to>
                                    </p:set>
                                    <p:anim calcmode="lin" valueType="num">
                                      <p:cBhvr additive="base">
                                        <p:cTn id="44" dur="500" fill="hold"/>
                                        <p:tgtEl>
                                          <p:spTgt spid="36"/>
                                        </p:tgtEl>
                                        <p:attrNameLst>
                                          <p:attrName>ppt_x</p:attrName>
                                        </p:attrNameLst>
                                      </p:cBhvr>
                                      <p:tavLst>
                                        <p:tav tm="0">
                                          <p:val>
                                            <p:strVal val="#ppt_x"/>
                                          </p:val>
                                        </p:tav>
                                        <p:tav tm="100000">
                                          <p:val>
                                            <p:strVal val="#ppt_x"/>
                                          </p:val>
                                        </p:tav>
                                      </p:tavLst>
                                    </p:anim>
                                    <p:anim calcmode="lin" valueType="num">
                                      <p:cBhvr additive="base">
                                        <p:cTn id="45"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53"/>
                                        </p:tgtEl>
                                        <p:attrNameLst>
                                          <p:attrName>style.visibility</p:attrName>
                                        </p:attrNameLst>
                                      </p:cBhvr>
                                      <p:to>
                                        <p:strVal val="visible"/>
                                      </p:to>
                                    </p:set>
                                    <p:anim calcmode="lin" valueType="num">
                                      <p:cBhvr additive="base">
                                        <p:cTn id="50" dur="500" fill="hold"/>
                                        <p:tgtEl>
                                          <p:spTgt spid="53"/>
                                        </p:tgtEl>
                                        <p:attrNameLst>
                                          <p:attrName>ppt_x</p:attrName>
                                        </p:attrNameLst>
                                      </p:cBhvr>
                                      <p:tavLst>
                                        <p:tav tm="0">
                                          <p:val>
                                            <p:strVal val="#ppt_x"/>
                                          </p:val>
                                        </p:tav>
                                        <p:tav tm="100000">
                                          <p:val>
                                            <p:strVal val="#ppt_x"/>
                                          </p:val>
                                        </p:tav>
                                      </p:tavLst>
                                    </p:anim>
                                    <p:anim calcmode="lin" valueType="num">
                                      <p:cBhvr additive="base">
                                        <p:cTn id="51"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37"/>
                                        </p:tgtEl>
                                        <p:attrNameLst>
                                          <p:attrName>style.visibility</p:attrName>
                                        </p:attrNameLst>
                                      </p:cBhvr>
                                      <p:to>
                                        <p:strVal val="visible"/>
                                      </p:to>
                                    </p:set>
                                    <p:anim calcmode="lin" valueType="num">
                                      <p:cBhvr additive="base">
                                        <p:cTn id="56" dur="500" fill="hold"/>
                                        <p:tgtEl>
                                          <p:spTgt spid="37"/>
                                        </p:tgtEl>
                                        <p:attrNameLst>
                                          <p:attrName>ppt_x</p:attrName>
                                        </p:attrNameLst>
                                      </p:cBhvr>
                                      <p:tavLst>
                                        <p:tav tm="0">
                                          <p:val>
                                            <p:strVal val="#ppt_x"/>
                                          </p:val>
                                        </p:tav>
                                        <p:tav tm="100000">
                                          <p:val>
                                            <p:strVal val="#ppt_x"/>
                                          </p:val>
                                        </p:tav>
                                      </p:tavLst>
                                    </p:anim>
                                    <p:anim calcmode="lin" valueType="num">
                                      <p:cBhvr additive="base">
                                        <p:cTn id="57"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55"/>
                                        </p:tgtEl>
                                        <p:attrNameLst>
                                          <p:attrName>style.visibility</p:attrName>
                                        </p:attrNameLst>
                                      </p:cBhvr>
                                      <p:to>
                                        <p:strVal val="visible"/>
                                      </p:to>
                                    </p:set>
                                    <p:anim calcmode="lin" valueType="num">
                                      <p:cBhvr additive="base">
                                        <p:cTn id="62" dur="500" fill="hold"/>
                                        <p:tgtEl>
                                          <p:spTgt spid="55"/>
                                        </p:tgtEl>
                                        <p:attrNameLst>
                                          <p:attrName>ppt_x</p:attrName>
                                        </p:attrNameLst>
                                      </p:cBhvr>
                                      <p:tavLst>
                                        <p:tav tm="0">
                                          <p:val>
                                            <p:strVal val="#ppt_x"/>
                                          </p:val>
                                        </p:tav>
                                        <p:tav tm="100000">
                                          <p:val>
                                            <p:strVal val="#ppt_x"/>
                                          </p:val>
                                        </p:tav>
                                      </p:tavLst>
                                    </p:anim>
                                    <p:anim calcmode="lin" valueType="num">
                                      <p:cBhvr additive="base">
                                        <p:cTn id="63"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38"/>
                                        </p:tgtEl>
                                        <p:attrNameLst>
                                          <p:attrName>style.visibility</p:attrName>
                                        </p:attrNameLst>
                                      </p:cBhvr>
                                      <p:to>
                                        <p:strVal val="visible"/>
                                      </p:to>
                                    </p:set>
                                    <p:anim calcmode="lin" valueType="num">
                                      <p:cBhvr additive="base">
                                        <p:cTn id="68" dur="500" fill="hold"/>
                                        <p:tgtEl>
                                          <p:spTgt spid="38"/>
                                        </p:tgtEl>
                                        <p:attrNameLst>
                                          <p:attrName>ppt_x</p:attrName>
                                        </p:attrNameLst>
                                      </p:cBhvr>
                                      <p:tavLst>
                                        <p:tav tm="0">
                                          <p:val>
                                            <p:strVal val="#ppt_x"/>
                                          </p:val>
                                        </p:tav>
                                        <p:tav tm="100000">
                                          <p:val>
                                            <p:strVal val="#ppt_x"/>
                                          </p:val>
                                        </p:tav>
                                      </p:tavLst>
                                    </p:anim>
                                    <p:anim calcmode="lin" valueType="num">
                                      <p:cBhvr additive="base">
                                        <p:cTn id="69"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 presetClass="entr" presetSubtype="4" fill="hold" nodeType="clickEffect">
                                  <p:stCondLst>
                                    <p:cond delay="0"/>
                                  </p:stCondLst>
                                  <p:childTnLst>
                                    <p:set>
                                      <p:cBhvr>
                                        <p:cTn id="73" dur="1" fill="hold">
                                          <p:stCondLst>
                                            <p:cond delay="0"/>
                                          </p:stCondLst>
                                        </p:cTn>
                                        <p:tgtEl>
                                          <p:spTgt spid="58"/>
                                        </p:tgtEl>
                                        <p:attrNameLst>
                                          <p:attrName>style.visibility</p:attrName>
                                        </p:attrNameLst>
                                      </p:cBhvr>
                                      <p:to>
                                        <p:strVal val="visible"/>
                                      </p:to>
                                    </p:set>
                                    <p:anim calcmode="lin" valueType="num">
                                      <p:cBhvr additive="base">
                                        <p:cTn id="74" dur="500" fill="hold"/>
                                        <p:tgtEl>
                                          <p:spTgt spid="58"/>
                                        </p:tgtEl>
                                        <p:attrNameLst>
                                          <p:attrName>ppt_x</p:attrName>
                                        </p:attrNameLst>
                                      </p:cBhvr>
                                      <p:tavLst>
                                        <p:tav tm="0">
                                          <p:val>
                                            <p:strVal val="#ppt_x"/>
                                          </p:val>
                                        </p:tav>
                                        <p:tav tm="100000">
                                          <p:val>
                                            <p:strVal val="#ppt_x"/>
                                          </p:val>
                                        </p:tav>
                                      </p:tavLst>
                                    </p:anim>
                                    <p:anim calcmode="lin" valueType="num">
                                      <p:cBhvr additive="base">
                                        <p:cTn id="75"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grpId="0" nodeType="clickEffect">
                                  <p:stCondLst>
                                    <p:cond delay="0"/>
                                  </p:stCondLst>
                                  <p:childTnLst>
                                    <p:set>
                                      <p:cBhvr>
                                        <p:cTn id="79" dur="1" fill="hold">
                                          <p:stCondLst>
                                            <p:cond delay="0"/>
                                          </p:stCondLst>
                                        </p:cTn>
                                        <p:tgtEl>
                                          <p:spTgt spid="40"/>
                                        </p:tgtEl>
                                        <p:attrNameLst>
                                          <p:attrName>style.visibility</p:attrName>
                                        </p:attrNameLst>
                                      </p:cBhvr>
                                      <p:to>
                                        <p:strVal val="visible"/>
                                      </p:to>
                                    </p:set>
                                    <p:anim calcmode="lin" valueType="num">
                                      <p:cBhvr additive="base">
                                        <p:cTn id="80" dur="500" fill="hold"/>
                                        <p:tgtEl>
                                          <p:spTgt spid="40"/>
                                        </p:tgtEl>
                                        <p:attrNameLst>
                                          <p:attrName>ppt_x</p:attrName>
                                        </p:attrNameLst>
                                      </p:cBhvr>
                                      <p:tavLst>
                                        <p:tav tm="0">
                                          <p:val>
                                            <p:strVal val="#ppt_x"/>
                                          </p:val>
                                        </p:tav>
                                        <p:tav tm="100000">
                                          <p:val>
                                            <p:strVal val="#ppt_x"/>
                                          </p:val>
                                        </p:tav>
                                      </p:tavLst>
                                    </p:anim>
                                    <p:anim calcmode="lin" valueType="num">
                                      <p:cBhvr additive="base">
                                        <p:cTn id="81"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2" presetClass="entr" presetSubtype="4" fill="hold" nodeType="clickEffect">
                                  <p:stCondLst>
                                    <p:cond delay="0"/>
                                  </p:stCondLst>
                                  <p:childTnLst>
                                    <p:set>
                                      <p:cBhvr>
                                        <p:cTn id="85" dur="1" fill="hold">
                                          <p:stCondLst>
                                            <p:cond delay="0"/>
                                          </p:stCondLst>
                                        </p:cTn>
                                        <p:tgtEl>
                                          <p:spTgt spid="60"/>
                                        </p:tgtEl>
                                        <p:attrNameLst>
                                          <p:attrName>style.visibility</p:attrName>
                                        </p:attrNameLst>
                                      </p:cBhvr>
                                      <p:to>
                                        <p:strVal val="visible"/>
                                      </p:to>
                                    </p:set>
                                    <p:anim calcmode="lin" valueType="num">
                                      <p:cBhvr additive="base">
                                        <p:cTn id="86" dur="500" fill="hold"/>
                                        <p:tgtEl>
                                          <p:spTgt spid="60"/>
                                        </p:tgtEl>
                                        <p:attrNameLst>
                                          <p:attrName>ppt_x</p:attrName>
                                        </p:attrNameLst>
                                      </p:cBhvr>
                                      <p:tavLst>
                                        <p:tav tm="0">
                                          <p:val>
                                            <p:strVal val="#ppt_x"/>
                                          </p:val>
                                        </p:tav>
                                        <p:tav tm="100000">
                                          <p:val>
                                            <p:strVal val="#ppt_x"/>
                                          </p:val>
                                        </p:tav>
                                      </p:tavLst>
                                    </p:anim>
                                    <p:anim calcmode="lin" valueType="num">
                                      <p:cBhvr additive="base">
                                        <p:cTn id="87"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2" presetClass="entr" presetSubtype="4" fill="hold" grpId="0" nodeType="clickEffect">
                                  <p:stCondLst>
                                    <p:cond delay="0"/>
                                  </p:stCondLst>
                                  <p:childTnLst>
                                    <p:set>
                                      <p:cBhvr>
                                        <p:cTn id="91" dur="1" fill="hold">
                                          <p:stCondLst>
                                            <p:cond delay="0"/>
                                          </p:stCondLst>
                                        </p:cTn>
                                        <p:tgtEl>
                                          <p:spTgt spid="41"/>
                                        </p:tgtEl>
                                        <p:attrNameLst>
                                          <p:attrName>style.visibility</p:attrName>
                                        </p:attrNameLst>
                                      </p:cBhvr>
                                      <p:to>
                                        <p:strVal val="visible"/>
                                      </p:to>
                                    </p:set>
                                    <p:anim calcmode="lin" valueType="num">
                                      <p:cBhvr additive="base">
                                        <p:cTn id="92" dur="500" fill="hold"/>
                                        <p:tgtEl>
                                          <p:spTgt spid="41"/>
                                        </p:tgtEl>
                                        <p:attrNameLst>
                                          <p:attrName>ppt_x</p:attrName>
                                        </p:attrNameLst>
                                      </p:cBhvr>
                                      <p:tavLst>
                                        <p:tav tm="0">
                                          <p:val>
                                            <p:strVal val="#ppt_x"/>
                                          </p:val>
                                        </p:tav>
                                        <p:tav tm="100000">
                                          <p:val>
                                            <p:strVal val="#ppt_x"/>
                                          </p:val>
                                        </p:tav>
                                      </p:tavLst>
                                    </p:anim>
                                    <p:anim calcmode="lin" valueType="num">
                                      <p:cBhvr additive="base">
                                        <p:cTn id="93"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2" presetClass="entr" presetSubtype="4" fill="hold" nodeType="clickEffect">
                                  <p:stCondLst>
                                    <p:cond delay="0"/>
                                  </p:stCondLst>
                                  <p:childTnLst>
                                    <p:set>
                                      <p:cBhvr>
                                        <p:cTn id="97" dur="1" fill="hold">
                                          <p:stCondLst>
                                            <p:cond delay="0"/>
                                          </p:stCondLst>
                                        </p:cTn>
                                        <p:tgtEl>
                                          <p:spTgt spid="62"/>
                                        </p:tgtEl>
                                        <p:attrNameLst>
                                          <p:attrName>style.visibility</p:attrName>
                                        </p:attrNameLst>
                                      </p:cBhvr>
                                      <p:to>
                                        <p:strVal val="visible"/>
                                      </p:to>
                                    </p:set>
                                    <p:anim calcmode="lin" valueType="num">
                                      <p:cBhvr additive="base">
                                        <p:cTn id="98" dur="500" fill="hold"/>
                                        <p:tgtEl>
                                          <p:spTgt spid="62"/>
                                        </p:tgtEl>
                                        <p:attrNameLst>
                                          <p:attrName>ppt_x</p:attrName>
                                        </p:attrNameLst>
                                      </p:cBhvr>
                                      <p:tavLst>
                                        <p:tav tm="0">
                                          <p:val>
                                            <p:strVal val="#ppt_x"/>
                                          </p:val>
                                        </p:tav>
                                        <p:tav tm="100000">
                                          <p:val>
                                            <p:strVal val="#ppt_x"/>
                                          </p:val>
                                        </p:tav>
                                      </p:tavLst>
                                    </p:anim>
                                    <p:anim calcmode="lin" valueType="num">
                                      <p:cBhvr additive="base">
                                        <p:cTn id="99"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2" presetClass="entr" presetSubtype="4" fill="hold" grpId="0" nodeType="clickEffect">
                                  <p:stCondLst>
                                    <p:cond delay="0"/>
                                  </p:stCondLst>
                                  <p:childTnLst>
                                    <p:set>
                                      <p:cBhvr>
                                        <p:cTn id="103" dur="1" fill="hold">
                                          <p:stCondLst>
                                            <p:cond delay="0"/>
                                          </p:stCondLst>
                                        </p:cTn>
                                        <p:tgtEl>
                                          <p:spTgt spid="42"/>
                                        </p:tgtEl>
                                        <p:attrNameLst>
                                          <p:attrName>style.visibility</p:attrName>
                                        </p:attrNameLst>
                                      </p:cBhvr>
                                      <p:to>
                                        <p:strVal val="visible"/>
                                      </p:to>
                                    </p:set>
                                    <p:anim calcmode="lin" valueType="num">
                                      <p:cBhvr additive="base">
                                        <p:cTn id="104" dur="500" fill="hold"/>
                                        <p:tgtEl>
                                          <p:spTgt spid="42"/>
                                        </p:tgtEl>
                                        <p:attrNameLst>
                                          <p:attrName>ppt_x</p:attrName>
                                        </p:attrNameLst>
                                      </p:cBhvr>
                                      <p:tavLst>
                                        <p:tav tm="0">
                                          <p:val>
                                            <p:strVal val="#ppt_x"/>
                                          </p:val>
                                        </p:tav>
                                        <p:tav tm="100000">
                                          <p:val>
                                            <p:strVal val="#ppt_x"/>
                                          </p:val>
                                        </p:tav>
                                      </p:tavLst>
                                    </p:anim>
                                    <p:anim calcmode="lin" valueType="num">
                                      <p:cBhvr additive="base">
                                        <p:cTn id="105"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2" presetClass="entr" presetSubtype="4" fill="hold" nodeType="clickEffect">
                                  <p:stCondLst>
                                    <p:cond delay="0"/>
                                  </p:stCondLst>
                                  <p:childTnLst>
                                    <p:set>
                                      <p:cBhvr>
                                        <p:cTn id="109" dur="1" fill="hold">
                                          <p:stCondLst>
                                            <p:cond delay="0"/>
                                          </p:stCondLst>
                                        </p:cTn>
                                        <p:tgtEl>
                                          <p:spTgt spid="64"/>
                                        </p:tgtEl>
                                        <p:attrNameLst>
                                          <p:attrName>style.visibility</p:attrName>
                                        </p:attrNameLst>
                                      </p:cBhvr>
                                      <p:to>
                                        <p:strVal val="visible"/>
                                      </p:to>
                                    </p:set>
                                    <p:anim calcmode="lin" valueType="num">
                                      <p:cBhvr additive="base">
                                        <p:cTn id="110" dur="500" fill="hold"/>
                                        <p:tgtEl>
                                          <p:spTgt spid="64"/>
                                        </p:tgtEl>
                                        <p:attrNameLst>
                                          <p:attrName>ppt_x</p:attrName>
                                        </p:attrNameLst>
                                      </p:cBhvr>
                                      <p:tavLst>
                                        <p:tav tm="0">
                                          <p:val>
                                            <p:strVal val="#ppt_x"/>
                                          </p:val>
                                        </p:tav>
                                        <p:tav tm="100000">
                                          <p:val>
                                            <p:strVal val="#ppt_x"/>
                                          </p:val>
                                        </p:tav>
                                      </p:tavLst>
                                    </p:anim>
                                    <p:anim calcmode="lin" valueType="num">
                                      <p:cBhvr additive="base">
                                        <p:cTn id="111"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112" fill="hold">
                      <p:stCondLst>
                        <p:cond delay="indefinite"/>
                      </p:stCondLst>
                      <p:childTnLst>
                        <p:par>
                          <p:cTn id="113" fill="hold">
                            <p:stCondLst>
                              <p:cond delay="0"/>
                            </p:stCondLst>
                            <p:childTnLst>
                              <p:par>
                                <p:cTn id="114" presetID="2" presetClass="entr" presetSubtype="4" fill="hold" grpId="0" nodeType="clickEffect">
                                  <p:stCondLst>
                                    <p:cond delay="0"/>
                                  </p:stCondLst>
                                  <p:childTnLst>
                                    <p:set>
                                      <p:cBhvr>
                                        <p:cTn id="115" dur="1" fill="hold">
                                          <p:stCondLst>
                                            <p:cond delay="0"/>
                                          </p:stCondLst>
                                        </p:cTn>
                                        <p:tgtEl>
                                          <p:spTgt spid="43"/>
                                        </p:tgtEl>
                                        <p:attrNameLst>
                                          <p:attrName>style.visibility</p:attrName>
                                        </p:attrNameLst>
                                      </p:cBhvr>
                                      <p:to>
                                        <p:strVal val="visible"/>
                                      </p:to>
                                    </p:set>
                                    <p:anim calcmode="lin" valueType="num">
                                      <p:cBhvr additive="base">
                                        <p:cTn id="116" dur="500" fill="hold"/>
                                        <p:tgtEl>
                                          <p:spTgt spid="43"/>
                                        </p:tgtEl>
                                        <p:attrNameLst>
                                          <p:attrName>ppt_x</p:attrName>
                                        </p:attrNameLst>
                                      </p:cBhvr>
                                      <p:tavLst>
                                        <p:tav tm="0">
                                          <p:val>
                                            <p:strVal val="#ppt_x"/>
                                          </p:val>
                                        </p:tav>
                                        <p:tav tm="100000">
                                          <p:val>
                                            <p:strVal val="#ppt_x"/>
                                          </p:val>
                                        </p:tav>
                                      </p:tavLst>
                                    </p:anim>
                                    <p:anim calcmode="lin" valueType="num">
                                      <p:cBhvr additive="base">
                                        <p:cTn id="117"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36" grpId="0" animBg="1"/>
      <p:bldP spid="37" grpId="0" animBg="1"/>
      <p:bldP spid="38" grpId="0" animBg="1"/>
      <p:bldP spid="40" grpId="0" animBg="1"/>
      <p:bldP spid="41" grpId="0" animBg="1"/>
      <p:bldP spid="42" grpId="0" animBg="1"/>
      <p:bldP spid="4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Products Offered</a:t>
            </a:r>
          </a:p>
        </p:txBody>
      </p:sp>
      <p:sp>
        <p:nvSpPr>
          <p:cNvPr id="8" name="Content Placeholder 7"/>
          <p:cNvSpPr>
            <a:spLocks noGrp="1"/>
          </p:cNvSpPr>
          <p:nvPr>
            <p:ph sz="half" idx="2"/>
          </p:nvPr>
        </p:nvSpPr>
        <p:spPr>
          <a:xfrm>
            <a:off x="1522412" y="1916832"/>
            <a:ext cx="9396535" cy="4252193"/>
          </a:xfrm>
        </p:spPr>
        <p:txBody>
          <a:bodyPr>
            <a:normAutofit lnSpcReduction="10000"/>
          </a:bodyPr>
          <a:lstStyle/>
          <a:p>
            <a:pPr>
              <a:lnSpc>
                <a:spcPct val="107000"/>
              </a:lnSpc>
              <a:buFont typeface="Wingdings" panose="05000000000000000000" pitchFamily="2" charset="2"/>
              <a:buChar char="Ø"/>
            </a:pPr>
            <a:r>
              <a:rPr lang="en-IN" sz="2400" dirty="0">
                <a:effectLst/>
                <a:latin typeface="Calibri" panose="020F0502020204030204" pitchFamily="34" charset="0"/>
                <a:ea typeface="Calibri" panose="020F0502020204030204" pitchFamily="34" charset="0"/>
                <a:cs typeface="Times New Roman" panose="02020603050405020304" pitchFamily="18" charset="0"/>
              </a:rPr>
              <a:t>Fixed Income Investment: FDs, PSU Bonds, RBI Bonds, NCD etc.</a:t>
            </a:r>
          </a:p>
          <a:p>
            <a:pPr>
              <a:lnSpc>
                <a:spcPct val="107000"/>
              </a:lnSpc>
              <a:buFont typeface="Wingdings" panose="05000000000000000000" pitchFamily="2" charset="2"/>
              <a:buChar char="Ø"/>
            </a:pPr>
            <a:r>
              <a:rPr lang="en-IN" sz="2400" dirty="0">
                <a:effectLst/>
                <a:latin typeface="Calibri" panose="020F0502020204030204" pitchFamily="34" charset="0"/>
                <a:ea typeface="Calibri" panose="020F0502020204030204" pitchFamily="34" charset="0"/>
                <a:cs typeface="Times New Roman" panose="02020603050405020304" pitchFamily="18" charset="0"/>
              </a:rPr>
              <a:t>Health Insurance</a:t>
            </a:r>
          </a:p>
          <a:p>
            <a:pPr>
              <a:lnSpc>
                <a:spcPct val="107000"/>
              </a:lnSpc>
              <a:buFont typeface="Wingdings" panose="05000000000000000000" pitchFamily="2" charset="2"/>
              <a:buChar char="Ø"/>
            </a:pPr>
            <a:r>
              <a:rPr lang="en-IN" sz="2400" dirty="0">
                <a:effectLst/>
                <a:latin typeface="Calibri" panose="020F0502020204030204" pitchFamily="34" charset="0"/>
                <a:ea typeface="Calibri" panose="020F0502020204030204" pitchFamily="34" charset="0"/>
                <a:cs typeface="Times New Roman" panose="02020603050405020304" pitchFamily="18" charset="0"/>
              </a:rPr>
              <a:t>Life Insurance: Traditional Plans, Guaranteed Plans, ULIP etc</a:t>
            </a:r>
          </a:p>
          <a:p>
            <a:pPr>
              <a:lnSpc>
                <a:spcPct val="107000"/>
              </a:lnSpc>
              <a:buFont typeface="Wingdings" panose="05000000000000000000" pitchFamily="2" charset="2"/>
              <a:buChar char="Ø"/>
            </a:pPr>
            <a:r>
              <a:rPr lang="en-IN" sz="2400" dirty="0">
                <a:effectLst/>
                <a:latin typeface="Calibri" panose="020F0502020204030204" pitchFamily="34" charset="0"/>
                <a:ea typeface="Calibri" panose="020F0502020204030204" pitchFamily="34" charset="0"/>
                <a:cs typeface="Times New Roman" panose="02020603050405020304" pitchFamily="18" charset="0"/>
              </a:rPr>
              <a:t>Term Plan</a:t>
            </a:r>
          </a:p>
          <a:p>
            <a:pPr>
              <a:lnSpc>
                <a:spcPct val="107000"/>
              </a:lnSpc>
              <a:buFont typeface="Wingdings" panose="05000000000000000000" pitchFamily="2" charset="2"/>
              <a:buChar char="Ø"/>
            </a:pPr>
            <a:r>
              <a:rPr lang="en-IN" sz="2400" dirty="0">
                <a:effectLst/>
                <a:latin typeface="Calibri" panose="020F0502020204030204" pitchFamily="34" charset="0"/>
                <a:ea typeface="Calibri" panose="020F0502020204030204" pitchFamily="34" charset="0"/>
                <a:cs typeface="Times New Roman" panose="02020603050405020304" pitchFamily="18" charset="0"/>
              </a:rPr>
              <a:t>Mutual Funds: Equity, Debt, ELSS etc</a:t>
            </a:r>
          </a:p>
          <a:p>
            <a:pPr>
              <a:lnSpc>
                <a:spcPct val="107000"/>
              </a:lnSpc>
              <a:buFont typeface="Wingdings" panose="05000000000000000000" pitchFamily="2" charset="2"/>
              <a:buChar char="Ø"/>
            </a:pPr>
            <a:r>
              <a:rPr lang="en-IN" sz="2400" dirty="0">
                <a:effectLst/>
                <a:latin typeface="Calibri" panose="020F0502020204030204" pitchFamily="34" charset="0"/>
                <a:ea typeface="Calibri" panose="020F0502020204030204" pitchFamily="34" charset="0"/>
                <a:cs typeface="Times New Roman" panose="02020603050405020304" pitchFamily="18" charset="0"/>
              </a:rPr>
              <a:t>Capital Gain Bonds</a:t>
            </a:r>
          </a:p>
          <a:p>
            <a:pPr>
              <a:lnSpc>
                <a:spcPct val="107000"/>
              </a:lnSpc>
              <a:spcAft>
                <a:spcPts val="800"/>
              </a:spcAft>
              <a:buFont typeface="Wingdings" panose="05000000000000000000" pitchFamily="2" charset="2"/>
              <a:buChar char="Ø"/>
            </a:pPr>
            <a:r>
              <a:rPr lang="en-IN" sz="2400" dirty="0">
                <a:effectLst/>
                <a:latin typeface="Calibri" panose="020F0502020204030204" pitchFamily="34" charset="0"/>
                <a:ea typeface="Calibri" panose="020F0502020204030204" pitchFamily="34" charset="0"/>
                <a:cs typeface="Times New Roman" panose="02020603050405020304" pitchFamily="18" charset="0"/>
              </a:rPr>
              <a:t>Equity and Demat services</a:t>
            </a:r>
          </a:p>
          <a:p>
            <a:endParaRPr lang="en-US" dirty="0"/>
          </a:p>
        </p:txBody>
      </p:sp>
    </p:spTree>
    <p:extLst>
      <p:ext uri="{BB962C8B-B14F-4D97-AF65-F5344CB8AC3E}">
        <p14:creationId xmlns:p14="http://schemas.microsoft.com/office/powerpoint/2010/main" val="381718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p:cTn id="7" dur="500" fill="hold"/>
                                        <p:tgtEl>
                                          <p:spTgt spid="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8">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8">
                                            <p:txEl>
                                              <p:pRg st="1" end="1"/>
                                            </p:txEl>
                                          </p:spTgt>
                                        </p:tgtEl>
                                        <p:attrNameLst>
                                          <p:attrName>style.visibility</p:attrName>
                                        </p:attrNameLst>
                                      </p:cBhvr>
                                      <p:to>
                                        <p:strVal val="visible"/>
                                      </p:to>
                                    </p:set>
                                    <p:anim calcmode="lin" valueType="num">
                                      <p:cBhvr>
                                        <p:cTn id="14" dur="500" fill="hold"/>
                                        <p:tgtEl>
                                          <p:spTgt spid="8">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8">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8">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anim calcmode="lin" valueType="num">
                                      <p:cBhvr>
                                        <p:cTn id="21" dur="500" fill="hold"/>
                                        <p:tgtEl>
                                          <p:spTgt spid="8">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8">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8">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8">
                                            <p:txEl>
                                              <p:pRg st="3" end="3"/>
                                            </p:txEl>
                                          </p:spTgt>
                                        </p:tgtEl>
                                        <p:attrNameLst>
                                          <p:attrName>style.visibility</p:attrName>
                                        </p:attrNameLst>
                                      </p:cBhvr>
                                      <p:to>
                                        <p:strVal val="visible"/>
                                      </p:to>
                                    </p:set>
                                    <p:anim calcmode="lin" valueType="num">
                                      <p:cBhvr>
                                        <p:cTn id="28" dur="500" fill="hold"/>
                                        <p:tgtEl>
                                          <p:spTgt spid="8">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8">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8">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8">
                                            <p:txEl>
                                              <p:pRg st="4" end="4"/>
                                            </p:txEl>
                                          </p:spTgt>
                                        </p:tgtEl>
                                        <p:attrNameLst>
                                          <p:attrName>style.visibility</p:attrName>
                                        </p:attrNameLst>
                                      </p:cBhvr>
                                      <p:to>
                                        <p:strVal val="visible"/>
                                      </p:to>
                                    </p:set>
                                    <p:anim calcmode="lin" valueType="num">
                                      <p:cBhvr>
                                        <p:cTn id="35" dur="500" fill="hold"/>
                                        <p:tgtEl>
                                          <p:spTgt spid="8">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8">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8">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8">
                                            <p:txEl>
                                              <p:pRg st="5" end="5"/>
                                            </p:txEl>
                                          </p:spTgt>
                                        </p:tgtEl>
                                        <p:attrNameLst>
                                          <p:attrName>style.visibility</p:attrName>
                                        </p:attrNameLst>
                                      </p:cBhvr>
                                      <p:to>
                                        <p:strVal val="visible"/>
                                      </p:to>
                                    </p:set>
                                    <p:anim calcmode="lin" valueType="num">
                                      <p:cBhvr>
                                        <p:cTn id="42" dur="500" fill="hold"/>
                                        <p:tgtEl>
                                          <p:spTgt spid="8">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8">
                                            <p:txEl>
                                              <p:pRg st="5" end="5"/>
                                            </p:txEl>
                                          </p:spTgt>
                                        </p:tgtEl>
                                        <p:attrNameLst>
                                          <p:attrName>ppt_h</p:attrName>
                                        </p:attrNameLst>
                                      </p:cBhvr>
                                      <p:tavLst>
                                        <p:tav tm="0">
                                          <p:val>
                                            <p:fltVal val="0"/>
                                          </p:val>
                                        </p:tav>
                                        <p:tav tm="100000">
                                          <p:val>
                                            <p:strVal val="#ppt_h"/>
                                          </p:val>
                                        </p:tav>
                                      </p:tavLst>
                                    </p:anim>
                                    <p:animEffect transition="in" filter="fade">
                                      <p:cBhvr>
                                        <p:cTn id="44" dur="500"/>
                                        <p:tgtEl>
                                          <p:spTgt spid="8">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8">
                                            <p:txEl>
                                              <p:pRg st="6" end="6"/>
                                            </p:txEl>
                                          </p:spTgt>
                                        </p:tgtEl>
                                        <p:attrNameLst>
                                          <p:attrName>style.visibility</p:attrName>
                                        </p:attrNameLst>
                                      </p:cBhvr>
                                      <p:to>
                                        <p:strVal val="visible"/>
                                      </p:to>
                                    </p:set>
                                    <p:anim calcmode="lin" valueType="num">
                                      <p:cBhvr>
                                        <p:cTn id="49" dur="500" fill="hold"/>
                                        <p:tgtEl>
                                          <p:spTgt spid="8">
                                            <p:txEl>
                                              <p:pRg st="6" end="6"/>
                                            </p:txEl>
                                          </p:spTgt>
                                        </p:tgtEl>
                                        <p:attrNameLst>
                                          <p:attrName>ppt_w</p:attrName>
                                        </p:attrNameLst>
                                      </p:cBhvr>
                                      <p:tavLst>
                                        <p:tav tm="0">
                                          <p:val>
                                            <p:fltVal val="0"/>
                                          </p:val>
                                        </p:tav>
                                        <p:tav tm="100000">
                                          <p:val>
                                            <p:strVal val="#ppt_w"/>
                                          </p:val>
                                        </p:tav>
                                      </p:tavLst>
                                    </p:anim>
                                    <p:anim calcmode="lin" valueType="num">
                                      <p:cBhvr>
                                        <p:cTn id="50" dur="500" fill="hold"/>
                                        <p:tgtEl>
                                          <p:spTgt spid="8">
                                            <p:txEl>
                                              <p:pRg st="6" end="6"/>
                                            </p:txEl>
                                          </p:spTgt>
                                        </p:tgtEl>
                                        <p:attrNameLst>
                                          <p:attrName>ppt_h</p:attrName>
                                        </p:attrNameLst>
                                      </p:cBhvr>
                                      <p:tavLst>
                                        <p:tav tm="0">
                                          <p:val>
                                            <p:fltVal val="0"/>
                                          </p:val>
                                        </p:tav>
                                        <p:tav tm="100000">
                                          <p:val>
                                            <p:strVal val="#ppt_h"/>
                                          </p:val>
                                        </p:tav>
                                      </p:tavLst>
                                    </p:anim>
                                    <p:animEffect transition="in" filter="fade">
                                      <p:cBhvr>
                                        <p:cTn id="51"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 Expertise</a:t>
            </a:r>
          </a:p>
        </p:txBody>
      </p:sp>
      <p:sp>
        <p:nvSpPr>
          <p:cNvPr id="5" name="Content Placeholder 4"/>
          <p:cNvSpPr>
            <a:spLocks noGrp="1"/>
          </p:cNvSpPr>
          <p:nvPr>
            <p:ph idx="1"/>
          </p:nvPr>
        </p:nvSpPr>
        <p:spPr>
          <a:xfrm>
            <a:off x="6094414" y="1556792"/>
            <a:ext cx="5257799" cy="4615408"/>
          </a:xfrm>
        </p:spPr>
        <p:txBody>
          <a:bodyPr/>
          <a:lstStyle/>
          <a:p>
            <a:r>
              <a:rPr lang="en-US" dirty="0"/>
              <a:t>Tax Planning</a:t>
            </a:r>
          </a:p>
          <a:p>
            <a:r>
              <a:rPr lang="en-US" dirty="0"/>
              <a:t>Capital Gain Planning </a:t>
            </a:r>
          </a:p>
          <a:p>
            <a:r>
              <a:rPr lang="en-US" dirty="0"/>
              <a:t>Fixed Income Investments</a:t>
            </a:r>
          </a:p>
          <a:p>
            <a:r>
              <a:rPr lang="en-US" dirty="0"/>
              <a:t>Mutual Funds : SIPs</a:t>
            </a:r>
          </a:p>
          <a:p>
            <a:pPr marL="0" indent="0">
              <a:buNone/>
            </a:pPr>
            <a:endParaRPr lang="en-US" dirty="0"/>
          </a:p>
          <a:p>
            <a:endParaRPr lang="en-US" dirty="0"/>
          </a:p>
          <a:p>
            <a:pPr marL="0" indent="0">
              <a:buNone/>
            </a:pPr>
            <a:endParaRPr lang="en-US" dirty="0"/>
          </a:p>
        </p:txBody>
      </p:sp>
    </p:spTree>
    <p:extLst>
      <p:ext uri="{BB962C8B-B14F-4D97-AF65-F5344CB8AC3E}">
        <p14:creationId xmlns:p14="http://schemas.microsoft.com/office/powerpoint/2010/main" val="2551545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wheel(1)">
                                      <p:cBhvr>
                                        <p:cTn id="15" dur="2000"/>
                                        <p:tgtEl>
                                          <p:spTgt spid="5">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nodeType="clickEffect">
                                  <p:stCondLst>
                                    <p:cond delay="0"/>
                                  </p:stCondLst>
                                  <p:childTnLst>
                                    <p:set>
                                      <p:cBhvr>
                                        <p:cTn id="19" dur="1" fill="hold">
                                          <p:stCondLst>
                                            <p:cond delay="0"/>
                                          </p:stCondLst>
                                        </p:cTn>
                                        <p:tgtEl>
                                          <p:spTgt spid="5">
                                            <p:txEl>
                                              <p:pRg st="1" end="1"/>
                                            </p:txEl>
                                          </p:spTgt>
                                        </p:tgtEl>
                                        <p:attrNameLst>
                                          <p:attrName>style.visibility</p:attrName>
                                        </p:attrNameLst>
                                      </p:cBhvr>
                                      <p:to>
                                        <p:strVal val="visible"/>
                                      </p:to>
                                    </p:set>
                                    <p:animEffect transition="in" filter="wheel(1)">
                                      <p:cBhvr>
                                        <p:cTn id="20" dur="2000"/>
                                        <p:tgtEl>
                                          <p:spTgt spid="5">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Effect transition="in" filter="wheel(1)">
                                      <p:cBhvr>
                                        <p:cTn id="25" dur="2000"/>
                                        <p:tgtEl>
                                          <p:spTgt spid="5">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1" presetClass="entr" presetSubtype="1" fill="hold" nodeType="clickEffect">
                                  <p:stCondLst>
                                    <p:cond delay="0"/>
                                  </p:stCondLst>
                                  <p:childTnLst>
                                    <p:set>
                                      <p:cBhvr>
                                        <p:cTn id="29" dur="1" fill="hold">
                                          <p:stCondLst>
                                            <p:cond delay="0"/>
                                          </p:stCondLst>
                                        </p:cTn>
                                        <p:tgtEl>
                                          <p:spTgt spid="5">
                                            <p:txEl>
                                              <p:pRg st="3" end="3"/>
                                            </p:txEl>
                                          </p:spTgt>
                                        </p:tgtEl>
                                        <p:attrNameLst>
                                          <p:attrName>style.visibility</p:attrName>
                                        </p:attrNameLst>
                                      </p:cBhvr>
                                      <p:to>
                                        <p:strVal val="visible"/>
                                      </p:to>
                                    </p:set>
                                    <p:animEffect transition="in" filter="wheel(1)">
                                      <p:cBhvr>
                                        <p:cTn id="30" dur="20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6689" y="4077072"/>
            <a:ext cx="8229601" cy="471824"/>
          </a:xfrm>
        </p:spPr>
        <p:txBody>
          <a:bodyPr>
            <a:normAutofit fontScale="90000"/>
          </a:bodyPr>
          <a:lstStyle/>
          <a:p>
            <a:r>
              <a:rPr lang="en-US" dirty="0"/>
              <a:t>Contact Us</a:t>
            </a:r>
          </a:p>
        </p:txBody>
      </p:sp>
      <p:sp>
        <p:nvSpPr>
          <p:cNvPr id="4" name="Text Placeholder 3"/>
          <p:cNvSpPr>
            <a:spLocks noGrp="1"/>
          </p:cNvSpPr>
          <p:nvPr>
            <p:ph type="body" idx="1"/>
          </p:nvPr>
        </p:nvSpPr>
        <p:spPr>
          <a:xfrm>
            <a:off x="1773932" y="5085184"/>
            <a:ext cx="8229601" cy="1292225"/>
          </a:xfrm>
        </p:spPr>
        <p:txBody>
          <a:bodyPr>
            <a:normAutofit/>
          </a:bodyPr>
          <a:lstStyle/>
          <a:p>
            <a:r>
              <a:rPr lang="en-US" dirty="0"/>
              <a:t>+91 8800914042</a:t>
            </a:r>
          </a:p>
          <a:p>
            <a:r>
              <a:rPr lang="en-US" dirty="0">
                <a:hlinkClick r:id="rId2"/>
              </a:rPr>
              <a:t>guptaakhil2016@gmail.com</a:t>
            </a:r>
            <a:endParaRPr lang="en-US" dirty="0"/>
          </a:p>
          <a:p>
            <a:r>
              <a:rPr lang="en-US" dirty="0"/>
              <a:t>Delhi</a:t>
            </a:r>
          </a:p>
        </p:txBody>
      </p:sp>
      <p:pic>
        <p:nvPicPr>
          <p:cNvPr id="3" name="Picture 2">
            <a:extLst>
              <a:ext uri="{FF2B5EF4-FFF2-40B4-BE49-F238E27FC236}">
                <a16:creationId xmlns:a16="http://schemas.microsoft.com/office/drawing/2014/main" id="{59CAC933-5FC4-43B1-BDB5-38440A2B359E}"/>
              </a:ext>
            </a:extLst>
          </p:cNvPr>
          <p:cNvPicPr>
            <a:picLocks noChangeAspect="1"/>
          </p:cNvPicPr>
          <p:nvPr/>
        </p:nvPicPr>
        <p:blipFill>
          <a:blip r:embed="rId3"/>
          <a:stretch>
            <a:fillRect/>
          </a:stretch>
        </p:blipFill>
        <p:spPr>
          <a:xfrm>
            <a:off x="1917948" y="967824"/>
            <a:ext cx="7600950" cy="1905000"/>
          </a:xfrm>
          <a:prstGeom prst="rect">
            <a:avLst/>
          </a:prstGeom>
        </p:spPr>
      </p:pic>
    </p:spTree>
    <p:extLst>
      <p:ext uri="{BB962C8B-B14F-4D97-AF65-F5344CB8AC3E}">
        <p14:creationId xmlns:p14="http://schemas.microsoft.com/office/powerpoint/2010/main" val="3444006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ESENTER_VERSION" val="6"/>
  <p:tag name="ARTICULATE_PROJECT_OPEN" val="0"/>
</p:tagLst>
</file>

<file path=ppt/theme/theme1.xml><?xml version="1.0" encoding="utf-8"?>
<a:theme xmlns:a="http://schemas.openxmlformats.org/drawingml/2006/main" name="Currency Symbols 16x9">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rrency symbols presentation (widescreen).potx" id="{0BEEB329-2C4D-4D02-9858-CA91ACE92AB1}" vid="{944DA297-E844-470D-A85C-00068074ACC2}"/>
    </a:ext>
  </a:extLst>
</a:theme>
</file>

<file path=ppt/theme/theme2.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Currency symbols presentation (widescreen)</Template>
  <TotalTime>2904</TotalTime>
  <Words>457</Words>
  <Application>Microsoft Office PowerPoint</Application>
  <PresentationFormat>Custom</PresentationFormat>
  <Paragraphs>46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Cambria</vt:lpstr>
      <vt:lpstr>Wingdings</vt:lpstr>
      <vt:lpstr>Currency Symbols 16x9</vt:lpstr>
      <vt:lpstr>Nivesh Planning An Independent financial advisory service </vt:lpstr>
      <vt:lpstr>About Us</vt:lpstr>
      <vt:lpstr>Why IIFL</vt:lpstr>
      <vt:lpstr>Our Mission and Values</vt:lpstr>
      <vt:lpstr>How it works? </vt:lpstr>
      <vt:lpstr>Products Offered</vt:lpstr>
      <vt:lpstr>Special Expertise</vt:lpstr>
      <vt:lpstr>Contact 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Nivesh Planning An Independent financial advisory service</dc:title>
  <dc:creator>AKHIL GUPTA</dc:creator>
  <cp:lastModifiedBy>AKHIL GUPTA</cp:lastModifiedBy>
  <cp:revision>13</cp:revision>
  <dcterms:created xsi:type="dcterms:W3CDTF">2020-07-18T09:50:24Z</dcterms:created>
  <dcterms:modified xsi:type="dcterms:W3CDTF">2020-07-20T10:14:36Z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