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Droid Sans"/>
      <p:regular r:id="rId15"/>
      <p:bold r:id="rId16"/>
    </p:embeddedFont>
    <p:embeddedFont>
      <p:font typeface="Questrial"/>
      <p:regular r:id="rId1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DroidSans-regular.fntdata"/><Relationship Id="rId14" Type="http://schemas.openxmlformats.org/officeDocument/2006/relationships/slide" Target="slides/slide8.xml"/><Relationship Id="rId17" Type="http://schemas.openxmlformats.org/officeDocument/2006/relationships/font" Target="fonts/Questrial-regular.fntdata"/><Relationship Id="rId16" Type="http://schemas.openxmlformats.org/officeDocument/2006/relationships/font" Target="fonts/Droid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23850" y="1484312"/>
            <a:ext cx="8496299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23850" y="3068638"/>
            <a:ext cx="8496299" cy="3097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23850" y="6245225"/>
            <a:ext cx="84962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30200" y="908050"/>
            <a:ext cx="8489949" cy="1296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30200" y="2708275"/>
            <a:ext cx="4168775" cy="34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651375" y="2708275"/>
            <a:ext cx="4168775" cy="34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812086" y="6337300"/>
            <a:ext cx="1008062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2400"/>
            </a:lvl1pPr>
            <a:lvl2pPr indent="0" marL="457200" rtl="0">
              <a:spcBef>
                <a:spcPts val="0"/>
              </a:spcBef>
              <a:buFont typeface="Arial"/>
              <a:buNone/>
              <a:defRPr sz="2000"/>
            </a:lvl2pPr>
            <a:lvl3pPr indent="0" marL="914400" rtl="0">
              <a:spcBef>
                <a:spcPts val="0"/>
              </a:spcBef>
              <a:buFont typeface="Arial"/>
              <a:buNone/>
              <a:defRPr sz="1800"/>
            </a:lvl3pPr>
            <a:lvl4pPr indent="0" marL="1371600" rtl="0">
              <a:spcBef>
                <a:spcPts val="0"/>
              </a:spcBef>
              <a:buFont typeface="Arial"/>
              <a:buNone/>
              <a:defRPr sz="1600"/>
            </a:lvl4pPr>
            <a:lvl5pPr indent="0" marL="1828800" rtl="0">
              <a:spcBef>
                <a:spcPts val="0"/>
              </a:spcBef>
              <a:buFont typeface="Arial"/>
              <a:buNone/>
              <a:defRPr sz="1600"/>
            </a:lvl5pPr>
            <a:lvl6pPr indent="0" marL="2286000" rtl="0">
              <a:spcBef>
                <a:spcPts val="0"/>
              </a:spcBef>
              <a:buFont typeface="Arial"/>
              <a:buNone/>
              <a:defRPr sz="1600"/>
            </a:lvl6pPr>
            <a:lvl7pPr indent="0" marL="2743200" rtl="0">
              <a:spcBef>
                <a:spcPts val="0"/>
              </a:spcBef>
              <a:buFont typeface="Arial"/>
              <a:buNone/>
              <a:defRPr sz="1600"/>
            </a:lvl7pPr>
            <a:lvl8pPr indent="0" marL="3200400" rtl="0">
              <a:spcBef>
                <a:spcPts val="0"/>
              </a:spcBef>
              <a:buFont typeface="Arial"/>
              <a:buNone/>
              <a:defRPr sz="1600"/>
            </a:lvl8pPr>
            <a:lvl9pPr indent="0" marL="3657600" rtl="0">
              <a:spcBef>
                <a:spcPts val="0"/>
              </a:spcBef>
              <a:buFont typeface="Arial"/>
              <a:buNone/>
              <a:defRPr sz="16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812086" y="6337300"/>
            <a:ext cx="1008062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30200" y="908050"/>
            <a:ext cx="8489949" cy="1296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30200" y="2708275"/>
            <a:ext cx="8489949" cy="34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812086" y="6337300"/>
            <a:ext cx="1008062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 rot="5400000">
            <a:off x="5130006" y="2475706"/>
            <a:ext cx="5257799" cy="2122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 rot="5400000">
            <a:off x="808831" y="429418"/>
            <a:ext cx="5257799" cy="6215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812086" y="6337300"/>
            <a:ext cx="1008062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30200" y="908050"/>
            <a:ext cx="8489949" cy="1296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 rot="5400000">
            <a:off x="2846387" y="192087"/>
            <a:ext cx="3457574" cy="8489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812086" y="6337300"/>
            <a:ext cx="1008062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/>
          <p:nvPr>
            <p:ph idx="2" type="pic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buFont typeface="Arial"/>
              <a:buNone/>
              <a:defRPr b="0" baseline="0" i="0" sz="3200" u="none" cap="none" strike="noStrike"/>
            </a:lvl1pPr>
            <a:lvl2pPr indent="0" marL="457200" marR="0" rtl="0" algn="l">
              <a:spcBef>
                <a:spcPts val="0"/>
              </a:spcBef>
              <a:buFont typeface="Arial"/>
              <a:buNone/>
              <a:defRPr b="0" baseline="0" i="0" sz="2800" u="none" cap="none" strike="noStrike"/>
            </a:lvl2pPr>
            <a:lvl3pPr indent="0" marL="914400" marR="0" rtl="0" algn="l">
              <a:spcBef>
                <a:spcPts val="0"/>
              </a:spcBef>
              <a:buFont typeface="Arial"/>
              <a:buNone/>
              <a:defRPr b="0" baseline="0" i="0" sz="2400" u="none" cap="none" strike="noStrike"/>
            </a:lvl3pPr>
            <a:lvl4pPr indent="0" marL="1371600" marR="0" rtl="0" algn="l">
              <a:spcBef>
                <a:spcPts val="0"/>
              </a:spcBef>
              <a:buFont typeface="Arial"/>
              <a:buNone/>
              <a:defRPr b="0" baseline="0" i="0" sz="2000" u="none" cap="none" strike="noStrike"/>
            </a:lvl4pPr>
            <a:lvl5pPr indent="0" marL="1828800" marR="0" rtl="0" algn="l">
              <a:spcBef>
                <a:spcPts val="0"/>
              </a:spcBef>
              <a:buFont typeface="Arial"/>
              <a:buNone/>
              <a:defRPr b="0" baseline="0" i="0" sz="2000" u="none" cap="none" strike="noStrike"/>
            </a:lvl5pPr>
            <a:lvl6pPr indent="0" marL="2286000" marR="0" rtl="0" algn="l">
              <a:spcBef>
                <a:spcPts val="0"/>
              </a:spcBef>
              <a:buFont typeface="Arial"/>
              <a:buNone/>
              <a:defRPr b="0" baseline="0" i="0" sz="2000" u="none" cap="none" strike="noStrike"/>
            </a:lvl6pPr>
            <a:lvl7pPr indent="0" marL="2743200" marR="0" rtl="0" algn="l">
              <a:spcBef>
                <a:spcPts val="0"/>
              </a:spcBef>
              <a:buFont typeface="Arial"/>
              <a:buNone/>
              <a:defRPr b="0" baseline="0" i="0" sz="2000" u="none" cap="none" strike="noStrike"/>
            </a:lvl7pPr>
            <a:lvl8pPr indent="0" marL="3200400" marR="0" rtl="0" algn="l">
              <a:spcBef>
                <a:spcPts val="0"/>
              </a:spcBef>
              <a:buFont typeface="Arial"/>
              <a:buNone/>
              <a:defRPr b="0" baseline="0" i="0" sz="2000" u="none" cap="none" strike="noStrike"/>
            </a:lvl8pPr>
            <a:lvl9pPr indent="0" marL="3657600" marR="0" rtl="0" algn="l">
              <a:spcBef>
                <a:spcPts val="0"/>
              </a:spcBef>
              <a:buFont typeface="Arial"/>
              <a:buNone/>
              <a:defRPr b="0" baseline="0" i="0" sz="20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1600"/>
            </a:lvl1pPr>
            <a:lvl2pPr indent="0" marL="457200" rtl="0">
              <a:spcBef>
                <a:spcPts val="0"/>
              </a:spcBef>
              <a:buFont typeface="Arial"/>
              <a:buNone/>
              <a:defRPr sz="1400"/>
            </a:lvl2pPr>
            <a:lvl3pPr indent="0" marL="914400" rtl="0">
              <a:spcBef>
                <a:spcPts val="0"/>
              </a:spcBef>
              <a:buFont typeface="Arial"/>
              <a:buNone/>
              <a:defRPr sz="1200"/>
            </a:lvl3pPr>
            <a:lvl4pPr indent="0" marL="1371600" rtl="0">
              <a:spcBef>
                <a:spcPts val="0"/>
              </a:spcBef>
              <a:buFont typeface="Arial"/>
              <a:buNone/>
              <a:defRPr sz="1000"/>
            </a:lvl4pPr>
            <a:lvl5pPr indent="0" marL="1828800" rtl="0">
              <a:spcBef>
                <a:spcPts val="0"/>
              </a:spcBef>
              <a:buFont typeface="Arial"/>
              <a:buNone/>
              <a:defRPr sz="1000"/>
            </a:lvl5pPr>
            <a:lvl6pPr indent="0" marL="2286000" rtl="0">
              <a:spcBef>
                <a:spcPts val="0"/>
              </a:spcBef>
              <a:buFont typeface="Arial"/>
              <a:buNone/>
              <a:defRPr sz="1000"/>
            </a:lvl6pPr>
            <a:lvl7pPr indent="0" marL="2743200" rtl="0">
              <a:spcBef>
                <a:spcPts val="0"/>
              </a:spcBef>
              <a:buFont typeface="Arial"/>
              <a:buNone/>
              <a:defRPr sz="1000"/>
            </a:lvl7pPr>
            <a:lvl8pPr indent="0" marL="3200400" rtl="0">
              <a:spcBef>
                <a:spcPts val="0"/>
              </a:spcBef>
              <a:buFont typeface="Arial"/>
              <a:buNone/>
              <a:defRPr sz="1000"/>
            </a:lvl8pPr>
            <a:lvl9pPr indent="0" marL="3657600" rtl="0">
              <a:spcBef>
                <a:spcPts val="0"/>
              </a:spcBef>
              <a:buFont typeface="Arial"/>
              <a:buNone/>
              <a:defRPr sz="10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812086" y="6337300"/>
            <a:ext cx="1008062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1600"/>
            </a:lvl1pPr>
            <a:lvl2pPr indent="0" marL="457200" rtl="0">
              <a:spcBef>
                <a:spcPts val="0"/>
              </a:spcBef>
              <a:buFont typeface="Arial"/>
              <a:buNone/>
              <a:defRPr sz="1400"/>
            </a:lvl2pPr>
            <a:lvl3pPr indent="0" marL="914400" rtl="0">
              <a:spcBef>
                <a:spcPts val="0"/>
              </a:spcBef>
              <a:buFont typeface="Arial"/>
              <a:buNone/>
              <a:defRPr sz="1200"/>
            </a:lvl3pPr>
            <a:lvl4pPr indent="0" marL="1371600" rtl="0">
              <a:spcBef>
                <a:spcPts val="0"/>
              </a:spcBef>
              <a:buFont typeface="Arial"/>
              <a:buNone/>
              <a:defRPr sz="1000"/>
            </a:lvl4pPr>
            <a:lvl5pPr indent="0" marL="1828800" rtl="0">
              <a:spcBef>
                <a:spcPts val="0"/>
              </a:spcBef>
              <a:buFont typeface="Arial"/>
              <a:buNone/>
              <a:defRPr sz="1000"/>
            </a:lvl5pPr>
            <a:lvl6pPr indent="0" marL="2286000" rtl="0">
              <a:spcBef>
                <a:spcPts val="0"/>
              </a:spcBef>
              <a:buFont typeface="Arial"/>
              <a:buNone/>
              <a:defRPr sz="1000"/>
            </a:lvl6pPr>
            <a:lvl7pPr indent="0" marL="2743200" rtl="0">
              <a:spcBef>
                <a:spcPts val="0"/>
              </a:spcBef>
              <a:buFont typeface="Arial"/>
              <a:buNone/>
              <a:defRPr sz="1000"/>
            </a:lvl7pPr>
            <a:lvl8pPr indent="0" marL="3200400" rtl="0">
              <a:spcBef>
                <a:spcPts val="0"/>
              </a:spcBef>
              <a:buFont typeface="Arial"/>
              <a:buNone/>
              <a:defRPr sz="1000"/>
            </a:lvl8pPr>
            <a:lvl9pPr indent="0" marL="3657600" rtl="0">
              <a:spcBef>
                <a:spcPts val="0"/>
              </a:spcBef>
              <a:buFont typeface="Arial"/>
              <a:buNone/>
              <a:defRPr sz="10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7812086" y="6337300"/>
            <a:ext cx="1008062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2" type="sldNum"/>
          </p:nvPr>
        </p:nvSpPr>
        <p:spPr>
          <a:xfrm>
            <a:off x="7812086" y="6337300"/>
            <a:ext cx="1008062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30200" y="908050"/>
            <a:ext cx="8489949" cy="1296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812086" y="6337300"/>
            <a:ext cx="1008062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b="1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812086" y="6337300"/>
            <a:ext cx="1008062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DAEBF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>
            <p:ph type="title"/>
          </p:nvPr>
        </p:nvSpPr>
        <p:spPr>
          <a:xfrm>
            <a:off x="330200" y="908050"/>
            <a:ext cx="8489949" cy="1296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30200" y="2708275"/>
            <a:ext cx="8489949" cy="34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23850" y="6245225"/>
            <a:ext cx="84962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DAEBF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30200" y="908050"/>
            <a:ext cx="8489949" cy="1296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1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30200" y="2708275"/>
            <a:ext cx="8489949" cy="34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812086" y="6337300"/>
            <a:ext cx="1008062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81000"/>
            <a:ext cx="9144000" cy="5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1">
            <a:alphaModFix/>
          </a:blip>
          <a:srcRect b="0" l="0" r="18692" t="0"/>
          <a:stretch/>
        </p:blipFill>
        <p:spPr>
          <a:xfrm>
            <a:off x="0" y="0"/>
            <a:ext cx="9144000" cy="514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8.png"/><Relationship Id="rId6" Type="http://schemas.openxmlformats.org/officeDocument/2006/relationships/image" Target="../media/image09.png"/><Relationship Id="rId7" Type="http://schemas.openxmlformats.org/officeDocument/2006/relationships/image" Target="../media/image04.png"/><Relationship Id="rId8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292100" y="2133600"/>
            <a:ext cx="8496299" cy="259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4: Airmazing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30200" y="1060450"/>
            <a:ext cx="8489999" cy="72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Team and sub-groups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30200" y="1925636"/>
            <a:ext cx="8489999" cy="489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Leader: Ruxandra Panainte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Sub-groups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Implementation                        Research                      Project Management</a:t>
            </a:r>
          </a:p>
        </p:txBody>
      </p:sp>
      <p:cxnSp>
        <p:nvCxnSpPr>
          <p:cNvPr id="70" name="Shape 70"/>
          <p:cNvCxnSpPr/>
          <p:nvPr/>
        </p:nvCxnSpPr>
        <p:spPr>
          <a:xfrm>
            <a:off x="4575175" y="3005136"/>
            <a:ext cx="0" cy="57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1" name="Shape 71"/>
          <p:cNvCxnSpPr/>
          <p:nvPr/>
        </p:nvCxnSpPr>
        <p:spPr>
          <a:xfrm flipH="1">
            <a:off x="2357423" y="2936875"/>
            <a:ext cx="1512899" cy="57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2" name="Shape 72"/>
          <p:cNvCxnSpPr/>
          <p:nvPr/>
        </p:nvCxnSpPr>
        <p:spPr>
          <a:xfrm>
            <a:off x="5280025" y="2936875"/>
            <a:ext cx="1512899" cy="50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3" name="Shape 73"/>
          <p:cNvSpPr txBox="1"/>
          <p:nvPr/>
        </p:nvSpPr>
        <p:spPr>
          <a:xfrm>
            <a:off x="6186475" y="4148925"/>
            <a:ext cx="2489099" cy="1937099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E2E2E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Danyaal Masood (Lead)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Gergana Marincheva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Sarjeena Maodud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348025" y="4148925"/>
            <a:ext cx="2447999" cy="1937099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E2E2E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Ruxandra Panainte (Lead)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Abraham Olaoye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Elaine </a:t>
            </a:r>
            <a:r>
              <a:rPr lang="en-US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M’Nkubitu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Johan Mouritsen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Tom Page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52675" y="4148926"/>
            <a:ext cx="2304899" cy="1937099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E2E2E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    Sam Payne (Lead)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Andreas Milhaloianis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Andrei Nica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Kirthi Muralikrishnan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Megane Martinez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Vino Mano</a:t>
            </a: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317675" y="76200"/>
            <a:ext cx="3150599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Airmazing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30200" y="993775"/>
            <a:ext cx="8489999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br>
              <a:rPr b="1" baseline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baseline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30200" y="1785937"/>
            <a:ext cx="8489999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 reduce the day-to-day negative impact of pollution on people, esp. those with respiratory conditions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Goals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pollution levels for next 24 hours to allow users to make a choice about their route to work or whether or not to attend</a:t>
            </a:r>
          </a:p>
          <a:p>
            <a: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the user's usual route to work and ‘rate’ their potential exposure to pollution for that work-day in a single index</a:t>
            </a:r>
          </a:p>
          <a:p>
            <a:pPr lvl="1" rtl="0">
              <a:spcBef>
                <a:spcPts val="360"/>
              </a:spcBef>
              <a:buSzPct val="100000"/>
              <a:buFont typeface="Calibri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Gather daily feedback data in the form of a 1-5 user rating</a:t>
            </a:r>
          </a:p>
          <a:p>
            <a:pPr indent="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 Goals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the user if pollution levels are likely to affect them during the following work-day.</a:t>
            </a:r>
          </a:p>
          <a:p>
            <a: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a range of alternate routes for user to reduce impacts of pollution on their  commute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317675" y="76200"/>
            <a:ext cx="3150599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Airmazing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09562" y="973137"/>
            <a:ext cx="8489999" cy="8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28612" y="1511300"/>
            <a:ext cx="8489999" cy="14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People will be aware of t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detrimental effects of air pollution that are often overlooked and they will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be able to reduce their exposure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with respiratory conditions w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ill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able to prevent further worsening of their conditions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23850" y="3074986"/>
            <a:ext cx="8489999" cy="8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09562" y="5091112"/>
            <a:ext cx="8489999" cy="8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23850" y="3683000"/>
            <a:ext cx="8489999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Gathering weather and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pollution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to make predictions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Involving traffic levels into predictions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an accurate predictive model and testing it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28612" y="5700712"/>
            <a:ext cx="8489999" cy="14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is not used in the majority of mobile applications</a:t>
            </a: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and application personalization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17675" y="76200"/>
            <a:ext cx="3150599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Airmazing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30200" y="908050"/>
            <a:ext cx="8489999" cy="129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User stories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30200" y="1314875"/>
            <a:ext cx="5252099" cy="19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high-level user stories describing our goals</a:t>
            </a:r>
          </a:p>
          <a:p>
            <a:pPr indent="-342900" lvl="0" marL="342900" rtl="0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Broken down into 24 lower level user stories dealing with the implementation.</a:t>
            </a:r>
          </a:p>
          <a:p>
            <a:pPr indent="-342900" lvl="0" marL="342900" rtl="0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in the product backlog on Mingle.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17675" y="76200"/>
            <a:ext cx="3150599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Airmazing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675" y="3312149"/>
            <a:ext cx="2331229" cy="15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775" y="4956175"/>
            <a:ext cx="2301293" cy="15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200" y="3319750"/>
            <a:ext cx="2317550" cy="15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3925" y="1339200"/>
            <a:ext cx="2640200" cy="17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8162" y="4952592"/>
            <a:ext cx="2301274" cy="153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9637" y="4953657"/>
            <a:ext cx="2301299" cy="15342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/>
          <p:nvPr/>
        </p:nvCxnSpPr>
        <p:spPr>
          <a:xfrm flipH="1">
            <a:off x="6138350" y="3173050"/>
            <a:ext cx="868499" cy="15252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30200" y="908050"/>
            <a:ext cx="8489999" cy="129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Communication Summary Diagram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17675" y="76200"/>
            <a:ext cx="3150599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Airmazing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00" y="1515499"/>
            <a:ext cx="7196400" cy="51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30200" y="908050"/>
            <a:ext cx="8489999" cy="129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High Level Architecture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975" y="1552300"/>
            <a:ext cx="5613650" cy="53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17675" y="76200"/>
            <a:ext cx="3150599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Airmazing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30200" y="984250"/>
            <a:ext cx="8489999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Appendix 1: High-level User Stories 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30200" y="1677875"/>
            <a:ext cx="8489999" cy="52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36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As someone who travels to work, I want to be able to see the pollution levels for the next day so that I can plan my commute ahead of time.</a:t>
            </a:r>
          </a:p>
          <a:p>
            <a:pPr indent="-3302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As someone who travels to work, I want to see live pollution data in the morning so that I can make a decision about going into work.</a:t>
            </a:r>
          </a:p>
          <a:p>
            <a:pPr indent="-3302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As someone who puts importance into going to work everyday, I want to be able to find alternative routes with less pollution.</a:t>
            </a:r>
          </a:p>
          <a:p>
            <a:pPr indent="-3302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As someone who prefers not to spend time on apps, I want alerts to recommend whether I should stay at home or not so that I don’t have to determine this myself.</a:t>
            </a:r>
          </a:p>
          <a:p>
            <a:pPr indent="-3302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As someone who suffers from a respiratory disease, I want alerts and results that are tailored to me so that I can avoid exacerbating my condition.</a:t>
            </a:r>
          </a:p>
          <a:p>
            <a:pPr indent="-3302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As someone who struggles to understand data, I want a simple way of finding out the level of pollution I have been exposed to so that I don’t have to work it out myself.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36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317675" y="76200"/>
            <a:ext cx="3150599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Airmazing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