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59"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761"/>
  </p:normalViewPr>
  <p:slideViewPr>
    <p:cSldViewPr snapToGrid="0">
      <p:cViewPr varScale="1">
        <p:scale>
          <a:sx n="110" d="100"/>
          <a:sy n="110" d="100"/>
        </p:scale>
        <p:origin x="63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1/18/24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1/18/24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1/18/24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1/18/24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1/18/24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1/18/24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1/18/24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C68F39D-867D-4AFF-94C4-C3829AD5C5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 name="Rectangle 9">
              <a:extLst>
                <a:ext uri="{FF2B5EF4-FFF2-40B4-BE49-F238E27FC236}">
                  <a16:creationId xmlns:a16="http://schemas.microsoft.com/office/drawing/2014/main" id="{8EC3C6AD-76A6-4B9E-9700-E70BCEA5BC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DC213DD1-BF02-41F7-80A7-E6A5694F573C}"/>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le 1">
            <a:extLst>
              <a:ext uri="{FF2B5EF4-FFF2-40B4-BE49-F238E27FC236}">
                <a16:creationId xmlns:a16="http://schemas.microsoft.com/office/drawing/2014/main" id="{E1881BBE-457B-BB12-5D8B-973FBAD59EEF}"/>
              </a:ext>
            </a:extLst>
          </p:cNvPr>
          <p:cNvSpPr>
            <a:spLocks noGrp="1"/>
          </p:cNvSpPr>
          <p:nvPr>
            <p:ph type="ctrTitle"/>
          </p:nvPr>
        </p:nvSpPr>
        <p:spPr>
          <a:xfrm>
            <a:off x="5270066" y="1122363"/>
            <a:ext cx="5397933" cy="2387600"/>
          </a:xfrm>
        </p:spPr>
        <p:txBody>
          <a:bodyPr>
            <a:normAutofit/>
          </a:bodyPr>
          <a:lstStyle/>
          <a:p>
            <a:r>
              <a:rPr lang="en-US" sz="4100"/>
              <a:t>Do different running shoes make you run faster…?</a:t>
            </a:r>
          </a:p>
        </p:txBody>
      </p:sp>
      <p:sp>
        <p:nvSpPr>
          <p:cNvPr id="3" name="Subtitle 2">
            <a:extLst>
              <a:ext uri="{FF2B5EF4-FFF2-40B4-BE49-F238E27FC236}">
                <a16:creationId xmlns:a16="http://schemas.microsoft.com/office/drawing/2014/main" id="{A6D5A82C-E5CD-4F64-C403-8789E313343B}"/>
              </a:ext>
            </a:extLst>
          </p:cNvPr>
          <p:cNvSpPr>
            <a:spLocks noGrp="1"/>
          </p:cNvSpPr>
          <p:nvPr>
            <p:ph type="subTitle" idx="1"/>
          </p:nvPr>
        </p:nvSpPr>
        <p:spPr>
          <a:xfrm>
            <a:off x="5230896" y="3602038"/>
            <a:ext cx="5437103" cy="1655762"/>
          </a:xfrm>
        </p:spPr>
        <p:txBody>
          <a:bodyPr>
            <a:normAutofit/>
          </a:bodyPr>
          <a:lstStyle/>
          <a:p>
            <a:r>
              <a:rPr lang="en-US" dirty="0"/>
              <a:t>Sam PEacock</a:t>
            </a:r>
          </a:p>
        </p:txBody>
      </p:sp>
      <p:pic>
        <p:nvPicPr>
          <p:cNvPr id="5" name="Picture 4" descr="Worm's eye view of the feet of a person running on the road">
            <a:extLst>
              <a:ext uri="{FF2B5EF4-FFF2-40B4-BE49-F238E27FC236}">
                <a16:creationId xmlns:a16="http://schemas.microsoft.com/office/drawing/2014/main" id="{8615E0F1-37F0-9A2A-EDB6-F5AD69AD4671}"/>
              </a:ext>
            </a:extLst>
          </p:cNvPr>
          <p:cNvPicPr>
            <a:picLocks noChangeAspect="1"/>
          </p:cNvPicPr>
          <p:nvPr/>
        </p:nvPicPr>
        <p:blipFill rotWithShape="1">
          <a:blip r:embed="rId4"/>
          <a:srcRect l="46741" r="10168"/>
          <a:stretch/>
        </p:blipFill>
        <p:spPr>
          <a:xfrm>
            <a:off x="-5597" y="10"/>
            <a:ext cx="4635583" cy="6857990"/>
          </a:xfrm>
          <a:prstGeom prst="rect">
            <a:avLst/>
          </a:prstGeom>
        </p:spPr>
      </p:pic>
      <p:grpSp>
        <p:nvGrpSpPr>
          <p:cNvPr id="13" name="Group 12">
            <a:extLst>
              <a:ext uri="{FF2B5EF4-FFF2-40B4-BE49-F238E27FC236}">
                <a16:creationId xmlns:a16="http://schemas.microsoft.com/office/drawing/2014/main" id="{4466CCD0-FEF9-460D-9FB6-11613A492B6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4" name="Rectangle 5">
              <a:extLst>
                <a:ext uri="{FF2B5EF4-FFF2-40B4-BE49-F238E27FC236}">
                  <a16:creationId xmlns:a16="http://schemas.microsoft.com/office/drawing/2014/main" id="{F642B7E9-F9AF-4BC0-B586-E7B0E8E8781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15" name="Freeform 6">
              <a:extLst>
                <a:ext uri="{FF2B5EF4-FFF2-40B4-BE49-F238E27FC236}">
                  <a16:creationId xmlns:a16="http://schemas.microsoft.com/office/drawing/2014/main" id="{16CE5EA6-3C76-4E5C-9257-D6A61A31C5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6" name="Freeform 7">
              <a:extLst>
                <a:ext uri="{FF2B5EF4-FFF2-40B4-BE49-F238E27FC236}">
                  <a16:creationId xmlns:a16="http://schemas.microsoft.com/office/drawing/2014/main" id="{DD7BCC42-B325-4F92-B500-14A2933DA3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7" name="Rectangle 8">
              <a:extLst>
                <a:ext uri="{FF2B5EF4-FFF2-40B4-BE49-F238E27FC236}">
                  <a16:creationId xmlns:a16="http://schemas.microsoft.com/office/drawing/2014/main" id="{197BF445-29BA-4C54-A1B4-A4390F02250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18" name="Freeform 9">
              <a:extLst>
                <a:ext uri="{FF2B5EF4-FFF2-40B4-BE49-F238E27FC236}">
                  <a16:creationId xmlns:a16="http://schemas.microsoft.com/office/drawing/2014/main" id="{B10C1630-E8C0-489C-8FFB-C9BBAEDE7A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9" name="Freeform 10">
              <a:extLst>
                <a:ext uri="{FF2B5EF4-FFF2-40B4-BE49-F238E27FC236}">
                  <a16:creationId xmlns:a16="http://schemas.microsoft.com/office/drawing/2014/main" id="{B8778BE5-6D1F-4629-A045-8A87E2C756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0" name="Freeform 11">
              <a:extLst>
                <a:ext uri="{FF2B5EF4-FFF2-40B4-BE49-F238E27FC236}">
                  <a16:creationId xmlns:a16="http://schemas.microsoft.com/office/drawing/2014/main" id="{A7885ADB-F1C4-4FF3-93CD-7C9337E87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1" name="Freeform 12">
              <a:extLst>
                <a:ext uri="{FF2B5EF4-FFF2-40B4-BE49-F238E27FC236}">
                  <a16:creationId xmlns:a16="http://schemas.microsoft.com/office/drawing/2014/main" id="{59FC4F71-6E39-414E-9F39-CE1479FF81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2" name="Freeform 13">
              <a:extLst>
                <a:ext uri="{FF2B5EF4-FFF2-40B4-BE49-F238E27FC236}">
                  <a16:creationId xmlns:a16="http://schemas.microsoft.com/office/drawing/2014/main" id="{3FC9614F-1D2C-4CAC-8CE9-32DC7D8636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3" name="Freeform 14">
              <a:extLst>
                <a:ext uri="{FF2B5EF4-FFF2-40B4-BE49-F238E27FC236}">
                  <a16:creationId xmlns:a16="http://schemas.microsoft.com/office/drawing/2014/main" id="{2A872F50-76EA-4A5B-AA68-3CE2E26738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4" name="Freeform 15">
              <a:extLst>
                <a:ext uri="{FF2B5EF4-FFF2-40B4-BE49-F238E27FC236}">
                  <a16:creationId xmlns:a16="http://schemas.microsoft.com/office/drawing/2014/main" id="{CE389546-6A1F-4203-ACD1-BC17DDBFB0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5" name="Freeform 16">
              <a:extLst>
                <a:ext uri="{FF2B5EF4-FFF2-40B4-BE49-F238E27FC236}">
                  <a16:creationId xmlns:a16="http://schemas.microsoft.com/office/drawing/2014/main" id="{1BA89DC9-FE9A-4228-A4BE-D3A37F8656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6" name="Freeform 17">
              <a:extLst>
                <a:ext uri="{FF2B5EF4-FFF2-40B4-BE49-F238E27FC236}">
                  <a16:creationId xmlns:a16="http://schemas.microsoft.com/office/drawing/2014/main" id="{FA3E79A5-9B81-48B5-B96F-8D55B02FD5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7" name="Freeform 18">
              <a:extLst>
                <a:ext uri="{FF2B5EF4-FFF2-40B4-BE49-F238E27FC236}">
                  <a16:creationId xmlns:a16="http://schemas.microsoft.com/office/drawing/2014/main" id="{A76D4D27-C537-45E4-96DE-C5FD2C9A37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8" name="Freeform 19">
              <a:extLst>
                <a:ext uri="{FF2B5EF4-FFF2-40B4-BE49-F238E27FC236}">
                  <a16:creationId xmlns:a16="http://schemas.microsoft.com/office/drawing/2014/main" id="{C1B158DD-2DCB-42FF-B1FE-3C947FEF02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9" name="Freeform 20">
              <a:extLst>
                <a:ext uri="{FF2B5EF4-FFF2-40B4-BE49-F238E27FC236}">
                  <a16:creationId xmlns:a16="http://schemas.microsoft.com/office/drawing/2014/main" id="{3307DC3E-0C6E-4E70-AFA2-96538CE3CD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0" name="Freeform 21">
              <a:extLst>
                <a:ext uri="{FF2B5EF4-FFF2-40B4-BE49-F238E27FC236}">
                  <a16:creationId xmlns:a16="http://schemas.microsoft.com/office/drawing/2014/main" id="{53A9F721-7EE3-4844-BB91-0B995BAC159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1" name="Freeform 22">
              <a:extLst>
                <a:ext uri="{FF2B5EF4-FFF2-40B4-BE49-F238E27FC236}">
                  <a16:creationId xmlns:a16="http://schemas.microsoft.com/office/drawing/2014/main" id="{8F057800-5B8F-4775-805B-89727A78A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2" name="Freeform 23">
              <a:extLst>
                <a:ext uri="{FF2B5EF4-FFF2-40B4-BE49-F238E27FC236}">
                  <a16:creationId xmlns:a16="http://schemas.microsoft.com/office/drawing/2014/main" id="{FC6DF692-3394-4FDD-92BA-CA0C41EBC3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3" name="Freeform 24">
              <a:extLst>
                <a:ext uri="{FF2B5EF4-FFF2-40B4-BE49-F238E27FC236}">
                  <a16:creationId xmlns:a16="http://schemas.microsoft.com/office/drawing/2014/main" id="{B825CD97-262B-4A33-B1E5-55F0D81F40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4" name="Freeform 25">
              <a:extLst>
                <a:ext uri="{FF2B5EF4-FFF2-40B4-BE49-F238E27FC236}">
                  <a16:creationId xmlns:a16="http://schemas.microsoft.com/office/drawing/2014/main" id="{F00EA2FE-C735-4E1E-B9DC-636C49061F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5" name="Freeform 26">
              <a:extLst>
                <a:ext uri="{FF2B5EF4-FFF2-40B4-BE49-F238E27FC236}">
                  <a16:creationId xmlns:a16="http://schemas.microsoft.com/office/drawing/2014/main" id="{95B50260-0DDF-4260-8DC1-D504B0643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6" name="Freeform 27">
              <a:extLst>
                <a:ext uri="{FF2B5EF4-FFF2-40B4-BE49-F238E27FC236}">
                  <a16:creationId xmlns:a16="http://schemas.microsoft.com/office/drawing/2014/main" id="{BBB491EB-35C1-4159-94B2-A367ADC134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7" name="Freeform 28">
              <a:extLst>
                <a:ext uri="{FF2B5EF4-FFF2-40B4-BE49-F238E27FC236}">
                  <a16:creationId xmlns:a16="http://schemas.microsoft.com/office/drawing/2014/main" id="{7EAA4E1C-EC83-44E0-A4AB-4B0F509A8C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8" name="Freeform 29">
              <a:extLst>
                <a:ext uri="{FF2B5EF4-FFF2-40B4-BE49-F238E27FC236}">
                  <a16:creationId xmlns:a16="http://schemas.microsoft.com/office/drawing/2014/main" id="{BE561717-C43F-46C1-BBCE-C830DE4A19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9" name="Freeform 30">
              <a:extLst>
                <a:ext uri="{FF2B5EF4-FFF2-40B4-BE49-F238E27FC236}">
                  <a16:creationId xmlns:a16="http://schemas.microsoft.com/office/drawing/2014/main" id="{CC840BC4-F1CE-4A1B-A1DE-BB922689E2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0" name="Freeform 31">
              <a:extLst>
                <a:ext uri="{FF2B5EF4-FFF2-40B4-BE49-F238E27FC236}">
                  <a16:creationId xmlns:a16="http://schemas.microsoft.com/office/drawing/2014/main" id="{03B586C7-6126-46E0-9BEF-522798686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1" name="Freeform 32">
              <a:extLst>
                <a:ext uri="{FF2B5EF4-FFF2-40B4-BE49-F238E27FC236}">
                  <a16:creationId xmlns:a16="http://schemas.microsoft.com/office/drawing/2014/main" id="{45C5C565-0EB6-4E0C-9752-84084CDBB8B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2" name="Rectangle 33">
              <a:extLst>
                <a:ext uri="{FF2B5EF4-FFF2-40B4-BE49-F238E27FC236}">
                  <a16:creationId xmlns:a16="http://schemas.microsoft.com/office/drawing/2014/main" id="{5CABC7BF-500C-4275-9EAA-9563EF43C62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43" name="Freeform 34">
              <a:extLst>
                <a:ext uri="{FF2B5EF4-FFF2-40B4-BE49-F238E27FC236}">
                  <a16:creationId xmlns:a16="http://schemas.microsoft.com/office/drawing/2014/main" id="{C7AA982B-BB49-4311-A724-81AAF8ABC3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4" name="Freeform 35">
              <a:extLst>
                <a:ext uri="{FF2B5EF4-FFF2-40B4-BE49-F238E27FC236}">
                  <a16:creationId xmlns:a16="http://schemas.microsoft.com/office/drawing/2014/main" id="{89D49DD1-C07D-4ADD-BD4A-D6AA725758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5" name="Freeform 36">
              <a:extLst>
                <a:ext uri="{FF2B5EF4-FFF2-40B4-BE49-F238E27FC236}">
                  <a16:creationId xmlns:a16="http://schemas.microsoft.com/office/drawing/2014/main" id="{4359B9DB-1A95-4934-A839-A76774D792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6" name="Freeform 37">
              <a:extLst>
                <a:ext uri="{FF2B5EF4-FFF2-40B4-BE49-F238E27FC236}">
                  <a16:creationId xmlns:a16="http://schemas.microsoft.com/office/drawing/2014/main" id="{2B7EEF08-F28B-48E9-BA1D-E61AC62013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7" name="Freeform 38">
              <a:extLst>
                <a:ext uri="{FF2B5EF4-FFF2-40B4-BE49-F238E27FC236}">
                  <a16:creationId xmlns:a16="http://schemas.microsoft.com/office/drawing/2014/main" id="{E846B9B0-7D1C-4E1B-9256-7F25E8E887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8" name="Freeform 39">
              <a:extLst>
                <a:ext uri="{FF2B5EF4-FFF2-40B4-BE49-F238E27FC236}">
                  <a16:creationId xmlns:a16="http://schemas.microsoft.com/office/drawing/2014/main" id="{E31B0CE6-7913-4D1C-AC18-2ED44DF92F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9" name="Freeform 40">
              <a:extLst>
                <a:ext uri="{FF2B5EF4-FFF2-40B4-BE49-F238E27FC236}">
                  <a16:creationId xmlns:a16="http://schemas.microsoft.com/office/drawing/2014/main" id="{0F3517CE-D006-4218-9BB0-65269371EF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0" name="Freeform 41">
              <a:extLst>
                <a:ext uri="{FF2B5EF4-FFF2-40B4-BE49-F238E27FC236}">
                  <a16:creationId xmlns:a16="http://schemas.microsoft.com/office/drawing/2014/main" id="{DE7DB798-CAAE-42A3-BDFE-D6AD0E0DA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1" name="Freeform 42">
              <a:extLst>
                <a:ext uri="{FF2B5EF4-FFF2-40B4-BE49-F238E27FC236}">
                  <a16:creationId xmlns:a16="http://schemas.microsoft.com/office/drawing/2014/main" id="{07A53F87-B4E0-4C4E-B913-D336D8993D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2" name="Freeform 43">
              <a:extLst>
                <a:ext uri="{FF2B5EF4-FFF2-40B4-BE49-F238E27FC236}">
                  <a16:creationId xmlns:a16="http://schemas.microsoft.com/office/drawing/2014/main" id="{587D3AD0-B188-4D2E-A497-5180C1F225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3" name="Freeform 44">
              <a:extLst>
                <a:ext uri="{FF2B5EF4-FFF2-40B4-BE49-F238E27FC236}">
                  <a16:creationId xmlns:a16="http://schemas.microsoft.com/office/drawing/2014/main" id="{E8B4429B-56DB-4ED5-8296-1C4EB6AE04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4" name="Rectangle 45">
              <a:extLst>
                <a:ext uri="{FF2B5EF4-FFF2-40B4-BE49-F238E27FC236}">
                  <a16:creationId xmlns:a16="http://schemas.microsoft.com/office/drawing/2014/main" id="{ABBE178E-641F-4008-8760-5134D226AA4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55" name="Freeform 46">
              <a:extLst>
                <a:ext uri="{FF2B5EF4-FFF2-40B4-BE49-F238E27FC236}">
                  <a16:creationId xmlns:a16="http://schemas.microsoft.com/office/drawing/2014/main" id="{BB7A09DD-4AE2-4235-BCBA-B52CB79867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6" name="Freeform 47">
              <a:extLst>
                <a:ext uri="{FF2B5EF4-FFF2-40B4-BE49-F238E27FC236}">
                  <a16:creationId xmlns:a16="http://schemas.microsoft.com/office/drawing/2014/main" id="{64DBEF94-3525-4008-AD35-D566A238B9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7" name="Freeform 48">
              <a:extLst>
                <a:ext uri="{FF2B5EF4-FFF2-40B4-BE49-F238E27FC236}">
                  <a16:creationId xmlns:a16="http://schemas.microsoft.com/office/drawing/2014/main" id="{1C0CEBA3-32C8-4D37-BBD0-8863B008E2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8" name="Freeform 49">
              <a:extLst>
                <a:ext uri="{FF2B5EF4-FFF2-40B4-BE49-F238E27FC236}">
                  <a16:creationId xmlns:a16="http://schemas.microsoft.com/office/drawing/2014/main" id="{D12DBC8B-AE05-43C6-BF30-3F9CDADE9B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9" name="Freeform 50">
              <a:extLst>
                <a:ext uri="{FF2B5EF4-FFF2-40B4-BE49-F238E27FC236}">
                  <a16:creationId xmlns:a16="http://schemas.microsoft.com/office/drawing/2014/main" id="{47D642DC-B097-481B-8F32-671DE6AB56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0" name="Freeform 51">
              <a:extLst>
                <a:ext uri="{FF2B5EF4-FFF2-40B4-BE49-F238E27FC236}">
                  <a16:creationId xmlns:a16="http://schemas.microsoft.com/office/drawing/2014/main" id="{0D7CD8F4-0787-4106-9E76-FF0AFA0ACE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1" name="Freeform 52">
              <a:extLst>
                <a:ext uri="{FF2B5EF4-FFF2-40B4-BE49-F238E27FC236}">
                  <a16:creationId xmlns:a16="http://schemas.microsoft.com/office/drawing/2014/main" id="{3ED06726-52C5-468C-BEA2-0194993F8A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2" name="Freeform 53">
              <a:extLst>
                <a:ext uri="{FF2B5EF4-FFF2-40B4-BE49-F238E27FC236}">
                  <a16:creationId xmlns:a16="http://schemas.microsoft.com/office/drawing/2014/main" id="{1541CE8F-816C-4189-8522-7AAA7EABD80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3" name="Freeform 54">
              <a:extLst>
                <a:ext uri="{FF2B5EF4-FFF2-40B4-BE49-F238E27FC236}">
                  <a16:creationId xmlns:a16="http://schemas.microsoft.com/office/drawing/2014/main" id="{3D0F8D98-15AC-458C-B872-777F4BBF3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4" name="Freeform 55">
              <a:extLst>
                <a:ext uri="{FF2B5EF4-FFF2-40B4-BE49-F238E27FC236}">
                  <a16:creationId xmlns:a16="http://schemas.microsoft.com/office/drawing/2014/main" id="{C9DE1ACE-C20F-4504-B0A1-5A37CA0D1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5" name="Freeform 56">
              <a:extLst>
                <a:ext uri="{FF2B5EF4-FFF2-40B4-BE49-F238E27FC236}">
                  <a16:creationId xmlns:a16="http://schemas.microsoft.com/office/drawing/2014/main" id="{E4BDEE62-868F-49A1-B97A-DE8EDC86F9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6" name="Freeform 57">
              <a:extLst>
                <a:ext uri="{FF2B5EF4-FFF2-40B4-BE49-F238E27FC236}">
                  <a16:creationId xmlns:a16="http://schemas.microsoft.com/office/drawing/2014/main" id="{B71AB3E3-099B-47DC-AD0D-215F18FD3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7" name="Freeform 58">
              <a:extLst>
                <a:ext uri="{FF2B5EF4-FFF2-40B4-BE49-F238E27FC236}">
                  <a16:creationId xmlns:a16="http://schemas.microsoft.com/office/drawing/2014/main" id="{7D4B7844-C6A2-45AA-9147-C1CEC0CB83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grpSp>
      <p:grpSp>
        <p:nvGrpSpPr>
          <p:cNvPr id="69" name="Group 68">
            <a:extLst>
              <a:ext uri="{FF2B5EF4-FFF2-40B4-BE49-F238E27FC236}">
                <a16:creationId xmlns:a16="http://schemas.microsoft.com/office/drawing/2014/main" id="{176E1971-1C4C-46C8-A821-6376642801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70" name="Freeform 32">
              <a:extLst>
                <a:ext uri="{FF2B5EF4-FFF2-40B4-BE49-F238E27FC236}">
                  <a16:creationId xmlns:a16="http://schemas.microsoft.com/office/drawing/2014/main" id="{35FAC14F-8CA0-40F3-ADE4-31DBF8BD79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71" name="Freeform 33">
              <a:extLst>
                <a:ext uri="{FF2B5EF4-FFF2-40B4-BE49-F238E27FC236}">
                  <a16:creationId xmlns:a16="http://schemas.microsoft.com/office/drawing/2014/main" id="{778F8CB9-0C96-4B66-B943-C5BF1A1B5D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72" name="Freeform 34">
              <a:extLst>
                <a:ext uri="{FF2B5EF4-FFF2-40B4-BE49-F238E27FC236}">
                  <a16:creationId xmlns:a16="http://schemas.microsoft.com/office/drawing/2014/main" id="{DB1C8E93-74F9-42A0-B326-E06DC9C584E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73" name="Freeform 35">
              <a:extLst>
                <a:ext uri="{FF2B5EF4-FFF2-40B4-BE49-F238E27FC236}">
                  <a16:creationId xmlns:a16="http://schemas.microsoft.com/office/drawing/2014/main" id="{EC6EA429-8E16-49E0-82D7-5846CDA76C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74" name="Freeform 36">
              <a:extLst>
                <a:ext uri="{FF2B5EF4-FFF2-40B4-BE49-F238E27FC236}">
                  <a16:creationId xmlns:a16="http://schemas.microsoft.com/office/drawing/2014/main" id="{8F64C508-2357-44C9-93D8-FC81B85AE2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75" name="Freeform 37">
              <a:extLst>
                <a:ext uri="{FF2B5EF4-FFF2-40B4-BE49-F238E27FC236}">
                  <a16:creationId xmlns:a16="http://schemas.microsoft.com/office/drawing/2014/main" id="{82F6F3F7-8F51-41B4-AC2B-699593A1FA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76" name="Freeform 38">
              <a:extLst>
                <a:ext uri="{FF2B5EF4-FFF2-40B4-BE49-F238E27FC236}">
                  <a16:creationId xmlns:a16="http://schemas.microsoft.com/office/drawing/2014/main" id="{6F2FC65A-DA31-4602-B324-E53F76BD93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77" name="Freeform 39">
              <a:extLst>
                <a:ext uri="{FF2B5EF4-FFF2-40B4-BE49-F238E27FC236}">
                  <a16:creationId xmlns:a16="http://schemas.microsoft.com/office/drawing/2014/main" id="{0E9B7CF9-E3CC-495E-A513-A8A1C2422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78" name="Freeform 40">
              <a:extLst>
                <a:ext uri="{FF2B5EF4-FFF2-40B4-BE49-F238E27FC236}">
                  <a16:creationId xmlns:a16="http://schemas.microsoft.com/office/drawing/2014/main" id="{35C09477-23EA-4E6A-A8C2-5B447B25E9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79" name="Rectangle 41">
              <a:extLst>
                <a:ext uri="{FF2B5EF4-FFF2-40B4-BE49-F238E27FC236}">
                  <a16:creationId xmlns:a16="http://schemas.microsoft.com/office/drawing/2014/main" id="{80A5D070-0FE6-4F72-8077-E259B2D35AE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grpSp>
    </p:spTree>
    <p:extLst>
      <p:ext uri="{BB962C8B-B14F-4D97-AF65-F5344CB8AC3E}">
        <p14:creationId xmlns:p14="http://schemas.microsoft.com/office/powerpoint/2010/main" val="2363173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AA381-5F3F-4358-0452-1E662DDEE531}"/>
              </a:ext>
            </a:extLst>
          </p:cNvPr>
          <p:cNvSpPr>
            <a:spLocks noGrp="1"/>
          </p:cNvSpPr>
          <p:nvPr>
            <p:ph type="title"/>
          </p:nvPr>
        </p:nvSpPr>
        <p:spPr/>
        <p:txBody>
          <a:bodyPr/>
          <a:lstStyle/>
          <a:p>
            <a:r>
              <a:rPr lang="en-US" dirty="0"/>
              <a:t>Background: Nike Vaporfly</a:t>
            </a:r>
          </a:p>
        </p:txBody>
      </p:sp>
      <p:sp>
        <p:nvSpPr>
          <p:cNvPr id="6" name="TextBox 5">
            <a:extLst>
              <a:ext uri="{FF2B5EF4-FFF2-40B4-BE49-F238E27FC236}">
                <a16:creationId xmlns:a16="http://schemas.microsoft.com/office/drawing/2014/main" id="{144DC865-EEE6-1A81-75BC-6598D966A7EB}"/>
              </a:ext>
            </a:extLst>
          </p:cNvPr>
          <p:cNvSpPr txBox="1"/>
          <p:nvPr/>
        </p:nvSpPr>
        <p:spPr>
          <a:xfrm>
            <a:off x="1141412" y="2010591"/>
            <a:ext cx="10231437" cy="3539430"/>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mj-lt"/>
              </a:rPr>
              <a:t>The Nike Vaporfly, a $250 running shoe, includes a carbon-fiber footplate</a:t>
            </a:r>
          </a:p>
          <a:p>
            <a:endParaRPr lang="en-US" sz="2800" dirty="0">
              <a:latin typeface="+mj-lt"/>
            </a:endParaRPr>
          </a:p>
          <a:p>
            <a:pPr marL="285750" indent="-285750">
              <a:buFont typeface="Arial" panose="020B0604020202020204" pitchFamily="34" charset="0"/>
              <a:buChar char="•"/>
            </a:pPr>
            <a:r>
              <a:rPr lang="en-US" sz="2800" dirty="0">
                <a:latin typeface="+mj-lt"/>
              </a:rPr>
              <a:t>This plate essentially acts as a catapult or lever that springs the runner forwards, ultimately increasing speed</a:t>
            </a:r>
          </a:p>
          <a:p>
            <a:endParaRPr lang="en-US" sz="2800" dirty="0">
              <a:latin typeface="+mj-lt"/>
            </a:endParaRPr>
          </a:p>
          <a:p>
            <a:pPr marL="285750" indent="-285750">
              <a:buFont typeface="Arial" panose="020B0604020202020204" pitchFamily="34" charset="0"/>
              <a:buChar char="•"/>
            </a:pPr>
            <a:r>
              <a:rPr lang="en-US" sz="2800" b="0" i="0" dirty="0">
                <a:effectLst/>
                <a:latin typeface="+mj-lt"/>
              </a:rPr>
              <a:t>Nike claims that this shoe is 4 percent better than some of the best racing shoes</a:t>
            </a:r>
            <a:endParaRPr lang="en-US" sz="2800" dirty="0">
              <a:latin typeface="+mj-lt"/>
            </a:endParaRPr>
          </a:p>
        </p:txBody>
      </p:sp>
      <p:sp>
        <p:nvSpPr>
          <p:cNvPr id="8" name="Content Placeholder 7">
            <a:extLst>
              <a:ext uri="{FF2B5EF4-FFF2-40B4-BE49-F238E27FC236}">
                <a16:creationId xmlns:a16="http://schemas.microsoft.com/office/drawing/2014/main" id="{08C10DF4-8412-0E62-B88D-CF2C1C4C29E0}"/>
              </a:ext>
            </a:extLst>
          </p:cNvPr>
          <p:cNvSpPr>
            <a:spLocks noGrp="1"/>
          </p:cNvSpPr>
          <p:nvPr>
            <p:ph idx="1"/>
          </p:nvPr>
        </p:nvSpPr>
        <p:spPr>
          <a:xfrm>
            <a:off x="1304130" y="-1947413"/>
            <a:ext cx="9905999" cy="3541714"/>
          </a:xfrm>
        </p:spPr>
        <p:txBody>
          <a:bodyPr/>
          <a:lstStyle/>
          <a:p>
            <a:pPr marL="0" indent="0">
              <a:buNone/>
            </a:pPr>
            <a:endParaRPr lang="en-US" dirty="0"/>
          </a:p>
          <a:p>
            <a:pPr marL="0" indent="0">
              <a:buNone/>
            </a:pPr>
            <a:endParaRPr lang="en-US" dirty="0"/>
          </a:p>
        </p:txBody>
      </p:sp>
    </p:spTree>
    <p:extLst>
      <p:ext uri="{BB962C8B-B14F-4D97-AF65-F5344CB8AC3E}">
        <p14:creationId xmlns:p14="http://schemas.microsoft.com/office/powerpoint/2010/main" val="4135240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9958E-5359-2A5A-A887-253B30B8BB55}"/>
              </a:ext>
            </a:extLst>
          </p:cNvPr>
          <p:cNvSpPr>
            <a:spLocks noGrp="1"/>
          </p:cNvSpPr>
          <p:nvPr>
            <p:ph type="title"/>
          </p:nvPr>
        </p:nvSpPr>
        <p:spPr/>
        <p:txBody>
          <a:bodyPr/>
          <a:lstStyle/>
          <a:p>
            <a:r>
              <a:rPr lang="en-US" dirty="0"/>
              <a:t>Shoe comparison</a:t>
            </a:r>
          </a:p>
        </p:txBody>
      </p:sp>
      <p:pic>
        <p:nvPicPr>
          <p:cNvPr id="4" name="Content Placeholder 4" descr="A screenshot of a computer&#10;&#10;Description automatically generated">
            <a:extLst>
              <a:ext uri="{FF2B5EF4-FFF2-40B4-BE49-F238E27FC236}">
                <a16:creationId xmlns:a16="http://schemas.microsoft.com/office/drawing/2014/main" id="{213EECA0-9019-5E12-5A4D-A76109320893}"/>
              </a:ext>
            </a:extLst>
          </p:cNvPr>
          <p:cNvPicPr>
            <a:picLocks noGrp="1" noChangeAspect="1"/>
          </p:cNvPicPr>
          <p:nvPr>
            <p:ph idx="1"/>
          </p:nvPr>
        </p:nvPicPr>
        <p:blipFill>
          <a:blip r:embed="rId2"/>
          <a:stretch>
            <a:fillRect/>
          </a:stretch>
        </p:blipFill>
        <p:spPr>
          <a:xfrm>
            <a:off x="1141411" y="1633245"/>
            <a:ext cx="9906000" cy="1795755"/>
          </a:xfrm>
        </p:spPr>
      </p:pic>
      <p:sp>
        <p:nvSpPr>
          <p:cNvPr id="5" name="TextBox 4">
            <a:extLst>
              <a:ext uri="{FF2B5EF4-FFF2-40B4-BE49-F238E27FC236}">
                <a16:creationId xmlns:a16="http://schemas.microsoft.com/office/drawing/2014/main" id="{42DD4BF8-466D-97DA-2482-E8A88E66540D}"/>
              </a:ext>
            </a:extLst>
          </p:cNvPr>
          <p:cNvSpPr txBox="1"/>
          <p:nvPr/>
        </p:nvSpPr>
        <p:spPr>
          <a:xfrm>
            <a:off x="1257300" y="3566084"/>
            <a:ext cx="9790111" cy="2308324"/>
          </a:xfrm>
          <a:prstGeom prst="rect">
            <a:avLst/>
          </a:prstGeom>
          <a:noFill/>
        </p:spPr>
        <p:txBody>
          <a:bodyPr wrap="square" rtlCol="0">
            <a:spAutoFit/>
          </a:bodyPr>
          <a:lstStyle/>
          <a:p>
            <a:pPr marL="285750" indent="-285750">
              <a:buFont typeface="Arial" panose="020B0604020202020204" pitchFamily="34" charset="0"/>
              <a:buChar char="•"/>
            </a:pPr>
            <a:r>
              <a:rPr lang="en-US" dirty="0"/>
              <a:t>Where does the data come from? </a:t>
            </a:r>
          </a:p>
          <a:p>
            <a:pPr marL="742950" lvl="1" indent="-285750">
              <a:buFont typeface="Arial" panose="020B0604020202020204" pitchFamily="34" charset="0"/>
              <a:buChar char="•"/>
            </a:pPr>
            <a:r>
              <a:rPr lang="en-US" dirty="0">
                <a:latin typeface="+mj-lt"/>
              </a:rPr>
              <a:t>Strava, “the social network for athletes”</a:t>
            </a:r>
          </a:p>
          <a:p>
            <a:pPr marL="285750" indent="-285750">
              <a:buFont typeface="Arial" panose="020B0604020202020204" pitchFamily="34" charset="0"/>
              <a:buChar char="•"/>
            </a:pPr>
            <a:r>
              <a:rPr lang="en-US" dirty="0">
                <a:latin typeface="+mj-lt"/>
              </a:rPr>
              <a:t>What is the population and sample size?</a:t>
            </a:r>
          </a:p>
          <a:p>
            <a:pPr marL="742950" lvl="1" indent="-285750">
              <a:buFont typeface="Arial" panose="020B0604020202020204" pitchFamily="34" charset="0"/>
              <a:buChar char="•"/>
            </a:pPr>
            <a:r>
              <a:rPr lang="en-US" dirty="0">
                <a:latin typeface="+mj-lt"/>
              </a:rPr>
              <a:t>4000 marathon and half-marathon runners using Strava to record races over the past 4 years</a:t>
            </a:r>
          </a:p>
          <a:p>
            <a:pPr marL="742950" lvl="1" indent="-285750">
              <a:buFont typeface="Arial" panose="020B0604020202020204" pitchFamily="34" charset="0"/>
              <a:buChar char="•"/>
            </a:pPr>
            <a:r>
              <a:rPr lang="en-US" b="0" i="0" dirty="0">
                <a:effectLst/>
                <a:latin typeface="+mj-lt"/>
              </a:rPr>
              <a:t>This study looked specifically at runners who changed the brand or model of their shoes in successive races so they could compare the two times</a:t>
            </a:r>
          </a:p>
          <a:p>
            <a:pPr marL="742950" lvl="1" indent="-285750">
              <a:buFont typeface="Arial" panose="020B0604020202020204" pitchFamily="34" charset="0"/>
              <a:buChar char="•"/>
            </a:pPr>
            <a:r>
              <a:rPr lang="en-US" dirty="0">
                <a:latin typeface="+mj-lt"/>
              </a:rPr>
              <a:t>The increase or decrease in race time was then grouped by which shoe the runner switched to </a:t>
            </a:r>
          </a:p>
          <a:p>
            <a:pPr marL="742950" lvl="1" indent="-285750">
              <a:buFont typeface="Arial" panose="020B0604020202020204" pitchFamily="34" charset="0"/>
              <a:buChar char="•"/>
            </a:pPr>
            <a:endParaRPr lang="en-US" dirty="0">
              <a:latin typeface="+mj-lt"/>
            </a:endParaRPr>
          </a:p>
        </p:txBody>
      </p:sp>
      <p:sp>
        <p:nvSpPr>
          <p:cNvPr id="6" name="TextBox 5">
            <a:extLst>
              <a:ext uri="{FF2B5EF4-FFF2-40B4-BE49-F238E27FC236}">
                <a16:creationId xmlns:a16="http://schemas.microsoft.com/office/drawing/2014/main" id="{26310FFE-B463-753F-C720-2C6D6369AC48}"/>
              </a:ext>
            </a:extLst>
          </p:cNvPr>
          <p:cNvSpPr txBox="1"/>
          <p:nvPr/>
        </p:nvSpPr>
        <p:spPr>
          <a:xfrm>
            <a:off x="1257300" y="5593151"/>
            <a:ext cx="9725238" cy="646331"/>
          </a:xfrm>
          <a:prstGeom prst="rect">
            <a:avLst/>
          </a:prstGeom>
          <a:noFill/>
        </p:spPr>
        <p:txBody>
          <a:bodyPr wrap="square" rtlCol="0">
            <a:spAutoFit/>
          </a:bodyPr>
          <a:lstStyle/>
          <a:p>
            <a:pPr marL="285750" indent="-285750">
              <a:buFont typeface="Arial" panose="020B0604020202020204" pitchFamily="34" charset="0"/>
              <a:buChar char="•"/>
            </a:pPr>
            <a:r>
              <a:rPr lang="en-US" dirty="0"/>
              <a:t>Conclusion: Nike </a:t>
            </a:r>
            <a:r>
              <a:rPr lang="en-US" dirty="0" err="1"/>
              <a:t>Vaporflys</a:t>
            </a:r>
            <a:r>
              <a:rPr lang="en-US" dirty="0"/>
              <a:t> were found to be 3.75% faster than whatever shoe the runner previously raced in. This is the greatest increase in percentage across all shoes, as seen in the chart.</a:t>
            </a:r>
          </a:p>
        </p:txBody>
      </p:sp>
    </p:spTree>
    <p:extLst>
      <p:ext uri="{BB962C8B-B14F-4D97-AF65-F5344CB8AC3E}">
        <p14:creationId xmlns:p14="http://schemas.microsoft.com/office/powerpoint/2010/main" val="1019908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FBAC9-5E36-BD3F-8136-1AED540457F0}"/>
              </a:ext>
            </a:extLst>
          </p:cNvPr>
          <p:cNvSpPr>
            <a:spLocks noGrp="1"/>
          </p:cNvSpPr>
          <p:nvPr>
            <p:ph type="title"/>
          </p:nvPr>
        </p:nvSpPr>
        <p:spPr/>
        <p:txBody>
          <a:bodyPr/>
          <a:lstStyle/>
          <a:p>
            <a:r>
              <a:rPr lang="en-US" dirty="0"/>
              <a:t>Dot plot analysis</a:t>
            </a:r>
          </a:p>
        </p:txBody>
      </p:sp>
      <p:pic>
        <p:nvPicPr>
          <p:cNvPr id="4" name="Content Placeholder 4" descr="A screenshot of a computer&#10;&#10;Description automatically generated">
            <a:extLst>
              <a:ext uri="{FF2B5EF4-FFF2-40B4-BE49-F238E27FC236}">
                <a16:creationId xmlns:a16="http://schemas.microsoft.com/office/drawing/2014/main" id="{7EF4D555-1501-8660-E6B9-5330B66C4721}"/>
              </a:ext>
            </a:extLst>
          </p:cNvPr>
          <p:cNvPicPr>
            <a:picLocks noGrp="1" noChangeAspect="1"/>
          </p:cNvPicPr>
          <p:nvPr>
            <p:ph idx="1"/>
          </p:nvPr>
        </p:nvPicPr>
        <p:blipFill>
          <a:blip r:embed="rId2"/>
          <a:stretch>
            <a:fillRect/>
          </a:stretch>
        </p:blipFill>
        <p:spPr>
          <a:xfrm>
            <a:off x="1141411" y="1633245"/>
            <a:ext cx="9906000" cy="1795755"/>
          </a:xfrm>
        </p:spPr>
      </p:pic>
      <p:sp>
        <p:nvSpPr>
          <p:cNvPr id="5" name="TextBox 4">
            <a:extLst>
              <a:ext uri="{FF2B5EF4-FFF2-40B4-BE49-F238E27FC236}">
                <a16:creationId xmlns:a16="http://schemas.microsoft.com/office/drawing/2014/main" id="{1DBB2A17-1E78-BB4A-83E3-FE20448141A0}"/>
              </a:ext>
            </a:extLst>
          </p:cNvPr>
          <p:cNvSpPr txBox="1"/>
          <p:nvPr/>
        </p:nvSpPr>
        <p:spPr>
          <a:xfrm>
            <a:off x="1141411" y="3567896"/>
            <a:ext cx="9906000" cy="2585323"/>
          </a:xfrm>
          <a:prstGeom prst="rect">
            <a:avLst/>
          </a:prstGeom>
          <a:noFill/>
        </p:spPr>
        <p:txBody>
          <a:bodyPr wrap="square" rtlCol="0">
            <a:spAutoFit/>
          </a:bodyPr>
          <a:lstStyle/>
          <a:p>
            <a:pPr marL="285750" indent="-285750">
              <a:buFont typeface="Arial" panose="020B0604020202020204" pitchFamily="34" charset="0"/>
              <a:buChar char="•"/>
            </a:pPr>
            <a:r>
              <a:rPr lang="en-US" b="0" i="0" dirty="0">
                <a:effectLst/>
                <a:latin typeface="+mj-lt"/>
              </a:rPr>
              <a:t>The running shoe graph is a dot plot with the data points displaying the percent change (+/-) in running time after switching to a new shoe</a:t>
            </a:r>
          </a:p>
          <a:p>
            <a:pPr marL="285750" indent="-285750">
              <a:buFont typeface="Arial" panose="020B0604020202020204" pitchFamily="34" charset="0"/>
              <a:buChar char="•"/>
            </a:pPr>
            <a:r>
              <a:rPr lang="en-US" b="0" i="0" dirty="0">
                <a:effectLst/>
                <a:latin typeface="+mj-lt"/>
              </a:rPr>
              <a:t>The Nike </a:t>
            </a:r>
            <a:r>
              <a:rPr lang="en-US" b="0" i="0" dirty="0" err="1">
                <a:effectLst/>
                <a:latin typeface="+mj-lt"/>
              </a:rPr>
              <a:t>Vaporflys</a:t>
            </a:r>
            <a:r>
              <a:rPr lang="en-US" b="0" i="0" dirty="0">
                <a:effectLst/>
                <a:latin typeface="+mj-lt"/>
              </a:rPr>
              <a:t> is an outlier with runners who wear them running almost 4% faster than when they ran without them</a:t>
            </a:r>
          </a:p>
          <a:p>
            <a:pPr marL="285750" indent="-285750">
              <a:buFont typeface="Arial" panose="020B0604020202020204" pitchFamily="34" charset="0"/>
              <a:buChar char="•"/>
            </a:pPr>
            <a:r>
              <a:rPr lang="en-US" b="0" i="0" dirty="0">
                <a:effectLst/>
                <a:latin typeface="+mj-lt"/>
              </a:rPr>
              <a:t>There is a gap between </a:t>
            </a:r>
            <a:r>
              <a:rPr lang="en-US" b="0" i="0" dirty="0" err="1">
                <a:effectLst/>
                <a:latin typeface="+mj-lt"/>
              </a:rPr>
              <a:t>Vaporflys</a:t>
            </a:r>
            <a:r>
              <a:rPr lang="en-US" b="0" i="0" dirty="0">
                <a:effectLst/>
                <a:latin typeface="+mj-lt"/>
              </a:rPr>
              <a:t> and the second best performing shoe, the Nike Streak, which seems to help runners run about 3.25% faster</a:t>
            </a:r>
          </a:p>
          <a:p>
            <a:pPr marL="285750" indent="-285750">
              <a:buFont typeface="Arial" panose="020B0604020202020204" pitchFamily="34" charset="0"/>
              <a:buChar char="•"/>
            </a:pPr>
            <a:r>
              <a:rPr lang="en-US" b="0" i="0" dirty="0">
                <a:effectLst/>
                <a:latin typeface="+mj-lt"/>
              </a:rPr>
              <a:t>It is also interesting to note that several shoe models seem to slow runners down, like the </a:t>
            </a:r>
            <a:r>
              <a:rPr lang="en-US" b="0" i="0" dirty="0" err="1">
                <a:effectLst/>
                <a:latin typeface="+mj-lt"/>
              </a:rPr>
              <a:t>Hoka</a:t>
            </a:r>
            <a:r>
              <a:rPr lang="en-US" b="0" i="0" dirty="0">
                <a:effectLst/>
                <a:latin typeface="+mj-lt"/>
              </a:rPr>
              <a:t> One One Bondi </a:t>
            </a:r>
          </a:p>
          <a:p>
            <a:pPr marL="742950" lvl="1" indent="-285750">
              <a:buFont typeface="Arial" panose="020B0604020202020204" pitchFamily="34" charset="0"/>
              <a:buChar char="•"/>
            </a:pPr>
            <a:r>
              <a:rPr lang="en-US" b="0" i="0" dirty="0">
                <a:effectLst/>
                <a:latin typeface="+mj-lt"/>
              </a:rPr>
              <a:t>Runners wearing this shoe tended to run about 2.5% slower than with their previous shoe</a:t>
            </a:r>
            <a:endParaRPr lang="en-US" dirty="0">
              <a:latin typeface="+mj-lt"/>
            </a:endParaRPr>
          </a:p>
        </p:txBody>
      </p:sp>
    </p:spTree>
    <p:extLst>
      <p:ext uri="{BB962C8B-B14F-4D97-AF65-F5344CB8AC3E}">
        <p14:creationId xmlns:p14="http://schemas.microsoft.com/office/powerpoint/2010/main" val="4009578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3B200-4BAC-AB13-BB7A-3BC2ABAFBD0E}"/>
              </a:ext>
            </a:extLst>
          </p:cNvPr>
          <p:cNvSpPr>
            <a:spLocks noGrp="1"/>
          </p:cNvSpPr>
          <p:nvPr>
            <p:ph type="title"/>
          </p:nvPr>
        </p:nvSpPr>
        <p:spPr/>
        <p:txBody>
          <a:bodyPr/>
          <a:lstStyle/>
          <a:p>
            <a:r>
              <a:rPr lang="en-US" dirty="0"/>
              <a:t>Clusters and outliers</a:t>
            </a:r>
          </a:p>
        </p:txBody>
      </p:sp>
      <p:pic>
        <p:nvPicPr>
          <p:cNvPr id="4" name="Content Placeholder 4" descr="A screenshot of a computer&#10;&#10;Description automatically generated">
            <a:extLst>
              <a:ext uri="{FF2B5EF4-FFF2-40B4-BE49-F238E27FC236}">
                <a16:creationId xmlns:a16="http://schemas.microsoft.com/office/drawing/2014/main" id="{1544978C-D0D6-96E8-1486-B7A664E1A743}"/>
              </a:ext>
            </a:extLst>
          </p:cNvPr>
          <p:cNvPicPr>
            <a:picLocks noGrp="1" noChangeAspect="1"/>
          </p:cNvPicPr>
          <p:nvPr>
            <p:ph idx="1"/>
          </p:nvPr>
        </p:nvPicPr>
        <p:blipFill>
          <a:blip r:embed="rId2"/>
          <a:stretch>
            <a:fillRect/>
          </a:stretch>
        </p:blipFill>
        <p:spPr>
          <a:xfrm>
            <a:off x="1141413" y="1633245"/>
            <a:ext cx="9906000" cy="1795755"/>
          </a:xfrm>
        </p:spPr>
      </p:pic>
      <p:sp>
        <p:nvSpPr>
          <p:cNvPr id="6" name="TextBox 5">
            <a:extLst>
              <a:ext uri="{FF2B5EF4-FFF2-40B4-BE49-F238E27FC236}">
                <a16:creationId xmlns:a16="http://schemas.microsoft.com/office/drawing/2014/main" id="{B4FE9E19-A770-706E-7853-D9C12310846A}"/>
              </a:ext>
            </a:extLst>
          </p:cNvPr>
          <p:cNvSpPr txBox="1"/>
          <p:nvPr/>
        </p:nvSpPr>
        <p:spPr>
          <a:xfrm>
            <a:off x="1030147" y="3703899"/>
            <a:ext cx="10017264" cy="4062651"/>
          </a:xfrm>
          <a:prstGeom prst="rect">
            <a:avLst/>
          </a:prstGeom>
          <a:noFill/>
        </p:spPr>
        <p:txBody>
          <a:bodyPr wrap="square" rtlCol="0">
            <a:spAutoFit/>
          </a:bodyPr>
          <a:lstStyle/>
          <a:p>
            <a:pPr marL="285750" indent="-285750" algn="l" fontAlgn="base">
              <a:buFont typeface="Arial" panose="020B0604020202020204" pitchFamily="34" charset="0"/>
              <a:buChar char="•"/>
            </a:pPr>
            <a:r>
              <a:rPr lang="en-US" sz="2400" b="0" i="0" dirty="0">
                <a:effectLst/>
                <a:latin typeface="+mj-lt"/>
              </a:rPr>
              <a:t>There is a cluster of data points between about 0.5 and 2.25 percent increase in speed. Because this entire interval is greater than 0, it is reasonable to assume that for many runners, changing shoes results in an improvement in race times.</a:t>
            </a:r>
          </a:p>
          <a:p>
            <a:pPr marL="285750" indent="-285750" algn="l" fontAlgn="base">
              <a:buFont typeface="Arial" panose="020B0604020202020204" pitchFamily="34" charset="0"/>
              <a:buChar char="•"/>
            </a:pPr>
            <a:r>
              <a:rPr lang="en-US" sz="2400" dirty="0">
                <a:latin typeface="+mj-lt"/>
              </a:rPr>
              <a:t>T</a:t>
            </a:r>
            <a:r>
              <a:rPr lang="en-US" sz="2400" b="0" i="0" dirty="0">
                <a:effectLst/>
                <a:latin typeface="+mj-lt"/>
              </a:rPr>
              <a:t>he Vaporfly is greater than the next best shoe, Nike Streak, by about 0.5%. This suggests that maybe the carbon-fiber plate really is acting as a catapult…</a:t>
            </a:r>
          </a:p>
          <a:p>
            <a:pPr marL="285750" indent="-285750" algn="l" fontAlgn="base">
              <a:buFont typeface="Arial" panose="020B0604020202020204" pitchFamily="34" charset="0"/>
              <a:buChar char="•"/>
            </a:pPr>
            <a:endParaRPr lang="en-US" b="0" i="0" dirty="0">
              <a:effectLst/>
              <a:latin typeface="nyt-imperial"/>
            </a:endParaRPr>
          </a:p>
          <a:p>
            <a:pPr marL="285750" indent="-285750" algn="l" fontAlgn="base">
              <a:buFont typeface="Arial" panose="020B0604020202020204" pitchFamily="34" charset="0"/>
              <a:buChar char="•"/>
            </a:pPr>
            <a:endParaRPr lang="en-US" b="0" i="0" dirty="0">
              <a:effectLst/>
              <a:latin typeface="nyt-imperial"/>
            </a:endParaRPr>
          </a:p>
          <a:p>
            <a:pPr marL="285750" indent="-285750" algn="l" fontAlgn="base">
              <a:buFont typeface="Arial" panose="020B0604020202020204" pitchFamily="34" charset="0"/>
              <a:buChar char="•"/>
            </a:pPr>
            <a:endParaRPr lang="en-US" b="0" i="0" dirty="0">
              <a:effectLst/>
              <a:latin typeface="nyt-imperial"/>
            </a:endParaRPr>
          </a:p>
          <a:p>
            <a:br>
              <a:rPr lang="en-US" dirty="0"/>
            </a:br>
            <a:endParaRPr lang="en-US" dirty="0"/>
          </a:p>
        </p:txBody>
      </p:sp>
    </p:spTree>
    <p:extLst>
      <p:ext uri="{BB962C8B-B14F-4D97-AF65-F5344CB8AC3E}">
        <p14:creationId xmlns:p14="http://schemas.microsoft.com/office/powerpoint/2010/main" val="2187699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F77E2-303A-89AD-9843-C18A5A6FB9B1}"/>
              </a:ext>
            </a:extLst>
          </p:cNvPr>
          <p:cNvSpPr>
            <a:spLocks noGrp="1"/>
          </p:cNvSpPr>
          <p:nvPr>
            <p:ph type="title"/>
          </p:nvPr>
        </p:nvSpPr>
        <p:spPr/>
        <p:txBody>
          <a:bodyPr/>
          <a:lstStyle/>
          <a:p>
            <a:r>
              <a:rPr lang="en-US" dirty="0"/>
              <a:t>Flaws: Is this really an experiment?</a:t>
            </a:r>
          </a:p>
        </p:txBody>
      </p:sp>
      <p:sp>
        <p:nvSpPr>
          <p:cNvPr id="3" name="Content Placeholder 2">
            <a:extLst>
              <a:ext uri="{FF2B5EF4-FFF2-40B4-BE49-F238E27FC236}">
                <a16:creationId xmlns:a16="http://schemas.microsoft.com/office/drawing/2014/main" id="{A91AF12D-85BD-2D78-F6A9-B9589CC8E0E4}"/>
              </a:ext>
            </a:extLst>
          </p:cNvPr>
          <p:cNvSpPr>
            <a:spLocks noGrp="1"/>
          </p:cNvSpPr>
          <p:nvPr>
            <p:ph idx="1"/>
          </p:nvPr>
        </p:nvSpPr>
        <p:spPr/>
        <p:txBody>
          <a:bodyPr>
            <a:normAutofit fontScale="92500" lnSpcReduction="10000"/>
          </a:bodyPr>
          <a:lstStyle/>
          <a:p>
            <a:r>
              <a:rPr lang="en-US" b="0" i="0" dirty="0">
                <a:effectLst/>
                <a:latin typeface="+mj-lt"/>
              </a:rPr>
              <a:t>Within statistics, you can only prove that a particular running shoe (the cause) results in a faster time (the effect) if an experiment were carried out. </a:t>
            </a:r>
          </a:p>
          <a:p>
            <a:r>
              <a:rPr lang="en-US" b="0" i="0" dirty="0">
                <a:effectLst/>
                <a:latin typeface="+mj-lt"/>
              </a:rPr>
              <a:t>For this to be an experiment, though, different shoes would be assigned randomly to runners. That was not the case here. </a:t>
            </a:r>
          </a:p>
          <a:p>
            <a:pPr algn="l" fontAlgn="base"/>
            <a:r>
              <a:rPr lang="en-US" dirty="0">
                <a:latin typeface="+mj-lt"/>
              </a:rPr>
              <a:t>This is more of an</a:t>
            </a:r>
            <a:r>
              <a:rPr lang="en-US" b="0" i="0" dirty="0">
                <a:effectLst/>
                <a:latin typeface="+mj-lt"/>
              </a:rPr>
              <a:t> observational study that shows an association, whereas an experiment can provide evidence of a cause-and-effect relationship.</a:t>
            </a:r>
          </a:p>
          <a:p>
            <a:pPr algn="l" fontAlgn="base"/>
            <a:r>
              <a:rPr lang="en-US" dirty="0">
                <a:latin typeface="+mj-lt"/>
              </a:rPr>
              <a:t>We can conclude that t</a:t>
            </a:r>
            <a:r>
              <a:rPr lang="en-US" b="0" i="0" dirty="0">
                <a:effectLst/>
                <a:latin typeface="+mj-lt"/>
              </a:rPr>
              <a:t>his dot plot shows that the $250 Nike </a:t>
            </a:r>
            <a:r>
              <a:rPr lang="en-US" b="0" i="0" dirty="0" err="1">
                <a:effectLst/>
                <a:latin typeface="+mj-lt"/>
              </a:rPr>
              <a:t>Vaporflys</a:t>
            </a:r>
            <a:r>
              <a:rPr lang="en-US" b="0" i="0" dirty="0">
                <a:effectLst/>
                <a:latin typeface="+mj-lt"/>
              </a:rPr>
              <a:t> are associated with faster race times compared to other shoes.</a:t>
            </a:r>
          </a:p>
          <a:p>
            <a:pPr marL="0" indent="0">
              <a:buNone/>
            </a:pPr>
            <a:endParaRPr lang="en-US" dirty="0">
              <a:latin typeface="+mj-lt"/>
            </a:endParaRPr>
          </a:p>
        </p:txBody>
      </p:sp>
    </p:spTree>
    <p:extLst>
      <p:ext uri="{BB962C8B-B14F-4D97-AF65-F5344CB8AC3E}">
        <p14:creationId xmlns:p14="http://schemas.microsoft.com/office/powerpoint/2010/main" val="10488995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7203</TotalTime>
  <Words>493</Words>
  <Application>Microsoft Macintosh PowerPoint</Application>
  <PresentationFormat>Widescreen</PresentationFormat>
  <Paragraphs>34</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nyt-imperial</vt:lpstr>
      <vt:lpstr>Tw Cen MT</vt:lpstr>
      <vt:lpstr>Circuit</vt:lpstr>
      <vt:lpstr>Do different running shoes make you run faster…?</vt:lpstr>
      <vt:lpstr>Background: Nike Vaporfly</vt:lpstr>
      <vt:lpstr>Shoe comparison</vt:lpstr>
      <vt:lpstr>Dot plot analysis</vt:lpstr>
      <vt:lpstr>Clusters and outliers</vt:lpstr>
      <vt:lpstr>Flaws: Is this really an experiment?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 different running shoes make you run faster…?</dc:title>
  <dc:creator>Samuel Peacock</dc:creator>
  <cp:lastModifiedBy>Samuel Peacock</cp:lastModifiedBy>
  <cp:revision>4</cp:revision>
  <dcterms:created xsi:type="dcterms:W3CDTF">2024-01-18T18:11:42Z</dcterms:created>
  <dcterms:modified xsi:type="dcterms:W3CDTF">2024-01-23T18:14:56Z</dcterms:modified>
</cp:coreProperties>
</file>