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ulish"/>
      <p:regular r:id="rId11"/>
      <p:bold r:id="rId12"/>
      <p:italic r:id="rId13"/>
      <p:boldItalic r:id="rId14"/>
    </p:embeddedFont>
    <p:embeddedFont>
      <p:font typeface="Bebas Neue"/>
      <p:regular r:id="rId15"/>
    </p:embeddedFont>
    <p:embeddedFont>
      <p:font typeface="Quicksand"/>
      <p:regular r:id="rId16"/>
      <p:bold r:id="rId17"/>
    </p:embeddedFont>
    <p:embeddedFont>
      <p:font typeface="PT Sans"/>
      <p:regular r:id="rId18"/>
      <p:bold r:id="rId19"/>
      <p:italic r:id="rId20"/>
      <p:boldItalic r:id="rId21"/>
    </p:embeddedFont>
    <p:embeddedFont>
      <p:font typeface="DM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italic.fntdata"/><Relationship Id="rId22" Type="http://schemas.openxmlformats.org/officeDocument/2006/relationships/font" Target="fonts/DMSans-regular.fntdata"/><Relationship Id="rId21" Type="http://schemas.openxmlformats.org/officeDocument/2006/relationships/font" Target="fonts/PTSans-boldItalic.fntdata"/><Relationship Id="rId24" Type="http://schemas.openxmlformats.org/officeDocument/2006/relationships/font" Target="fonts/DMSans-italic.fntdata"/><Relationship Id="rId23" Type="http://schemas.openxmlformats.org/officeDocument/2006/relationships/font" Target="fonts/DM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DM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Mulish-regular.fntdata"/><Relationship Id="rId10" Type="http://schemas.openxmlformats.org/officeDocument/2006/relationships/slide" Target="slides/slide6.xml"/><Relationship Id="rId13" Type="http://schemas.openxmlformats.org/officeDocument/2006/relationships/font" Target="fonts/Mulish-italic.fntdata"/><Relationship Id="rId12" Type="http://schemas.openxmlformats.org/officeDocument/2006/relationships/font" Target="fonts/Mulish-bold.fntdata"/><Relationship Id="rId15" Type="http://schemas.openxmlformats.org/officeDocument/2006/relationships/font" Target="fonts/BebasNeue-regular.fntdata"/><Relationship Id="rId14" Type="http://schemas.openxmlformats.org/officeDocument/2006/relationships/font" Target="fonts/Mulish-boldItalic.fntdata"/><Relationship Id="rId17" Type="http://schemas.openxmlformats.org/officeDocument/2006/relationships/font" Target="fonts/Quicksand-bold.fntdata"/><Relationship Id="rId16" Type="http://schemas.openxmlformats.org/officeDocument/2006/relationships/font" Target="fonts/Quicksand-regular.fntdata"/><Relationship Id="rId19" Type="http://schemas.openxmlformats.org/officeDocument/2006/relationships/font" Target="fonts/PTSans-bold.fntdata"/><Relationship Id="rId18" Type="http://schemas.openxmlformats.org/officeDocument/2006/relationships/font" Target="fonts/PT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61ca7da6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161ca7da6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3f6155f6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3f6155f6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c468e2b6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ec468e2b6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ec468e2b6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ec468e2b6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ec468e2b6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ec468e2b6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7" name="Google Shape;87;p1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9" name="Google Shape;89;p1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subTitle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2" type="subTitle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3" type="subTitle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4" type="subTitle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5" type="title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hasCustomPrompt="1" idx="6" type="title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hasCustomPrompt="1" idx="7" type="title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hasCustomPrompt="1" idx="8" type="title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idx="9" type="subTitle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3" type="subTitle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hasCustomPrompt="1" idx="14" type="title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15" type="title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6" type="subTitle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7" type="subTitle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8" type="subTitle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9" type="subTitle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20" type="subTitle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21" type="subTitle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5" name="Google Shape;125;p1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9" name="Google Shape;129;p1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0" name="Google Shape;130;p14"/>
          <p:cNvSpPr txBox="1"/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14"/>
          <p:cNvSpPr txBox="1"/>
          <p:nvPr>
            <p:ph idx="1" type="subTitle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5" name="Google Shape;135;p1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p1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0" name="Google Shape;140;p15"/>
          <p:cNvSpPr txBox="1"/>
          <p:nvPr>
            <p:ph type="title"/>
          </p:nvPr>
        </p:nvSpPr>
        <p:spPr>
          <a:xfrm>
            <a:off x="720000" y="1148563"/>
            <a:ext cx="3944700" cy="16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720000" y="2878638"/>
            <a:ext cx="39447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/>
          <p:nvPr>
            <p:ph idx="2" type="pic"/>
          </p:nvPr>
        </p:nvSpPr>
        <p:spPr>
          <a:xfrm>
            <a:off x="5149825" y="691038"/>
            <a:ext cx="3070800" cy="3761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6" name="Google Shape;146;p1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0" name="Google Shape;150;p1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1" name="Google Shape;151;p16"/>
          <p:cNvSpPr txBox="1"/>
          <p:nvPr>
            <p:ph type="title"/>
          </p:nvPr>
        </p:nvSpPr>
        <p:spPr>
          <a:xfrm>
            <a:off x="720000" y="1568400"/>
            <a:ext cx="2891400" cy="7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" type="subTitle"/>
          </p:nvPr>
        </p:nvSpPr>
        <p:spPr>
          <a:xfrm>
            <a:off x="720000" y="2268888"/>
            <a:ext cx="28914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6" name="Google Shape;156;p1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1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0" name="Google Shape;160;p1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1" name="Google Shape;16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937625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2" type="subTitle"/>
          </p:nvPr>
        </p:nvSpPr>
        <p:spPr>
          <a:xfrm>
            <a:off x="3484346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3" type="subTitle"/>
          </p:nvPr>
        </p:nvSpPr>
        <p:spPr>
          <a:xfrm>
            <a:off x="6031074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4" type="subTitle"/>
          </p:nvPr>
        </p:nvSpPr>
        <p:spPr>
          <a:xfrm>
            <a:off x="93762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17"/>
          <p:cNvSpPr txBox="1"/>
          <p:nvPr>
            <p:ph idx="5" type="subTitle"/>
          </p:nvPr>
        </p:nvSpPr>
        <p:spPr>
          <a:xfrm>
            <a:off x="3484347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17"/>
          <p:cNvSpPr txBox="1"/>
          <p:nvPr>
            <p:ph idx="6" type="subTitle"/>
          </p:nvPr>
        </p:nvSpPr>
        <p:spPr>
          <a:xfrm>
            <a:off x="603107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6" name="Google Shape;17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1" type="subTitle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2" type="subTitle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3" type="subTitle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5" type="subTitle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18"/>
          <p:cNvSpPr txBox="1"/>
          <p:nvPr>
            <p:ph idx="6" type="subTitle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9" name="Google Shape;189;p1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1" name="Google Shape;19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" type="subTitle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2" type="subTitle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3" type="subTitle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4" type="subTitle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19"/>
          <p:cNvSpPr txBox="1"/>
          <p:nvPr>
            <p:ph idx="5" type="subTitle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9"/>
          <p:cNvSpPr txBox="1"/>
          <p:nvPr>
            <p:ph idx="6" type="subTitle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2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1" name="Google Shape;201;p2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3" name="Google Shape;203;p2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4" name="Google Shape;204;p2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5" name="Google Shape;205;p2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6" name="Google Shape;20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1" type="subTitle"/>
          </p:nvPr>
        </p:nvSpPr>
        <p:spPr>
          <a:xfrm>
            <a:off x="154577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0"/>
          <p:cNvSpPr txBox="1"/>
          <p:nvPr>
            <p:ph idx="2" type="subTitle"/>
          </p:nvPr>
        </p:nvSpPr>
        <p:spPr>
          <a:xfrm>
            <a:off x="504132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3" type="subTitle"/>
          </p:nvPr>
        </p:nvSpPr>
        <p:spPr>
          <a:xfrm>
            <a:off x="154577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0"/>
          <p:cNvSpPr txBox="1"/>
          <p:nvPr>
            <p:ph idx="4" type="subTitle"/>
          </p:nvPr>
        </p:nvSpPr>
        <p:spPr>
          <a:xfrm>
            <a:off x="504132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5" type="subTitle"/>
          </p:nvPr>
        </p:nvSpPr>
        <p:spPr>
          <a:xfrm>
            <a:off x="154577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" name="Google Shape;212;p20"/>
          <p:cNvSpPr txBox="1"/>
          <p:nvPr>
            <p:ph idx="6" type="subTitle"/>
          </p:nvPr>
        </p:nvSpPr>
        <p:spPr>
          <a:xfrm>
            <a:off x="504132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20"/>
          <p:cNvSpPr txBox="1"/>
          <p:nvPr>
            <p:ph idx="7" type="subTitle"/>
          </p:nvPr>
        </p:nvSpPr>
        <p:spPr>
          <a:xfrm>
            <a:off x="154577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8" type="subTitle"/>
          </p:nvPr>
        </p:nvSpPr>
        <p:spPr>
          <a:xfrm>
            <a:off x="504132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8" name="Google Shape;218;p2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2" name="Google Shape;222;p2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3" name="Google Shape;22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1" type="subTitle"/>
          </p:nvPr>
        </p:nvSpPr>
        <p:spPr>
          <a:xfrm>
            <a:off x="903950" y="2149201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idx="2" type="subTitle"/>
          </p:nvPr>
        </p:nvSpPr>
        <p:spPr>
          <a:xfrm>
            <a:off x="3478550" y="2149201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3" type="subTitle"/>
          </p:nvPr>
        </p:nvSpPr>
        <p:spPr>
          <a:xfrm>
            <a:off x="903950" y="3579425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1"/>
          <p:cNvSpPr txBox="1"/>
          <p:nvPr>
            <p:ph idx="4" type="subTitle"/>
          </p:nvPr>
        </p:nvSpPr>
        <p:spPr>
          <a:xfrm>
            <a:off x="3478550" y="3579425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5" type="subTitle"/>
          </p:nvPr>
        </p:nvSpPr>
        <p:spPr>
          <a:xfrm>
            <a:off x="6048850" y="2149201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1"/>
          <p:cNvSpPr txBox="1"/>
          <p:nvPr>
            <p:ph idx="6" type="subTitle"/>
          </p:nvPr>
        </p:nvSpPr>
        <p:spPr>
          <a:xfrm>
            <a:off x="6048850" y="3579425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1"/>
          <p:cNvSpPr txBox="1"/>
          <p:nvPr>
            <p:ph idx="7" type="subTitle"/>
          </p:nvPr>
        </p:nvSpPr>
        <p:spPr>
          <a:xfrm>
            <a:off x="908250" y="16566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1" name="Google Shape;231;p21"/>
          <p:cNvSpPr txBox="1"/>
          <p:nvPr>
            <p:ph idx="8" type="subTitle"/>
          </p:nvPr>
        </p:nvSpPr>
        <p:spPr>
          <a:xfrm>
            <a:off x="3482836" y="16566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2" name="Google Shape;232;p21"/>
          <p:cNvSpPr txBox="1"/>
          <p:nvPr>
            <p:ph idx="9" type="subTitle"/>
          </p:nvPr>
        </p:nvSpPr>
        <p:spPr>
          <a:xfrm>
            <a:off x="6053173" y="16566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" name="Google Shape;233;p21"/>
          <p:cNvSpPr txBox="1"/>
          <p:nvPr>
            <p:ph idx="13" type="subTitle"/>
          </p:nvPr>
        </p:nvSpPr>
        <p:spPr>
          <a:xfrm>
            <a:off x="908250" y="30868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4" name="Google Shape;234;p21"/>
          <p:cNvSpPr txBox="1"/>
          <p:nvPr>
            <p:ph idx="14" type="subTitle"/>
          </p:nvPr>
        </p:nvSpPr>
        <p:spPr>
          <a:xfrm>
            <a:off x="3482836" y="30868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5" name="Google Shape;235;p21"/>
          <p:cNvSpPr txBox="1"/>
          <p:nvPr>
            <p:ph idx="15" type="subTitle"/>
          </p:nvPr>
        </p:nvSpPr>
        <p:spPr>
          <a:xfrm>
            <a:off x="6053173" y="30868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p22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9" name="Google Shape;239;p22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22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1" name="Google Shape;241;p22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3" name="Google Shape;243;p22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44" name="Google Shape;244;p22"/>
          <p:cNvSpPr txBox="1"/>
          <p:nvPr>
            <p:ph hasCustomPrompt="1" type="title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22"/>
          <p:cNvSpPr txBox="1"/>
          <p:nvPr>
            <p:ph idx="1" type="subTitle"/>
          </p:nvPr>
        </p:nvSpPr>
        <p:spPr>
          <a:xfrm>
            <a:off x="2223600" y="1364275"/>
            <a:ext cx="4696800" cy="428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6" name="Google Shape;246;p22"/>
          <p:cNvSpPr txBox="1"/>
          <p:nvPr>
            <p:ph hasCustomPrompt="1" idx="2" type="title"/>
          </p:nvPr>
        </p:nvSpPr>
        <p:spPr>
          <a:xfrm>
            <a:off x="2223600" y="190436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2"/>
          <p:cNvSpPr txBox="1"/>
          <p:nvPr>
            <p:ph idx="3" type="subTitle"/>
          </p:nvPr>
        </p:nvSpPr>
        <p:spPr>
          <a:xfrm>
            <a:off x="2223600" y="271652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8" name="Google Shape;248;p22"/>
          <p:cNvSpPr txBox="1"/>
          <p:nvPr>
            <p:ph hasCustomPrompt="1" idx="4" type="title"/>
          </p:nvPr>
        </p:nvSpPr>
        <p:spPr>
          <a:xfrm>
            <a:off x="2223600" y="3256624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2"/>
          <p:cNvSpPr txBox="1"/>
          <p:nvPr>
            <p:ph idx="5" type="subTitle"/>
          </p:nvPr>
        </p:nvSpPr>
        <p:spPr>
          <a:xfrm>
            <a:off x="2223600" y="406879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3" name="Google Shape;253;p23"/>
          <p:cNvSpPr txBox="1"/>
          <p:nvPr>
            <p:ph idx="1" type="subTitle"/>
          </p:nvPr>
        </p:nvSpPr>
        <p:spPr>
          <a:xfrm>
            <a:off x="2347900" y="1717825"/>
            <a:ext cx="44481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b="1" sz="1200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255" name="Google Shape;255;p2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6" name="Google Shape;256;p2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8" name="Google Shape;258;p23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6" name="Google Shape;266;p24"/>
          <p:cNvSpPr txBox="1"/>
          <p:nvPr>
            <p:ph idx="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</a:defRPr>
            </a:lvl1pPr>
            <a:lvl2pPr lvl="1" rtl="0" algn="ctr">
              <a:buNone/>
              <a:defRPr>
                <a:solidFill>
                  <a:schemeClr val="lt1"/>
                </a:solidFill>
              </a:defRPr>
            </a:lvl2pPr>
            <a:lvl3pPr lvl="2" rtl="0" algn="ctr">
              <a:buNone/>
              <a:defRPr>
                <a:solidFill>
                  <a:schemeClr val="lt1"/>
                </a:solidFill>
              </a:defRPr>
            </a:lvl3pPr>
            <a:lvl4pPr lvl="3" rtl="0" algn="ctr">
              <a:buNone/>
              <a:defRPr>
                <a:solidFill>
                  <a:schemeClr val="lt1"/>
                </a:solidFill>
              </a:defRPr>
            </a:lvl4pPr>
            <a:lvl5pPr lvl="4" rtl="0" algn="ctr">
              <a:buNone/>
              <a:defRPr>
                <a:solidFill>
                  <a:schemeClr val="lt1"/>
                </a:solidFill>
              </a:defRPr>
            </a:lvl5pPr>
            <a:lvl6pPr lvl="5" rtl="0" algn="ctr">
              <a:buNone/>
              <a:defRPr>
                <a:solidFill>
                  <a:schemeClr val="lt1"/>
                </a:solidFill>
              </a:defRPr>
            </a:lvl6pPr>
            <a:lvl7pPr lvl="6" rtl="0" algn="ctr">
              <a:buNone/>
              <a:defRPr>
                <a:solidFill>
                  <a:schemeClr val="lt1"/>
                </a:solidFill>
              </a:defRPr>
            </a:lvl7pPr>
            <a:lvl8pPr lvl="7" rtl="0" algn="ctr">
              <a:buNone/>
              <a:defRPr>
                <a:solidFill>
                  <a:schemeClr val="lt1"/>
                </a:solidFill>
              </a:defRPr>
            </a:lvl8pPr>
            <a:lvl9pPr lvl="8" rtl="0" algn="ctr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4" name="Google Shape;274;p25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9" name="Google Shape;39;p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1" name="Google Shape;41;p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4" name="Google Shape;4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2" name="Google Shape;52;p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4" name="Google Shape;54;p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7" name="Google Shape;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1" name="Google Shape;61;p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3" name="Google Shape;63;p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6" name="Google Shape;66;p7"/>
          <p:cNvSpPr txBox="1"/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" type="subTitle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969825" y="2079259"/>
            <a:ext cx="7204500" cy="8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71" name="Google Shape;71;p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2" name="Google Shape;72;p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4" name="Google Shape;74;p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" name="Google Shape;76;p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13225" y="4162975"/>
            <a:ext cx="7917300" cy="5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drive/1X4_d_sdQp9s7Ei3p2OcsInxMbGzkweiz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type="ctrTitle"/>
          </p:nvPr>
        </p:nvSpPr>
        <p:spPr>
          <a:xfrm>
            <a:off x="1609200" y="1424875"/>
            <a:ext cx="6148800" cy="20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Agglomerative Clustering </a:t>
            </a:r>
            <a:endParaRPr sz="5900">
              <a:solidFill>
                <a:schemeClr val="dk2"/>
              </a:solidFill>
            </a:endParaRPr>
          </a:p>
        </p:txBody>
      </p:sp>
      <p:sp>
        <p:nvSpPr>
          <p:cNvPr id="280" name="Google Shape;280;p26"/>
          <p:cNvSpPr/>
          <p:nvPr/>
        </p:nvSpPr>
        <p:spPr>
          <a:xfrm>
            <a:off x="2422825" y="18655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6733600" y="18655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 txBox="1"/>
          <p:nvPr/>
        </p:nvSpPr>
        <p:spPr>
          <a:xfrm>
            <a:off x="443500" y="4079250"/>
            <a:ext cx="629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C5C5F"/>
                </a:solidFill>
                <a:latin typeface="Mulish"/>
                <a:ea typeface="Mulish"/>
                <a:cs typeface="Mulish"/>
                <a:sym typeface="Mulish"/>
              </a:rPr>
              <a:t>Samuel França da Costa Pedrosa</a:t>
            </a:r>
            <a:endParaRPr>
              <a:solidFill>
                <a:srgbClr val="5C5C5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C5C5F"/>
                </a:solidFill>
                <a:latin typeface="Mulish"/>
                <a:ea typeface="Mulish"/>
                <a:cs typeface="Mulish"/>
                <a:sym typeface="Mulish"/>
              </a:rPr>
              <a:t>Letícia Delfino Teixeira</a:t>
            </a:r>
            <a:endParaRPr>
              <a:solidFill>
                <a:srgbClr val="5C5C5F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type="title"/>
          </p:nvPr>
        </p:nvSpPr>
        <p:spPr>
          <a:xfrm>
            <a:off x="2955375" y="2210450"/>
            <a:ext cx="32112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método</a:t>
            </a:r>
            <a:endParaRPr/>
          </a:p>
        </p:txBody>
      </p:sp>
      <p:sp>
        <p:nvSpPr>
          <p:cNvPr id="288" name="Google Shape;288;p27"/>
          <p:cNvSpPr txBox="1"/>
          <p:nvPr>
            <p:ph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9" name="Google Shape;289;p2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0" name="Google Shape;290;p27"/>
          <p:cNvCxnSpPr/>
          <p:nvPr/>
        </p:nvCxnSpPr>
        <p:spPr>
          <a:xfrm flipH="1" rot="10800000">
            <a:off x="1600600" y="3062966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91" name="Google Shape;291;p27"/>
          <p:cNvCxnSpPr/>
          <p:nvPr/>
        </p:nvCxnSpPr>
        <p:spPr>
          <a:xfrm flipH="1" rot="10800000">
            <a:off x="1600600" y="15619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92" name="Google Shape;292;p27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método</a:t>
            </a:r>
            <a:endParaRPr/>
          </a:p>
        </p:txBody>
      </p:sp>
      <p:sp>
        <p:nvSpPr>
          <p:cNvPr id="299" name="Google Shape;299;p28"/>
          <p:cNvSpPr txBox="1"/>
          <p:nvPr>
            <p:ph idx="1" type="subTitle"/>
          </p:nvPr>
        </p:nvSpPr>
        <p:spPr>
          <a:xfrm>
            <a:off x="720025" y="1610975"/>
            <a:ext cx="77040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algoritmos de Hierarchical Clustering  (grupamento hierárquico) são métodos de análise não supervisionados. Nele, cada item de dados é considerado como um grupo individual, e grupos são recursivamente fundidos até produzir um bom agrupamento final.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"/>
          <p:cNvSpPr txBox="1"/>
          <p:nvPr>
            <p:ph idx="3" type="subTitle"/>
          </p:nvPr>
        </p:nvSpPr>
        <p:spPr>
          <a:xfrm>
            <a:off x="720013" y="3070775"/>
            <a:ext cx="7704000" cy="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Motores de busca;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Redes de sensores sem fio;</a:t>
            </a:r>
            <a:endParaRPr/>
          </a:p>
        </p:txBody>
      </p:sp>
      <p:sp>
        <p:nvSpPr>
          <p:cNvPr id="301" name="Google Shape;301;p28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é?</a:t>
            </a:r>
            <a:endParaRPr/>
          </a:p>
        </p:txBody>
      </p:sp>
      <p:sp>
        <p:nvSpPr>
          <p:cNvPr id="302" name="Google Shape;302;p28"/>
          <p:cNvSpPr txBox="1"/>
          <p:nvPr>
            <p:ph idx="6" type="subTitle"/>
          </p:nvPr>
        </p:nvSpPr>
        <p:spPr>
          <a:xfrm>
            <a:off x="720025" y="2677175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303" name="Google Shape;303;p2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método</a:t>
            </a:r>
            <a:endParaRPr/>
          </a:p>
        </p:txBody>
      </p:sp>
      <p:sp>
        <p:nvSpPr>
          <p:cNvPr id="309" name="Google Shape;309;p29"/>
          <p:cNvSpPr txBox="1"/>
          <p:nvPr>
            <p:ph idx="1" type="subTitle"/>
          </p:nvPr>
        </p:nvSpPr>
        <p:spPr>
          <a:xfrm>
            <a:off x="720000" y="1781475"/>
            <a:ext cx="4750200" cy="18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algoritmo busca dois pontos que estão próximos, que logo são substituídos pela média dos seus valores. O </a:t>
            </a:r>
            <a:r>
              <a:rPr lang="en"/>
              <a:t>processo</a:t>
            </a:r>
            <a:r>
              <a:rPr lang="en"/>
              <a:t> é repetido até que haja um único cluster.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algoritmo é construído em forma de árvore e possui certos critérios que determinam a ligação dos nós, seja pela distância entre os nós mais próximos, distantes ou a distância entre os centróides. A raiz da árvore é o cluster único que contém todos os demais.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divisões das classes são feitas ao final da execução do algoritmo de acordo com a quantidade de clusters definidos.</a:t>
            </a:r>
            <a:endParaRPr/>
          </a:p>
        </p:txBody>
      </p:sp>
      <p:sp>
        <p:nvSpPr>
          <p:cNvPr id="310" name="Google Shape;310;p29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</a:t>
            </a:r>
            <a:endParaRPr/>
          </a:p>
        </p:txBody>
      </p:sp>
      <p:sp>
        <p:nvSpPr>
          <p:cNvPr id="311" name="Google Shape;311;p2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29"/>
          <p:cNvPicPr preferRelativeResize="0"/>
          <p:nvPr/>
        </p:nvPicPr>
        <p:blipFill rotWithShape="1">
          <a:blip r:embed="rId3">
            <a:alphaModFix/>
          </a:blip>
          <a:srcRect b="0" l="0" r="4278" t="0"/>
          <a:stretch/>
        </p:blipFill>
        <p:spPr>
          <a:xfrm>
            <a:off x="5470204" y="1781475"/>
            <a:ext cx="3107220" cy="27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método</a:t>
            </a:r>
            <a:endParaRPr/>
          </a:p>
        </p:txBody>
      </p:sp>
      <p:sp>
        <p:nvSpPr>
          <p:cNvPr id="319" name="Google Shape;319;p30"/>
          <p:cNvSpPr txBox="1"/>
          <p:nvPr>
            <p:ph idx="1" type="subTitle"/>
          </p:nvPr>
        </p:nvSpPr>
        <p:spPr>
          <a:xfrm>
            <a:off x="720025" y="1610976"/>
            <a:ext cx="7704000" cy="11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Não precisa especificar o número de nós para seu funcionamento, criando o máximo possível, e realizando ajustes posteriormente para o número de clusters especificado;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Fácil de implementar;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produção do Dendrograma para análise de dados;</a:t>
            </a:r>
            <a:endParaRPr/>
          </a:p>
        </p:txBody>
      </p:sp>
      <p:sp>
        <p:nvSpPr>
          <p:cNvPr id="320" name="Google Shape;320;p30"/>
          <p:cNvSpPr txBox="1"/>
          <p:nvPr>
            <p:ph idx="3" type="subTitle"/>
          </p:nvPr>
        </p:nvSpPr>
        <p:spPr>
          <a:xfrm>
            <a:off x="720025" y="3123125"/>
            <a:ext cx="7704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Ao encontrar um cluster, não pode </a:t>
            </a:r>
            <a:r>
              <a:rPr lang="en"/>
              <a:t>desfazê</a:t>
            </a:r>
            <a:r>
              <a:rPr lang="en"/>
              <a:t>-lo mesmo se, com a progressão do algoritmo, seja encontrado grupos melhores;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Complexidade e tempo de execução elevados;</a:t>
            </a:r>
            <a:endParaRPr/>
          </a:p>
        </p:txBody>
      </p:sp>
      <p:sp>
        <p:nvSpPr>
          <p:cNvPr id="321" name="Google Shape;321;p30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</p:txBody>
      </p:sp>
      <p:sp>
        <p:nvSpPr>
          <p:cNvPr id="322" name="Google Shape;322;p30"/>
          <p:cNvSpPr txBox="1"/>
          <p:nvPr>
            <p:ph idx="6" type="subTitle"/>
          </p:nvPr>
        </p:nvSpPr>
        <p:spPr>
          <a:xfrm>
            <a:off x="720025" y="2729525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/>
          <p:nvPr>
            <p:ph type="title"/>
          </p:nvPr>
        </p:nvSpPr>
        <p:spPr>
          <a:xfrm>
            <a:off x="32751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código</a:t>
            </a:r>
            <a:endParaRPr/>
          </a:p>
        </p:txBody>
      </p:sp>
      <p:sp>
        <p:nvSpPr>
          <p:cNvPr id="328" name="Google Shape;328;p31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COLAB</a:t>
            </a:r>
            <a:endParaRPr/>
          </a:p>
        </p:txBody>
      </p:sp>
      <p:sp>
        <p:nvSpPr>
          <p:cNvPr id="329" name="Google Shape;329;p31"/>
          <p:cNvSpPr txBox="1"/>
          <p:nvPr>
            <p:ph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0" name="Google Shape;330;p3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1" name="Google Shape;331;p31"/>
          <p:cNvCxnSpPr/>
          <p:nvPr/>
        </p:nvCxnSpPr>
        <p:spPr>
          <a:xfrm flipH="1" rot="10800000">
            <a:off x="1600600" y="2910566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32" name="Google Shape;332;p31"/>
          <p:cNvCxnSpPr/>
          <p:nvPr/>
        </p:nvCxnSpPr>
        <p:spPr>
          <a:xfrm flipH="1" rot="10800000">
            <a:off x="1600600" y="17143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33" name="Google Shape;333;p31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1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