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ulish"/>
      <p:regular r:id="rId11"/>
      <p:bold r:id="rId12"/>
      <p:italic r:id="rId13"/>
      <p:boldItalic r:id="rId14"/>
    </p:embeddedFont>
    <p:embeddedFont>
      <p:font typeface="Bebas Neue"/>
      <p:regular r:id="rId15"/>
    </p:embeddedFont>
    <p:embeddedFont>
      <p:font typeface="Quicksand"/>
      <p:regular r:id="rId16"/>
      <p:bold r:id="rId17"/>
    </p:embeddedFont>
    <p:embeddedFont>
      <p:font typeface="PT Sans"/>
      <p:regular r:id="rId18"/>
      <p:bold r:id="rId19"/>
      <p:italic r:id="rId20"/>
      <p:boldItalic r:id="rId21"/>
    </p:embeddedFont>
    <p:embeddedFont>
      <p:font typeface="DM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italic.fntdata"/><Relationship Id="rId22" Type="http://schemas.openxmlformats.org/officeDocument/2006/relationships/font" Target="fonts/DMSans-regular.fntdata"/><Relationship Id="rId21" Type="http://schemas.openxmlformats.org/officeDocument/2006/relationships/font" Target="fonts/PTSans-boldItalic.fntdata"/><Relationship Id="rId24" Type="http://schemas.openxmlformats.org/officeDocument/2006/relationships/font" Target="fonts/DMSans-italic.fntdata"/><Relationship Id="rId23" Type="http://schemas.openxmlformats.org/officeDocument/2006/relationships/font" Target="fonts/DM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DM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Mulish-regular.fntdata"/><Relationship Id="rId10" Type="http://schemas.openxmlformats.org/officeDocument/2006/relationships/slide" Target="slides/slide6.xml"/><Relationship Id="rId13" Type="http://schemas.openxmlformats.org/officeDocument/2006/relationships/font" Target="fonts/Mulish-italic.fntdata"/><Relationship Id="rId12" Type="http://schemas.openxmlformats.org/officeDocument/2006/relationships/font" Target="fonts/Mulish-bold.fntdata"/><Relationship Id="rId15" Type="http://schemas.openxmlformats.org/officeDocument/2006/relationships/font" Target="fonts/BebasNeue-regular.fntdata"/><Relationship Id="rId14" Type="http://schemas.openxmlformats.org/officeDocument/2006/relationships/font" Target="fonts/Mulish-boldItalic.fntdata"/><Relationship Id="rId17" Type="http://schemas.openxmlformats.org/officeDocument/2006/relationships/font" Target="fonts/Quicksand-bold.fntdata"/><Relationship Id="rId16" Type="http://schemas.openxmlformats.org/officeDocument/2006/relationships/font" Target="fonts/Quicksand-regular.fntdata"/><Relationship Id="rId19" Type="http://schemas.openxmlformats.org/officeDocument/2006/relationships/font" Target="fonts/PTSans-bold.fntdata"/><Relationship Id="rId18" Type="http://schemas.openxmlformats.org/officeDocument/2006/relationships/font" Target="fonts/P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3f6155f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3f6155f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c468e2b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ec468e2b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ec468e2b6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ec468e2b6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c468e2b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ec468e2b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7" name="Google Shape;87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9" name="Google Shape;89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subTitle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subTitle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3" type="subTitle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4" type="subTitle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5" type="title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6" type="title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7" type="title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8" type="title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9" type="subTitle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3" type="subTitle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14" type="title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15" type="title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6" type="subTitle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7" type="subTitle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8" type="subTitle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9" type="subTitle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20" type="subTitle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21" type="subTitle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0" name="Google Shape;130;p14"/>
          <p:cNvSpPr txBox="1"/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0" name="Google Shape;140;p15"/>
          <p:cNvSpPr txBox="1"/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/>
          <p:nvPr>
            <p:ph idx="2" type="pic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6" name="Google Shape;146;p1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1" name="Google Shape;151;p16"/>
          <p:cNvSpPr txBox="1"/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6" name="Google Shape;156;p1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3" type="subTitle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4" type="subTitle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5" type="subTitle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17"/>
          <p:cNvSpPr txBox="1"/>
          <p:nvPr>
            <p:ph idx="6" type="subTitle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6" name="Google Shape;17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5" type="subTitle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18"/>
          <p:cNvSpPr txBox="1"/>
          <p:nvPr>
            <p:ph idx="6" type="subTitle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1" name="Google Shape;19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2" type="subTitle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3" type="subTitle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4" type="subTitle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5" type="subTitle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idx="6" type="subTitle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1" name="Google Shape;201;p2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6" name="Google Shape;20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1" type="subTitle"/>
          </p:nvPr>
        </p:nvSpPr>
        <p:spPr>
          <a:xfrm>
            <a:off x="154577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0"/>
          <p:cNvSpPr txBox="1"/>
          <p:nvPr>
            <p:ph idx="2" type="subTitle"/>
          </p:nvPr>
        </p:nvSpPr>
        <p:spPr>
          <a:xfrm>
            <a:off x="504132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3" type="subTitle"/>
          </p:nvPr>
        </p:nvSpPr>
        <p:spPr>
          <a:xfrm>
            <a:off x="154577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idx="4" type="subTitle"/>
          </p:nvPr>
        </p:nvSpPr>
        <p:spPr>
          <a:xfrm>
            <a:off x="504132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5" type="subTitle"/>
          </p:nvPr>
        </p:nvSpPr>
        <p:spPr>
          <a:xfrm>
            <a:off x="154577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6" type="subTitle"/>
          </p:nvPr>
        </p:nvSpPr>
        <p:spPr>
          <a:xfrm>
            <a:off x="504132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idx="7" type="subTitle"/>
          </p:nvPr>
        </p:nvSpPr>
        <p:spPr>
          <a:xfrm>
            <a:off x="154577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8" type="subTitle"/>
          </p:nvPr>
        </p:nvSpPr>
        <p:spPr>
          <a:xfrm>
            <a:off x="504132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8" name="Google Shape;218;p2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2" name="Google Shape;222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3" name="Google Shape;22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2" type="subTitle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3" type="subTitle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idx="4" type="subTitle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5" type="subTitle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idx="6" type="subTitle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7" type="subTitle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idx="8" type="subTitle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idx="9" type="subTitle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13" type="subTitle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14" type="subTitle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15" type="subTitle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9" name="Google Shape;239;p2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1" name="Google Shape;241;p2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3" name="Google Shape;243;p2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4" name="Google Shape;244;p22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/>
          <p:nvPr>
            <p:ph idx="1" type="subTitle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2"/>
          <p:cNvSpPr txBox="1"/>
          <p:nvPr>
            <p:ph idx="3" type="subTitle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8" name="Google Shape;248;p22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2"/>
          <p:cNvSpPr txBox="1"/>
          <p:nvPr>
            <p:ph idx="5" type="subTitle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2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6" name="Google Shape;256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8" name="Google Shape;258;p23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6" name="Google Shape;266;p24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</a:defRPr>
            </a:lvl1pPr>
            <a:lvl2pPr lvl="1" rtl="0" algn="ctr">
              <a:buNone/>
              <a:defRPr>
                <a:solidFill>
                  <a:schemeClr val="lt1"/>
                </a:solidFill>
              </a:defRPr>
            </a:lvl2pPr>
            <a:lvl3pPr lvl="2" rtl="0" algn="ctr">
              <a:buNone/>
              <a:defRPr>
                <a:solidFill>
                  <a:schemeClr val="lt1"/>
                </a:solidFill>
              </a:defRPr>
            </a:lvl3pPr>
            <a:lvl4pPr lvl="3" rtl="0" algn="ctr">
              <a:buNone/>
              <a:defRPr>
                <a:solidFill>
                  <a:schemeClr val="lt1"/>
                </a:solidFill>
              </a:defRPr>
            </a:lvl4pPr>
            <a:lvl5pPr lvl="4" rtl="0" algn="ctr">
              <a:buNone/>
              <a:defRPr>
                <a:solidFill>
                  <a:schemeClr val="lt1"/>
                </a:solidFill>
              </a:defRPr>
            </a:lvl5pPr>
            <a:lvl6pPr lvl="5" rtl="0" algn="ctr">
              <a:buNone/>
              <a:defRPr>
                <a:solidFill>
                  <a:schemeClr val="lt1"/>
                </a:solidFill>
              </a:defRPr>
            </a:lvl6pPr>
            <a:lvl7pPr lvl="6" rtl="0" algn="ctr">
              <a:buNone/>
              <a:defRPr>
                <a:solidFill>
                  <a:schemeClr val="lt1"/>
                </a:solidFill>
              </a:defRPr>
            </a:lvl7pPr>
            <a:lvl8pPr lvl="7" rtl="0" algn="ctr">
              <a:buNone/>
              <a:defRPr>
                <a:solidFill>
                  <a:schemeClr val="lt1"/>
                </a:solidFill>
              </a:defRPr>
            </a:lvl8pPr>
            <a:lvl9pPr lvl="8" rtl="0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4" name="Google Shape;274;p25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6" name="Google Shape;66;p7"/>
          <p:cNvSpPr txBox="1"/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2" name="Google Shape;72;p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4" name="Google Shape;74;p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X4_d_sdQp9s7Ei3p2OcsInxMbGzkweiz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ctrTitle"/>
          </p:nvPr>
        </p:nvSpPr>
        <p:spPr>
          <a:xfrm>
            <a:off x="581750" y="1424875"/>
            <a:ext cx="80157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Processamento de Linguagem Natural</a:t>
            </a:r>
            <a:endParaRPr sz="5900">
              <a:solidFill>
                <a:schemeClr val="dk2"/>
              </a:solidFill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2422825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6733600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 txBox="1"/>
          <p:nvPr/>
        </p:nvSpPr>
        <p:spPr>
          <a:xfrm>
            <a:off x="443500" y="4079250"/>
            <a:ext cx="629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5C5F"/>
                </a:solidFill>
                <a:latin typeface="Mulish"/>
                <a:ea typeface="Mulish"/>
                <a:cs typeface="Mulish"/>
                <a:sym typeface="Mulish"/>
              </a:rPr>
              <a:t>Samuel França da Costa Pedrosa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5C5F"/>
                </a:solidFill>
                <a:latin typeface="Mulish"/>
                <a:ea typeface="Mulish"/>
                <a:cs typeface="Mulish"/>
                <a:sym typeface="Mulish"/>
              </a:rPr>
              <a:t>Letícia Delfino Teixeira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2955375" y="2210450"/>
            <a:ext cx="32112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5C5C5F"/>
                </a:solidFill>
                <a:latin typeface="Quicksand"/>
                <a:ea typeface="Quicksand"/>
                <a:cs typeface="Quicksand"/>
                <a:sym typeface="Quicksand"/>
              </a:rPr>
              <a:t>Sobre o método</a:t>
            </a:r>
            <a:endParaRPr b="1" sz="5000">
              <a:solidFill>
                <a:srgbClr val="5C5C5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1959250" y="1854500"/>
            <a:ext cx="1189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85789C"/>
                </a:solidFill>
                <a:latin typeface="Quicksand"/>
                <a:ea typeface="Quicksand"/>
                <a:cs typeface="Quicksand"/>
                <a:sym typeface="Quicksand"/>
              </a:rPr>
              <a:t>01</a:t>
            </a:r>
            <a:endParaRPr b="1" sz="6000">
              <a:solidFill>
                <a:srgbClr val="85789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90" name="Google Shape;290;p27"/>
          <p:cNvCxnSpPr/>
          <p:nvPr/>
        </p:nvCxnSpPr>
        <p:spPr>
          <a:xfrm flipH="1" rot="10800000">
            <a:off x="1600600" y="30629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91" name="Google Shape;291;p27"/>
          <p:cNvCxnSpPr/>
          <p:nvPr/>
        </p:nvCxnSpPr>
        <p:spPr>
          <a:xfrm flipH="1" rot="10800000">
            <a:off x="1600600" y="15619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92" name="Google Shape;292;p27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298" name="Google Shape;298;p28"/>
          <p:cNvSpPr txBox="1"/>
          <p:nvPr>
            <p:ph idx="1" type="subTitle"/>
          </p:nvPr>
        </p:nvSpPr>
        <p:spPr>
          <a:xfrm>
            <a:off x="720025" y="1610975"/>
            <a:ext cx="77040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algoritmo de Processamento de Linguagem Natural (PLN) analisa, reconhece e gera textos em linguagens humanas ou naturais.</a:t>
            </a:r>
            <a:endParaRPr/>
          </a:p>
        </p:txBody>
      </p:sp>
      <p:sp>
        <p:nvSpPr>
          <p:cNvPr id="299" name="Google Shape;299;p28"/>
          <p:cNvSpPr txBox="1"/>
          <p:nvPr>
            <p:ph idx="3" type="subTitle"/>
          </p:nvPr>
        </p:nvSpPr>
        <p:spPr>
          <a:xfrm>
            <a:off x="719975" y="2800400"/>
            <a:ext cx="7704000" cy="1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OCR;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Tradução automática;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Interpretação de texto;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Chatbots;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Etc;</a:t>
            </a:r>
            <a:endParaRPr/>
          </a:p>
        </p:txBody>
      </p:sp>
      <p:sp>
        <p:nvSpPr>
          <p:cNvPr id="300" name="Google Shape;300;p2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301" name="Google Shape;301;p28"/>
          <p:cNvSpPr txBox="1"/>
          <p:nvPr>
            <p:ph idx="6" type="subTitle"/>
          </p:nvPr>
        </p:nvSpPr>
        <p:spPr>
          <a:xfrm>
            <a:off x="720000" y="2406800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302" name="Google Shape;302;p2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308" name="Google Shape;308;p29"/>
          <p:cNvSpPr txBox="1"/>
          <p:nvPr>
            <p:ph idx="1" type="subTitle"/>
          </p:nvPr>
        </p:nvSpPr>
        <p:spPr>
          <a:xfrm>
            <a:off x="720025" y="1610975"/>
            <a:ext cx="7704000" cy="29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pré-processamento de texto são feitas preparações como a remoção de pontuações, transformação das maiúsculas em minúsculas e remoção de palavras desnecessárias.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seguida o texto é dividido em unidades menores, os tokens,  que podem ser palavras, frases ou subpalavras.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fim, podem ser feitas análises morfológicas, sintáticas ou semânticas.</a:t>
            </a:r>
            <a:endParaRPr/>
          </a:p>
        </p:txBody>
      </p:sp>
      <p:sp>
        <p:nvSpPr>
          <p:cNvPr id="309" name="Google Shape;309;p29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</a:t>
            </a:r>
            <a:endParaRPr/>
          </a:p>
        </p:txBody>
      </p:sp>
      <p:sp>
        <p:nvSpPr>
          <p:cNvPr id="310" name="Google Shape;310;p2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método</a:t>
            </a:r>
            <a:endParaRPr/>
          </a:p>
        </p:txBody>
      </p:sp>
      <p:sp>
        <p:nvSpPr>
          <p:cNvPr id="317" name="Google Shape;317;p30"/>
          <p:cNvSpPr txBox="1"/>
          <p:nvPr>
            <p:ph idx="1" type="subTitle"/>
          </p:nvPr>
        </p:nvSpPr>
        <p:spPr>
          <a:xfrm>
            <a:off x="720025" y="1610971"/>
            <a:ext cx="77040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Eficiente</a:t>
            </a:r>
            <a:r>
              <a:rPr lang="en"/>
              <a:t> na análise de grande volume de dados;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Facilita a automação de tarefas;</a:t>
            </a:r>
            <a:endParaRPr/>
          </a:p>
        </p:txBody>
      </p:sp>
      <p:sp>
        <p:nvSpPr>
          <p:cNvPr id="318" name="Google Shape;318;p30"/>
          <p:cNvSpPr txBox="1"/>
          <p:nvPr>
            <p:ph idx="3" type="subTitle"/>
          </p:nvPr>
        </p:nvSpPr>
        <p:spPr>
          <a:xfrm>
            <a:off x="720000" y="2944175"/>
            <a:ext cx="77040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Complexidade e ambiguidade da linguagem humana;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Necessita de dados de alta qualidade;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Sensível a mudança de linguagem;</a:t>
            </a:r>
            <a:endParaRPr/>
          </a:p>
        </p:txBody>
      </p:sp>
      <p:sp>
        <p:nvSpPr>
          <p:cNvPr id="319" name="Google Shape;319;p30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</p:txBody>
      </p:sp>
      <p:sp>
        <p:nvSpPr>
          <p:cNvPr id="320" name="Google Shape;320;p30"/>
          <p:cNvSpPr txBox="1"/>
          <p:nvPr>
            <p:ph idx="6" type="subTitle"/>
          </p:nvPr>
        </p:nvSpPr>
        <p:spPr>
          <a:xfrm>
            <a:off x="720000" y="2550575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31"/>
          <p:cNvSpPr txBox="1"/>
          <p:nvPr/>
        </p:nvSpPr>
        <p:spPr>
          <a:xfrm>
            <a:off x="3275150" y="1854500"/>
            <a:ext cx="3604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5C5C5F"/>
                </a:solidFill>
                <a:latin typeface="Quicksand"/>
                <a:ea typeface="Quicksand"/>
                <a:cs typeface="Quicksand"/>
                <a:sym typeface="Quicksand"/>
              </a:rPr>
              <a:t>O código</a:t>
            </a:r>
            <a:endParaRPr b="1" sz="5000">
              <a:solidFill>
                <a:srgbClr val="5C5C5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959250" y="2939075"/>
            <a:ext cx="5225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333333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COLAB</a:t>
            </a:r>
            <a:endParaRPr>
              <a:solidFill>
                <a:srgbClr val="5C5C5F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1959250" y="1854500"/>
            <a:ext cx="1189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85789C"/>
                </a:solidFill>
                <a:latin typeface="Quicksand"/>
                <a:ea typeface="Quicksand"/>
                <a:cs typeface="Quicksand"/>
                <a:sym typeface="Quicksand"/>
              </a:rPr>
              <a:t>02</a:t>
            </a:r>
            <a:endParaRPr b="1" sz="6000">
              <a:solidFill>
                <a:srgbClr val="85789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29" name="Google Shape;329;p31"/>
          <p:cNvCxnSpPr/>
          <p:nvPr/>
        </p:nvCxnSpPr>
        <p:spPr>
          <a:xfrm flipH="1" rot="10800000">
            <a:off x="1600600" y="29105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30" name="Google Shape;330;p31"/>
          <p:cNvCxnSpPr/>
          <p:nvPr/>
        </p:nvCxnSpPr>
        <p:spPr>
          <a:xfrm flipH="1" rot="10800000">
            <a:off x="1600600" y="17143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rgbClr val="D0C9DD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31" name="Google Shape;331;p31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rgbClr val="D0C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