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ulish"/>
      <p:regular r:id="rId11"/>
      <p:bold r:id="rId12"/>
      <p:italic r:id="rId13"/>
      <p:boldItalic r:id="rId14"/>
    </p:embeddedFont>
    <p:embeddedFont>
      <p:font typeface="Bebas Neue"/>
      <p:regular r:id="rId15"/>
    </p:embeddedFont>
    <p:embeddedFont>
      <p:font typeface="Quicksand"/>
      <p:regular r:id="rId16"/>
      <p:bold r:id="rId17"/>
    </p:embeddedFont>
    <p:embeddedFont>
      <p:font typeface="PT Sans"/>
      <p:regular r:id="rId18"/>
      <p:bold r:id="rId19"/>
      <p:italic r:id="rId20"/>
      <p:boldItalic r:id="rId21"/>
    </p:embeddedFont>
    <p:embeddedFont>
      <p:font typeface="DM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2" Type="http://schemas.openxmlformats.org/officeDocument/2006/relationships/font" Target="fonts/DMSans-regular.fntdata"/><Relationship Id="rId21" Type="http://schemas.openxmlformats.org/officeDocument/2006/relationships/font" Target="fonts/PTSans-boldItalic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Mulish-regular.fntdata"/><Relationship Id="rId10" Type="http://schemas.openxmlformats.org/officeDocument/2006/relationships/slide" Target="slides/slide6.xml"/><Relationship Id="rId13" Type="http://schemas.openxmlformats.org/officeDocument/2006/relationships/font" Target="fonts/Mulish-italic.fntdata"/><Relationship Id="rId12" Type="http://schemas.openxmlformats.org/officeDocument/2006/relationships/font" Target="fonts/Mulish-bold.fntdata"/><Relationship Id="rId15" Type="http://schemas.openxmlformats.org/officeDocument/2006/relationships/font" Target="fonts/BebasNeue-regular.fntdata"/><Relationship Id="rId14" Type="http://schemas.openxmlformats.org/officeDocument/2006/relationships/font" Target="fonts/Mulish-boldItalic.fntdata"/><Relationship Id="rId17" Type="http://schemas.openxmlformats.org/officeDocument/2006/relationships/font" Target="fonts/Quicksand-bold.fntdata"/><Relationship Id="rId16" Type="http://schemas.openxmlformats.org/officeDocument/2006/relationships/font" Target="fonts/Quicksand-regular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c468e2b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c468e2b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ec468e2b6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ec468e2b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c468e2b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c468e2b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0" name="Google Shape;130;p14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0" name="Google Shape;140;p15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1" name="Google Shape;151;p16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6" name="Google Shape;1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1" name="Google Shape;201;p2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3" name="Google Shape;22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9" name="Google Shape;239;p2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4" name="Google Shape;244;p22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2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2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8" name="Google Shape;258;p23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6" name="Google Shape;266;p24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4" name="Google Shape;274;p25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X4_d_sdQp9s7Ei3p2OcsInxMbGzkweiz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Random Forest</a:t>
            </a:r>
            <a:endParaRPr sz="5900">
              <a:solidFill>
                <a:schemeClr val="dk2"/>
              </a:solidFill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2422825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6733600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 txBox="1"/>
          <p:nvPr/>
        </p:nvSpPr>
        <p:spPr>
          <a:xfrm>
            <a:off x="443500" y="4079250"/>
            <a:ext cx="62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5C5F"/>
                </a:solidFill>
                <a:latin typeface="Mulish"/>
                <a:ea typeface="Mulish"/>
                <a:cs typeface="Mulish"/>
                <a:sym typeface="Mulish"/>
              </a:rPr>
              <a:t>Samuel França da Costa Pedrosa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5C5F"/>
                </a:solidFill>
                <a:latin typeface="Mulish"/>
                <a:ea typeface="Mulish"/>
                <a:cs typeface="Mulish"/>
                <a:sym typeface="Mulish"/>
              </a:rPr>
              <a:t>Letícia Delfino Teixeira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2955375" y="2210450"/>
            <a:ext cx="32112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C5C5F"/>
                </a:solidFill>
                <a:latin typeface="Quicksand"/>
                <a:ea typeface="Quicksand"/>
                <a:cs typeface="Quicksand"/>
                <a:sym typeface="Quicksand"/>
              </a:rPr>
              <a:t>Sobre o método</a:t>
            </a:r>
            <a:endParaRPr b="1" sz="5000">
              <a:solidFill>
                <a:srgbClr val="5C5C5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1959250" y="1854500"/>
            <a:ext cx="1189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85789C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b="1" sz="6000">
              <a:solidFill>
                <a:srgbClr val="85789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90" name="Google Shape;290;p27"/>
          <p:cNvCxnSpPr/>
          <p:nvPr/>
        </p:nvCxnSpPr>
        <p:spPr>
          <a:xfrm flipH="1" rot="10800000">
            <a:off x="1600600" y="30629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91" name="Google Shape;291;p27"/>
          <p:cNvCxnSpPr/>
          <p:nvPr/>
        </p:nvCxnSpPr>
        <p:spPr>
          <a:xfrm flipH="1" rot="10800000">
            <a:off x="1600600" y="15619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92" name="Google Shape;292;p27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298" name="Google Shape;298;p28"/>
          <p:cNvSpPr txBox="1"/>
          <p:nvPr>
            <p:ph idx="1" type="subTitle"/>
          </p:nvPr>
        </p:nvSpPr>
        <p:spPr>
          <a:xfrm>
            <a:off x="720025" y="1610976"/>
            <a:ext cx="77040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é um algoritmo de aprendizado supervisionado que resolver problemas de classificação e regressão. Ele constrói múltiplas árvores de decisão durante o treinamento e realiza a predição com base na média  das predições de cada árvore.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 txBox="1"/>
          <p:nvPr>
            <p:ph idx="3" type="subTitle"/>
          </p:nvPr>
        </p:nvSpPr>
        <p:spPr>
          <a:xfrm>
            <a:off x="719988" y="2878475"/>
            <a:ext cx="77040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Utilizado para detectar clientes que irão utilizar os serviços bancários mais  frequentemente que outros e pagar suas dívidas pontualmente;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Detectar fraudes de clientes que querem lesar o banco;</a:t>
            </a:r>
            <a:endParaRPr/>
          </a:p>
        </p:txBody>
      </p:sp>
      <p:sp>
        <p:nvSpPr>
          <p:cNvPr id="300" name="Google Shape;300;p2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301" name="Google Shape;301;p28"/>
          <p:cNvSpPr txBox="1"/>
          <p:nvPr>
            <p:ph idx="6" type="subTitle"/>
          </p:nvPr>
        </p:nvSpPr>
        <p:spPr>
          <a:xfrm>
            <a:off x="720013" y="2484875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302" name="Google Shape;302;p2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308" name="Google Shape;308;p29"/>
          <p:cNvSpPr txBox="1"/>
          <p:nvPr>
            <p:ph idx="1" type="subTitle"/>
          </p:nvPr>
        </p:nvSpPr>
        <p:spPr>
          <a:xfrm>
            <a:off x="720025" y="1610975"/>
            <a:ext cx="77040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algoritmo escolhe os dados de treino aleatoriamente e cria uma estrutura de árvore onde, a cada nó, uma condição é verificada. Se  a condição for atendida, o fluxo segue por um ramo, caso contrário, por outro. Isso é repetido várias vezes, sempre levanto ao próximo nó até a as "folhas" da árvore.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processo de predição é feito da seguinte forma: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Cada árvore produz sua própria predição com base nas características dos dados.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caso de problemas de classificação,  classe mais comum prevista pelas árvores é escolhida como a classe final. No caso de regresão, as predições individuais das árvores são combinadas por média para obter o valor final de regressão.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9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</a:t>
            </a:r>
            <a:endParaRPr/>
          </a:p>
        </p:txBody>
      </p:sp>
      <p:sp>
        <p:nvSpPr>
          <p:cNvPr id="310" name="Google Shape;310;p2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317" name="Google Shape;317;p30"/>
          <p:cNvSpPr txBox="1"/>
          <p:nvPr>
            <p:ph idx="1" type="subTitle"/>
          </p:nvPr>
        </p:nvSpPr>
        <p:spPr>
          <a:xfrm>
            <a:off x="720025" y="1610971"/>
            <a:ext cx="77040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Reduz overfitting dada a escolha aleatória dos dados de teste;</a:t>
            </a:r>
            <a:endParaRPr/>
          </a:p>
        </p:txBody>
      </p:sp>
      <p:sp>
        <p:nvSpPr>
          <p:cNvPr id="318" name="Google Shape;318;p30"/>
          <p:cNvSpPr txBox="1"/>
          <p:nvPr>
            <p:ph idx="3" type="subTitle"/>
          </p:nvPr>
        </p:nvSpPr>
        <p:spPr>
          <a:xfrm>
            <a:off x="720000" y="3007800"/>
            <a:ext cx="77040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Grande custo computacional;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Problemas com alta </a:t>
            </a:r>
            <a:r>
              <a:rPr lang="en"/>
              <a:t>dimensionalidade;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Difícil de interpretar em comparação com modelos;</a:t>
            </a:r>
            <a:endParaRPr/>
          </a:p>
        </p:txBody>
      </p:sp>
      <p:sp>
        <p:nvSpPr>
          <p:cNvPr id="319" name="Google Shape;319;p30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</p:txBody>
      </p:sp>
      <p:sp>
        <p:nvSpPr>
          <p:cNvPr id="320" name="Google Shape;320;p30"/>
          <p:cNvSpPr txBox="1"/>
          <p:nvPr>
            <p:ph idx="6" type="subTitle"/>
          </p:nvPr>
        </p:nvSpPr>
        <p:spPr>
          <a:xfrm>
            <a:off x="720000" y="2614200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31"/>
          <p:cNvSpPr txBox="1"/>
          <p:nvPr/>
        </p:nvSpPr>
        <p:spPr>
          <a:xfrm>
            <a:off x="3275150" y="1854500"/>
            <a:ext cx="3604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C5C5F"/>
                </a:solidFill>
                <a:latin typeface="Quicksand"/>
                <a:ea typeface="Quicksand"/>
                <a:cs typeface="Quicksand"/>
                <a:sym typeface="Quicksand"/>
              </a:rPr>
              <a:t>O código</a:t>
            </a:r>
            <a:endParaRPr b="1" sz="5000">
              <a:solidFill>
                <a:srgbClr val="5C5C5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959250" y="2939075"/>
            <a:ext cx="5225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333333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1959250" y="1854500"/>
            <a:ext cx="1189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85789C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b="1" sz="6000">
              <a:solidFill>
                <a:srgbClr val="85789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29" name="Google Shape;329;p31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30" name="Google Shape;330;p31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31" name="Google Shape;331;p31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