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ulish"/>
      <p:regular r:id="rId11"/>
      <p:bold r:id="rId12"/>
      <p:italic r:id="rId13"/>
      <p:boldItalic r:id="rId14"/>
    </p:embeddedFont>
    <p:embeddedFont>
      <p:font typeface="Bebas Neue"/>
      <p:regular r:id="rId15"/>
    </p:embeddedFont>
    <p:embeddedFont>
      <p:font typeface="Quicksand"/>
      <p:regular r:id="rId16"/>
      <p:bold r:id="rId17"/>
    </p:embeddedFont>
    <p:embeddedFont>
      <p:font typeface="PT Sans"/>
      <p:regular r:id="rId18"/>
      <p:bold r:id="rId19"/>
      <p:italic r:id="rId20"/>
      <p:boldItalic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2" Type="http://schemas.openxmlformats.org/officeDocument/2006/relationships/font" Target="fonts/DMSans-regular.fntdata"/><Relationship Id="rId21" Type="http://schemas.openxmlformats.org/officeDocument/2006/relationships/font" Target="fonts/PTSans-boldItalic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ulish-regular.fntdata"/><Relationship Id="rId10" Type="http://schemas.openxmlformats.org/officeDocument/2006/relationships/slide" Target="slides/slide6.xml"/><Relationship Id="rId13" Type="http://schemas.openxmlformats.org/officeDocument/2006/relationships/font" Target="fonts/Mulish-italic.fntdata"/><Relationship Id="rId12" Type="http://schemas.openxmlformats.org/officeDocument/2006/relationships/font" Target="fonts/Mulish-bold.fntdata"/><Relationship Id="rId15" Type="http://schemas.openxmlformats.org/officeDocument/2006/relationships/font" Target="fonts/BebasNeue-regular.fntdata"/><Relationship Id="rId14" Type="http://schemas.openxmlformats.org/officeDocument/2006/relationships/font" Target="fonts/Mulish-boldItalic.fntdata"/><Relationship Id="rId17" Type="http://schemas.openxmlformats.org/officeDocument/2006/relationships/font" Target="fonts/Quicksand-bold.fntdata"/><Relationship Id="rId16" Type="http://schemas.openxmlformats.org/officeDocument/2006/relationships/font" Target="fonts/Quicksand-regular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c468e2b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c468e2b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c468e2b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ec468e2b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c468e2b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c468e2b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" name="Google Shape;130;p14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6" name="Google Shape;1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1" name="Google Shape;201;p2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3" name="Google Shape;2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9" name="Google Shape;239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4" name="Google Shape;244;p22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8" name="Google Shape;258;p23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6" name="Google Shape;266;p24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4" name="Google Shape;274;p2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X4_d_sdQp9s7Ei3p2OcsInxMbGzkweiz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ctrTitle"/>
          </p:nvPr>
        </p:nvSpPr>
        <p:spPr>
          <a:xfrm>
            <a:off x="1368025" y="1424875"/>
            <a:ext cx="68472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Support Vector Machines</a:t>
            </a:r>
            <a:endParaRPr sz="5900">
              <a:solidFill>
                <a:schemeClr val="dk2"/>
              </a:solidFill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2422825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6733600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 txBox="1"/>
          <p:nvPr/>
        </p:nvSpPr>
        <p:spPr>
          <a:xfrm>
            <a:off x="443500" y="4079250"/>
            <a:ext cx="62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Samuel França da Costa Pedrosa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Letícia Delfino Teixeira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2955375" y="2210450"/>
            <a:ext cx="32112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C5C5F"/>
                </a:solidFill>
                <a:latin typeface="Quicksand"/>
                <a:ea typeface="Quicksand"/>
                <a:cs typeface="Quicksand"/>
                <a:sym typeface="Quicksand"/>
              </a:rPr>
              <a:t>Sobre o método</a:t>
            </a:r>
            <a:endParaRPr b="1" sz="5000">
              <a:solidFill>
                <a:srgbClr val="5C5C5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1959250" y="1854500"/>
            <a:ext cx="118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85789C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b="1" sz="6000">
              <a:solidFill>
                <a:srgbClr val="85789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90" name="Google Shape;290;p27"/>
          <p:cNvCxnSpPr/>
          <p:nvPr/>
        </p:nvCxnSpPr>
        <p:spPr>
          <a:xfrm flipH="1" rot="10800000">
            <a:off x="1600600" y="30629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91" name="Google Shape;291;p27"/>
          <p:cNvCxnSpPr/>
          <p:nvPr/>
        </p:nvCxnSpPr>
        <p:spPr>
          <a:xfrm flipH="1" rot="10800000">
            <a:off x="1600600" y="15619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92" name="Google Shape;292;p27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298" name="Google Shape;298;p28"/>
          <p:cNvSpPr txBox="1"/>
          <p:nvPr>
            <p:ph idx="1" type="subTitle"/>
          </p:nvPr>
        </p:nvSpPr>
        <p:spPr>
          <a:xfrm>
            <a:off x="720025" y="1610976"/>
            <a:ext cx="77040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</a:t>
            </a:r>
            <a:r>
              <a:rPr lang="en"/>
              <a:t>SVM  é um algoritmo usado para problemas de classificação e regressão. Ele busca encontrar um hiperplano de separação entre classes diferentes nos dados de treinamento.</a:t>
            </a:r>
            <a:endParaRPr/>
          </a:p>
        </p:txBody>
      </p:sp>
      <p:sp>
        <p:nvSpPr>
          <p:cNvPr id="299" name="Google Shape;299;p28"/>
          <p:cNvSpPr txBox="1"/>
          <p:nvPr>
            <p:ph idx="3" type="subTitle"/>
          </p:nvPr>
        </p:nvSpPr>
        <p:spPr>
          <a:xfrm>
            <a:off x="719988" y="2878475"/>
            <a:ext cx="77040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Classificação de texto;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Análise de dados não lineares;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Dificuldade na interpretação de classificação do dados;</a:t>
            </a:r>
            <a:endParaRPr/>
          </a:p>
        </p:txBody>
      </p:sp>
      <p:sp>
        <p:nvSpPr>
          <p:cNvPr id="300" name="Google Shape;300;p2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301" name="Google Shape;301;p28"/>
          <p:cNvSpPr txBox="1"/>
          <p:nvPr>
            <p:ph idx="6" type="subTitle"/>
          </p:nvPr>
        </p:nvSpPr>
        <p:spPr>
          <a:xfrm>
            <a:off x="720013" y="2484875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302" name="Google Shape;302;p2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08" name="Google Shape;308;p29"/>
          <p:cNvSpPr txBox="1"/>
          <p:nvPr>
            <p:ph idx="1" type="subTitle"/>
          </p:nvPr>
        </p:nvSpPr>
        <p:spPr>
          <a:xfrm>
            <a:off x="720025" y="1610975"/>
            <a:ext cx="77040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Cada dado é plotado como um ponto no espaço n-dimensional, com o valor de cada recurso sendo o valor de uma determinada coordenada. O algoritmo, então, realiza a classificação encontrando o hiperplano que melhor diferencia as classes.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pontos de dados que estão mais próximos do hiperplano de separação são chamados de vetores de suporte. Eles são cruciais para definir o hiperplano e a margem entre as </a:t>
            </a:r>
            <a:r>
              <a:rPr lang="en"/>
              <a:t>c</a:t>
            </a:r>
            <a:r>
              <a:rPr lang="en"/>
              <a:t>lasses. Support Vector Machine é uma fronteira que melhor segrega as duas classes.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objetivo é encontrar o hiperplano que maximize a margem entre as classes.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9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</a:t>
            </a:r>
            <a:endParaRPr/>
          </a:p>
        </p:txBody>
      </p:sp>
      <p:sp>
        <p:nvSpPr>
          <p:cNvPr id="310" name="Google Shape;310;p2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17" name="Google Shape;317;p30"/>
          <p:cNvSpPr txBox="1"/>
          <p:nvPr>
            <p:ph idx="1" type="subTitle"/>
          </p:nvPr>
        </p:nvSpPr>
        <p:spPr>
          <a:xfrm>
            <a:off x="720025" y="1610975"/>
            <a:ext cx="77040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</a:t>
            </a:r>
            <a:r>
              <a:rPr lang="en"/>
              <a:t>ficaz nos casos em que o número de dimensões é maior que o número de amostras;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Eficiente em termos de memória;</a:t>
            </a:r>
            <a:endParaRPr/>
          </a:p>
        </p:txBody>
      </p:sp>
      <p:sp>
        <p:nvSpPr>
          <p:cNvPr id="318" name="Google Shape;318;p30"/>
          <p:cNvSpPr txBox="1"/>
          <p:nvPr>
            <p:ph idx="3" type="subTitle"/>
          </p:nvPr>
        </p:nvSpPr>
        <p:spPr>
          <a:xfrm>
            <a:off x="720000" y="3066875"/>
            <a:ext cx="77040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Não tem um bom desempenho quando temos um grande conjunto de dados;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Sensível a ruídos;</a:t>
            </a:r>
            <a:endParaRPr/>
          </a:p>
        </p:txBody>
      </p:sp>
      <p:sp>
        <p:nvSpPr>
          <p:cNvPr id="319" name="Google Shape;319;p30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320" name="Google Shape;320;p30"/>
          <p:cNvSpPr txBox="1"/>
          <p:nvPr>
            <p:ph idx="6" type="subTitle"/>
          </p:nvPr>
        </p:nvSpPr>
        <p:spPr>
          <a:xfrm>
            <a:off x="720000" y="2673275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31"/>
          <p:cNvSpPr txBox="1"/>
          <p:nvPr/>
        </p:nvSpPr>
        <p:spPr>
          <a:xfrm>
            <a:off x="3275150" y="1854500"/>
            <a:ext cx="3604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C5C5F"/>
                </a:solidFill>
                <a:latin typeface="Quicksand"/>
                <a:ea typeface="Quicksand"/>
                <a:cs typeface="Quicksand"/>
                <a:sym typeface="Quicksand"/>
              </a:rPr>
              <a:t>O código</a:t>
            </a:r>
            <a:endParaRPr b="1" sz="5000">
              <a:solidFill>
                <a:srgbClr val="5C5C5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959250" y="2939075"/>
            <a:ext cx="5225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333333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1959250" y="1854500"/>
            <a:ext cx="118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85789C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b="1" sz="6000">
              <a:solidFill>
                <a:srgbClr val="85789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29" name="Google Shape;329;p31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30" name="Google Shape;330;p31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31" name="Google Shape;331;p31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