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3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8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1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8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A415D-155E-41EE-91C4-0E93A5FD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11" y="2004970"/>
            <a:ext cx="10503017" cy="2378130"/>
          </a:xfrm>
        </p:spPr>
        <p:txBody>
          <a:bodyPr>
            <a:normAutofit fontScale="90000"/>
          </a:bodyPr>
          <a:lstStyle/>
          <a:p>
            <a:r>
              <a:rPr lang="es-MX" dirty="0"/>
              <a:t>Terremoto de Nepal (Abril-2015): </a:t>
            </a:r>
            <a:br>
              <a:rPr lang="es-MX" dirty="0"/>
            </a:br>
            <a:r>
              <a:rPr lang="es-MX" dirty="0"/>
              <a:t>Análisis del grado de daño en las edificaciones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918511-77E0-470C-931E-2643430DF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11" y="4383100"/>
            <a:ext cx="8915399" cy="1126283"/>
          </a:xfrm>
        </p:spPr>
        <p:txBody>
          <a:bodyPr/>
          <a:lstStyle/>
          <a:p>
            <a:r>
              <a:rPr lang="es-MX" dirty="0"/>
              <a:t>¿Cuáles fueron los factores que favorecieron mayores daños?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2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EDA – Análisis del grado de daño según la geometría de la construcción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52" y="2209101"/>
            <a:ext cx="3305262" cy="3777622"/>
          </a:xfrm>
        </p:spPr>
        <p:txBody>
          <a:bodyPr>
            <a:normAutofit/>
          </a:bodyPr>
          <a:lstStyle/>
          <a:p>
            <a:r>
              <a:rPr lang="es-MX" dirty="0"/>
              <a:t>Las edificaciones que mayores daños sufrieron fueron las de geometría rectangular y cuadrada, y las que menos, las construcciones </a:t>
            </a:r>
            <a:r>
              <a:rPr lang="es-MX" dirty="0" err="1"/>
              <a:t>multiproyectadas</a:t>
            </a:r>
            <a:r>
              <a:rPr lang="es-MX" dirty="0"/>
              <a:t>, y en forma de L.</a:t>
            </a:r>
            <a:endParaRPr lang="es-MX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B33643-445D-4C81-95D7-CB7DA442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4" y="2209102"/>
            <a:ext cx="7741465" cy="33710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796D2F8-E957-4CD6-A89A-3002D6191C8A}"/>
              </a:ext>
            </a:extLst>
          </p:cNvPr>
          <p:cNvSpPr/>
          <p:nvPr/>
        </p:nvSpPr>
        <p:spPr>
          <a:xfrm>
            <a:off x="676107" y="5298399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FF017E-234E-465A-8238-8E75D1910F03}"/>
              </a:ext>
            </a:extLst>
          </p:cNvPr>
          <p:cNvSpPr txBox="1"/>
          <p:nvPr/>
        </p:nvSpPr>
        <p:spPr>
          <a:xfrm>
            <a:off x="923726" y="5229451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 patio central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D4ED6A-B19E-4164-BC65-70DEB930B5A3}"/>
              </a:ext>
            </a:extLst>
          </p:cNvPr>
          <p:cNvSpPr/>
          <p:nvPr/>
        </p:nvSpPr>
        <p:spPr>
          <a:xfrm>
            <a:off x="1721048" y="5256747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8E2365-C81E-4ECE-93D9-237D8420C8F8}"/>
              </a:ext>
            </a:extLst>
          </p:cNvPr>
          <p:cNvSpPr txBox="1"/>
          <p:nvPr/>
        </p:nvSpPr>
        <p:spPr>
          <a:xfrm>
            <a:off x="1731276" y="5229450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 de E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B6003C-458E-4809-B7AC-37CFB7C90D48}"/>
              </a:ext>
            </a:extLst>
          </p:cNvPr>
          <p:cNvSpPr/>
          <p:nvPr/>
        </p:nvSpPr>
        <p:spPr>
          <a:xfrm>
            <a:off x="4704654" y="5275298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DDE505-397B-404B-A6B9-285B9EDF05ED}"/>
              </a:ext>
            </a:extLst>
          </p:cNvPr>
          <p:cNvSpPr/>
          <p:nvPr/>
        </p:nvSpPr>
        <p:spPr>
          <a:xfrm>
            <a:off x="3231659" y="5275298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2B1677-1240-425F-B41A-115A90EA4F92}"/>
              </a:ext>
            </a:extLst>
          </p:cNvPr>
          <p:cNvSpPr txBox="1"/>
          <p:nvPr/>
        </p:nvSpPr>
        <p:spPr>
          <a:xfrm>
            <a:off x="2461323" y="5239197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 de H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AB3013-2F5A-4BDE-BA62-18A7A16009F6}"/>
              </a:ext>
            </a:extLst>
          </p:cNvPr>
          <p:cNvSpPr txBox="1"/>
          <p:nvPr/>
        </p:nvSpPr>
        <p:spPr>
          <a:xfrm>
            <a:off x="3163753" y="5235465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 de L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C3394-C32D-44CE-961F-E28294E1492E}"/>
              </a:ext>
            </a:extLst>
          </p:cNvPr>
          <p:cNvSpPr txBox="1"/>
          <p:nvPr/>
        </p:nvSpPr>
        <p:spPr>
          <a:xfrm>
            <a:off x="3793354" y="5229450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Multiproyectado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0820676-671F-474B-9ABA-27183EC73986}"/>
              </a:ext>
            </a:extLst>
          </p:cNvPr>
          <p:cNvSpPr/>
          <p:nvPr/>
        </p:nvSpPr>
        <p:spPr>
          <a:xfrm>
            <a:off x="7440764" y="5255243"/>
            <a:ext cx="826985" cy="147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7CD756-AB0E-4A7C-8D3A-93B42A9E1D6D}"/>
              </a:ext>
            </a:extLst>
          </p:cNvPr>
          <p:cNvSpPr txBox="1"/>
          <p:nvPr/>
        </p:nvSpPr>
        <p:spPr>
          <a:xfrm>
            <a:off x="4725157" y="5227546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A5010A-AA32-40F2-B6E6-E68A6ACE25B1}"/>
              </a:ext>
            </a:extLst>
          </p:cNvPr>
          <p:cNvSpPr txBox="1"/>
          <p:nvPr/>
        </p:nvSpPr>
        <p:spPr>
          <a:xfrm>
            <a:off x="5402796" y="5220646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Rectangular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D04ED0-E29C-47AC-BF56-14CF1BD36769}"/>
              </a:ext>
            </a:extLst>
          </p:cNvPr>
          <p:cNvSpPr/>
          <p:nvPr/>
        </p:nvSpPr>
        <p:spPr>
          <a:xfrm>
            <a:off x="6142430" y="5296297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BA4DB9-2260-46D9-B25F-902F7F3382F3}"/>
              </a:ext>
            </a:extLst>
          </p:cNvPr>
          <p:cNvSpPr txBox="1"/>
          <p:nvPr/>
        </p:nvSpPr>
        <p:spPr>
          <a:xfrm>
            <a:off x="6106514" y="5225642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Cuadrado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79AA76C-5AC8-46A5-908F-FD0369E22B3C}"/>
              </a:ext>
            </a:extLst>
          </p:cNvPr>
          <p:cNvSpPr txBox="1"/>
          <p:nvPr/>
        </p:nvSpPr>
        <p:spPr>
          <a:xfrm>
            <a:off x="6827851" y="5235465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 de T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E94F608-2238-428C-85B0-70C943E06714}"/>
              </a:ext>
            </a:extLst>
          </p:cNvPr>
          <p:cNvSpPr txBox="1"/>
          <p:nvPr/>
        </p:nvSpPr>
        <p:spPr>
          <a:xfrm>
            <a:off x="7533564" y="5246893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 de U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6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7BE95-DF96-44F8-BF42-B6A095D5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4" y="31898"/>
            <a:ext cx="8911687" cy="1280890"/>
          </a:xfrm>
        </p:spPr>
        <p:txBody>
          <a:bodyPr>
            <a:normAutofit/>
          </a:bodyPr>
          <a:lstStyle/>
          <a:p>
            <a:r>
              <a:rPr lang="es-MX" sz="3200" dirty="0" err="1"/>
              <a:t>Insights</a:t>
            </a:r>
            <a:endParaRPr lang="es-AR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65B5F-2593-47C0-847B-7E8D8AD5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549" y="672343"/>
            <a:ext cx="10673107" cy="3777622"/>
          </a:xfrm>
        </p:spPr>
        <p:txBody>
          <a:bodyPr>
            <a:noAutofit/>
          </a:bodyPr>
          <a:lstStyle/>
          <a:p>
            <a:r>
              <a:rPr lang="es-MX" dirty="0"/>
              <a:t>Se observa que la mayor parte de los edificios sufrieron un grado severo de daño (5).</a:t>
            </a:r>
          </a:p>
          <a:p>
            <a:r>
              <a:rPr lang="es-MX" dirty="0"/>
              <a:t>Los edificios que mayor daño sufrieron, fueron los construidos con adobe y piedra. En cambio, las edificaciones más sismorresistentes fueron las que contaban con cemento reforzado.</a:t>
            </a:r>
          </a:p>
          <a:p>
            <a:r>
              <a:rPr lang="es-MX" dirty="0"/>
              <a:t>La mayor parte de las edificaciones poseían techos de bambú y madera, siendo los edificios con este material de techo los que mayor daño sufrieron.</a:t>
            </a:r>
          </a:p>
          <a:p>
            <a:r>
              <a:rPr lang="es-MX" dirty="0"/>
              <a:t>La mayor parte de las edificaciones estaban realizadas sobre superficies llanas. Si bien en la gráfica no es notorio, si se registraron mayores daños en las construcciones hechas sobre pendientes moderadas a pronunciadas.</a:t>
            </a:r>
          </a:p>
          <a:p>
            <a:r>
              <a:rPr lang="es-MX" dirty="0"/>
              <a:t>La mayor parte de los pisos estaban hechos de fango, y la mayor proporción de daños severos se vio expresada en pisos de fango y de ladrillo/piedra.</a:t>
            </a:r>
          </a:p>
          <a:p>
            <a:r>
              <a:rPr lang="es-MX" dirty="0"/>
              <a:t>Las edificaciones que mayores daños sufrieron fueron las de geometría rectangular y cuadrada, y las que menos, las construcciones </a:t>
            </a:r>
            <a:r>
              <a:rPr lang="es-MX" dirty="0" err="1"/>
              <a:t>multiproyectadas</a:t>
            </a:r>
            <a:r>
              <a:rPr lang="es-MX" dirty="0"/>
              <a:t>, y en forma de L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193A164-893B-43A1-8E57-4FB126771BA8}"/>
              </a:ext>
            </a:extLst>
          </p:cNvPr>
          <p:cNvSpPr txBox="1">
            <a:spLocks/>
          </p:cNvSpPr>
          <p:nvPr/>
        </p:nvSpPr>
        <p:spPr>
          <a:xfrm>
            <a:off x="1640156" y="496840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Recomendaciones</a:t>
            </a:r>
            <a:endParaRPr lang="es-AR" sz="32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031A52-5232-4067-A474-9652B7640B8A}"/>
              </a:ext>
            </a:extLst>
          </p:cNvPr>
          <p:cNvSpPr txBox="1">
            <a:spLocks/>
          </p:cNvSpPr>
          <p:nvPr/>
        </p:nvSpPr>
        <p:spPr>
          <a:xfrm>
            <a:off x="1663548" y="5545212"/>
            <a:ext cx="9958672" cy="1280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 primera instancia, se recomienda invertir en materiales de cemento reforzado  y similares para la construcción en áreas que se entiende son de riesgo sísmico.</a:t>
            </a:r>
          </a:p>
          <a:p>
            <a:r>
              <a:rPr lang="es-MX" dirty="0"/>
              <a:t>Preferentemente debería optarse por construir en lugares llanos, sin pendientes naturales pronunciadas</a:t>
            </a:r>
          </a:p>
        </p:txBody>
      </p:sp>
    </p:spTree>
    <p:extLst>
      <p:ext uri="{BB962C8B-B14F-4D97-AF65-F5344CB8AC3E}">
        <p14:creationId xmlns:p14="http://schemas.microsoft.com/office/powerpoint/2010/main" val="357699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443961-7311-459E-BB58-EC9FB521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62" y="3168819"/>
            <a:ext cx="4176570" cy="2148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F3B136-70FC-4A64-896C-8665013C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8808"/>
            <a:ext cx="8911687" cy="1280890"/>
          </a:xfrm>
        </p:spPr>
        <p:txBody>
          <a:bodyPr/>
          <a:lstStyle/>
          <a:p>
            <a:r>
              <a:rPr lang="es-MX" dirty="0"/>
              <a:t>Machine </a:t>
            </a:r>
            <a:r>
              <a:rPr lang="es-MX" dirty="0" err="1"/>
              <a:t>Learning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BE70B-E0D2-4388-A6CB-70DA2499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251" y="995917"/>
            <a:ext cx="10090298" cy="3777622"/>
          </a:xfrm>
        </p:spPr>
        <p:txBody>
          <a:bodyPr>
            <a:normAutofit/>
          </a:bodyPr>
          <a:lstStyle/>
          <a:p>
            <a:r>
              <a:rPr lang="es-MX" dirty="0"/>
              <a:t>Objetivo: Obtener un modelo que prediga el nivel de daño que pudiera sufrir una edificación teniendo en base a su material fundacional, número de pisos pre y post sismo, </a:t>
            </a:r>
            <a:r>
              <a:rPr lang="es-MX" dirty="0" err="1"/>
              <a:t>area</a:t>
            </a:r>
            <a:r>
              <a:rPr lang="es-MX" dirty="0"/>
              <a:t> de la edificación, altura de la edificación pre y post sismo, edad de los edificios.</a:t>
            </a:r>
          </a:p>
          <a:p>
            <a:r>
              <a:rPr lang="es-MX" dirty="0"/>
              <a:t>Tipo de aprendizaje: Supervisado, se sabe la variable respuesta</a:t>
            </a:r>
          </a:p>
          <a:p>
            <a:r>
              <a:rPr lang="es-MX" dirty="0"/>
              <a:t>Subtipo: de clasificación, la variable respuesta es categórica.</a:t>
            </a:r>
          </a:p>
          <a:p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C95BA65-3D48-47A7-B6C4-07BA6285DB4A}"/>
              </a:ext>
            </a:extLst>
          </p:cNvPr>
          <p:cNvSpPr txBox="1">
            <a:spLocks/>
          </p:cNvSpPr>
          <p:nvPr/>
        </p:nvSpPr>
        <p:spPr>
          <a:xfrm>
            <a:off x="1584252" y="3429000"/>
            <a:ext cx="575221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Consideraciones:</a:t>
            </a:r>
          </a:p>
          <a:p>
            <a:pPr lvl="1"/>
            <a:r>
              <a:rPr lang="es-MX" dirty="0"/>
              <a:t>Para aplicar los modelos de ML, previamente se trabajaron los datos con métodos de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encoding</a:t>
            </a:r>
            <a:r>
              <a:rPr lang="es-MX" dirty="0"/>
              <a:t> sobre variables categóricas, y normalización sobre variables numéricas. La aplicación de PCA para el caso de nuestro </a:t>
            </a:r>
            <a:r>
              <a:rPr lang="es-MX" dirty="0" err="1"/>
              <a:t>dataset</a:t>
            </a:r>
            <a:r>
              <a:rPr lang="es-MX" dirty="0"/>
              <a:t> resultó contraproducente en las predicciones.</a:t>
            </a:r>
          </a:p>
          <a:p>
            <a:pPr lvl="1"/>
            <a:r>
              <a:rPr lang="es-MX" dirty="0"/>
              <a:t>Se observa que las clases están desbalanceadas (como bien pudo apreciarse en el primer apartado de EDA) , por lo tanto, darle peso a la métrica de </a:t>
            </a:r>
            <a:r>
              <a:rPr lang="es-MX" dirty="0" err="1"/>
              <a:t>Accuracy</a:t>
            </a:r>
            <a:r>
              <a:rPr lang="es-MX" dirty="0"/>
              <a:t> no sería correcto para ninguno de los modelos empleados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141947-B758-4D33-8EC8-FE7DD4E8A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8" r="45024"/>
          <a:stretch/>
        </p:blipFill>
        <p:spPr>
          <a:xfrm>
            <a:off x="7790362" y="5322018"/>
            <a:ext cx="2183612" cy="9753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3F72BE9-BA3B-4ABA-9211-1267F48B92E5}"/>
              </a:ext>
            </a:extLst>
          </p:cNvPr>
          <p:cNvSpPr txBox="1">
            <a:spLocks/>
          </p:cNvSpPr>
          <p:nvPr/>
        </p:nvSpPr>
        <p:spPr>
          <a:xfrm>
            <a:off x="9973974" y="5962118"/>
            <a:ext cx="2183612" cy="332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050" dirty="0"/>
              <a:t>Histograma grados de daño y conteo de clases.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410018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3B136-70FC-4A64-896C-8665013C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45" y="122242"/>
            <a:ext cx="4306956" cy="1280890"/>
          </a:xfrm>
        </p:spPr>
        <p:txBody>
          <a:bodyPr/>
          <a:lstStyle/>
          <a:p>
            <a:r>
              <a:rPr lang="es-MX" dirty="0"/>
              <a:t>Machine </a:t>
            </a:r>
            <a:r>
              <a:rPr lang="es-MX" dirty="0" err="1"/>
              <a:t>Learning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BE70B-E0D2-4388-A6CB-70DA2499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633" y="560975"/>
            <a:ext cx="6944865" cy="3777622"/>
          </a:xfrm>
        </p:spPr>
        <p:txBody>
          <a:bodyPr>
            <a:noAutofit/>
          </a:bodyPr>
          <a:lstStyle/>
          <a:p>
            <a:endParaRPr lang="es-MX" dirty="0"/>
          </a:p>
          <a:p>
            <a:r>
              <a:rPr lang="es-MX" dirty="0"/>
              <a:t>En primera instancia, se sabe que las clases están desbalanceadas, por lo tanto, darle peso a la métrica de </a:t>
            </a:r>
            <a:r>
              <a:rPr lang="es-MX" dirty="0" err="1"/>
              <a:t>Accuracy</a:t>
            </a:r>
            <a:r>
              <a:rPr lang="es-MX" dirty="0"/>
              <a:t> no sería correcto para ninguno de los modelo empleados.</a:t>
            </a:r>
          </a:p>
          <a:p>
            <a:r>
              <a:rPr lang="es-MX" dirty="0"/>
              <a:t>Luego de evaluar todos los modelos, se puede concluir que el más eficiente fue </a:t>
            </a:r>
            <a:r>
              <a:rPr lang="es-MX" dirty="0" err="1"/>
              <a:t>XGBoost</a:t>
            </a:r>
            <a:r>
              <a:rPr lang="es-MX" dirty="0"/>
              <a:t>, particularmente al hacer foco en los grados de daño más severos (grados 4 y 5), donde las métricas se ajustaron mejor que al aplicar KNN. Es de destacar que además se ganó en lo que a rendimiento computacional se refiere. Aplicar el </a:t>
            </a:r>
            <a:r>
              <a:rPr lang="es-MX" dirty="0" err="1"/>
              <a:t>crossvalidation</a:t>
            </a:r>
            <a:r>
              <a:rPr lang="es-MX" dirty="0"/>
              <a:t> y predecir en test con KNN implicó un tiempo de procesamiento de 52', en tanto que aplicar </a:t>
            </a:r>
            <a:r>
              <a:rPr lang="es-MX" dirty="0" err="1"/>
              <a:t>xgboost</a:t>
            </a:r>
            <a:r>
              <a:rPr lang="es-MX" dirty="0"/>
              <a:t> con </a:t>
            </a:r>
            <a:r>
              <a:rPr lang="es-MX" dirty="0" err="1"/>
              <a:t>hipertuneo</a:t>
            </a:r>
            <a:r>
              <a:rPr lang="es-MX" dirty="0"/>
              <a:t> de parámetros demoró 27', casi la mitad que con KNN.</a:t>
            </a:r>
          </a:p>
          <a:p>
            <a:r>
              <a:rPr lang="es-MX" dirty="0"/>
              <a:t>La detección de falsos negativos ( mayor </a:t>
            </a:r>
            <a:r>
              <a:rPr lang="es-MX" dirty="0" err="1"/>
              <a:t>recall</a:t>
            </a:r>
            <a:r>
              <a:rPr lang="es-MX" dirty="0"/>
              <a:t> ) sería de suma importancia particularmente para las categorías de grado 4 y 5 (mayores daños). Esto es así porque sería contraproducente y más peligroso predecir  erróneamente que cierta combinación de factores no sería de riesgo para la construcción de un edificio. </a:t>
            </a:r>
          </a:p>
          <a:p>
            <a:endParaRPr lang="es-MX" dirty="0"/>
          </a:p>
          <a:p>
            <a:endParaRPr lang="es-A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3E59980-DAC8-4F2C-9152-AFF6E4DF8F5A}"/>
              </a:ext>
            </a:extLst>
          </p:cNvPr>
          <p:cNvSpPr txBox="1">
            <a:spLocks/>
          </p:cNvSpPr>
          <p:nvPr/>
        </p:nvSpPr>
        <p:spPr>
          <a:xfrm>
            <a:off x="1526207" y="5598426"/>
            <a:ext cx="2183612" cy="332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050" dirty="0"/>
              <a:t>Reportes de clasificación en test</a:t>
            </a:r>
            <a:endParaRPr lang="es-AR" sz="105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001567-3A70-4DF5-BDEA-2751B6907351}"/>
              </a:ext>
            </a:extLst>
          </p:cNvPr>
          <p:cNvGrpSpPr/>
          <p:nvPr/>
        </p:nvGrpSpPr>
        <p:grpSpPr>
          <a:xfrm>
            <a:off x="1526207" y="1403132"/>
            <a:ext cx="4274288" cy="1892106"/>
            <a:chOff x="4535673" y="1273780"/>
            <a:chExt cx="4274288" cy="1892106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E0475-4D0F-49B7-97DC-E954BAD2FAF8}"/>
                </a:ext>
              </a:extLst>
            </p:cNvPr>
            <p:cNvSpPr txBox="1"/>
            <p:nvPr/>
          </p:nvSpPr>
          <p:spPr>
            <a:xfrm>
              <a:off x="5992333" y="1273780"/>
              <a:ext cx="2817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KNN</a:t>
              </a:r>
              <a:endParaRPr lang="es-A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94D8D0D-F675-4F00-A1A4-23E0C9B88484}"/>
                </a:ext>
              </a:extLst>
            </p:cNvPr>
            <p:cNvSpPr/>
            <p:nvPr/>
          </p:nvSpPr>
          <p:spPr>
            <a:xfrm>
              <a:off x="4535673" y="1557495"/>
              <a:ext cx="3342388" cy="1608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AF04C9D-D6F7-4FFB-9FEA-04B6E2BD2C9C}"/>
              </a:ext>
            </a:extLst>
          </p:cNvPr>
          <p:cNvGrpSpPr/>
          <p:nvPr/>
        </p:nvGrpSpPr>
        <p:grpSpPr>
          <a:xfrm>
            <a:off x="1571866" y="3515889"/>
            <a:ext cx="4105330" cy="1901381"/>
            <a:chOff x="8101568" y="1264303"/>
            <a:chExt cx="4105330" cy="190138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21CC90A-0A57-4C96-A7A1-42CB9DF15189}"/>
                </a:ext>
              </a:extLst>
            </p:cNvPr>
            <p:cNvSpPr txBox="1"/>
            <p:nvPr/>
          </p:nvSpPr>
          <p:spPr>
            <a:xfrm>
              <a:off x="9389270" y="1264303"/>
              <a:ext cx="2817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XGBoost</a:t>
              </a:r>
              <a:endParaRPr lang="es-A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E8BEE74-53B9-4079-8F67-4D3B432D03D1}"/>
                </a:ext>
              </a:extLst>
            </p:cNvPr>
            <p:cNvSpPr/>
            <p:nvPr/>
          </p:nvSpPr>
          <p:spPr>
            <a:xfrm>
              <a:off x="8101568" y="1557293"/>
              <a:ext cx="3342388" cy="1608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E2DD462-08A7-4D68-8346-0D899079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92" y="3822159"/>
            <a:ext cx="3301962" cy="1540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26B4F5-2F2B-4849-B088-25633031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65" y="1752307"/>
            <a:ext cx="3296729" cy="15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9A71-A8EB-4C73-8AB5-5B485066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C18B6-21EA-411B-9DB4-22A2FC86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Introducción</a:t>
            </a:r>
          </a:p>
          <a:p>
            <a:r>
              <a:rPr lang="es-MX" sz="2400" dirty="0" err="1"/>
              <a:t>Hipótesis</a:t>
            </a:r>
            <a:endParaRPr lang="es-MX" sz="2400" dirty="0"/>
          </a:p>
          <a:p>
            <a:r>
              <a:rPr lang="es-MX" sz="2400" dirty="0"/>
              <a:t>Análisis Exploratorio de datos (EDA)</a:t>
            </a:r>
          </a:p>
          <a:p>
            <a:r>
              <a:rPr lang="es-MX" sz="2400" dirty="0" err="1"/>
              <a:t>Insights</a:t>
            </a:r>
            <a:r>
              <a:rPr lang="es-MX" sz="2400" dirty="0"/>
              <a:t> y recomendaciones</a:t>
            </a:r>
          </a:p>
          <a:p>
            <a:r>
              <a:rPr lang="es-MX" sz="2400" dirty="0"/>
              <a:t>Machine </a:t>
            </a:r>
            <a:r>
              <a:rPr lang="es-MX" sz="2400" dirty="0" err="1"/>
              <a:t>Learning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865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288EB-93BA-48C1-9350-AB56903C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022D9-505C-4719-98FE-31BA70A2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407"/>
            <a:ext cx="8915400" cy="4392815"/>
          </a:xfrm>
        </p:spPr>
        <p:txBody>
          <a:bodyPr>
            <a:noAutofit/>
          </a:bodyPr>
          <a:lstStyle/>
          <a:p>
            <a:r>
              <a:rPr lang="es-MX" sz="2000" dirty="0"/>
              <a:t>Se propone hacer una evaluación de los daños sufridos por las edificaciones como resultado del terremoto de magnitud 7.8 en la escala de </a:t>
            </a:r>
            <a:r>
              <a:rPr lang="es-MX" sz="2000" dirty="0" err="1"/>
              <a:t>richter</a:t>
            </a:r>
            <a:r>
              <a:rPr lang="es-MX" sz="2000" dirty="0"/>
              <a:t> acaecido en el distrito de </a:t>
            </a:r>
            <a:r>
              <a:rPr lang="es-MX" sz="2000" dirty="0" err="1"/>
              <a:t>Gorkha</a:t>
            </a:r>
            <a:r>
              <a:rPr lang="es-MX" sz="2000" dirty="0"/>
              <a:t>, </a:t>
            </a:r>
            <a:r>
              <a:rPr lang="es-MX" sz="2000" dirty="0" err="1"/>
              <a:t>Gandaki</a:t>
            </a:r>
            <a:r>
              <a:rPr lang="es-MX" sz="2000" dirty="0"/>
              <a:t>, Nepal. Como producto de dicho cataclismo, fallecieron 9000 personas, millones quedaron sin hogar y se estimó una pérdida de 10 billones de dólares en daños.</a:t>
            </a:r>
          </a:p>
          <a:p>
            <a:r>
              <a:rPr lang="es-MX" sz="2000" dirty="0"/>
              <a:t>El </a:t>
            </a:r>
            <a:r>
              <a:rPr lang="es-MX" sz="2000" dirty="0" err="1"/>
              <a:t>dataset</a:t>
            </a:r>
            <a:r>
              <a:rPr lang="es-MX" sz="2000" dirty="0"/>
              <a:t> es de libre uso, proveniente de un portal específico del gobierno de Nepal, y contiene principalmente información concerniente a la estructura de las edificaciones y nivel de daño sufrido. </a:t>
            </a:r>
          </a:p>
          <a:p>
            <a:r>
              <a:rPr lang="es-MX" sz="2000" dirty="0"/>
              <a:t>La evaluación de este </a:t>
            </a:r>
            <a:r>
              <a:rPr lang="es-MX" sz="2000" dirty="0" err="1"/>
              <a:t>dataset</a:t>
            </a:r>
            <a:r>
              <a:rPr lang="es-MX" sz="2000" dirty="0"/>
              <a:t> tiene por objetivo predecir (y por lo tanto prevenir) futuros daños edilicios. Está orientado al público en general, pudiendo ser utilizado también a modo de ejemplo para hacer evaluaciones de riesgo sísmico por organismos gubernamentales.</a:t>
            </a:r>
          </a:p>
        </p:txBody>
      </p:sp>
    </p:spTree>
    <p:extLst>
      <p:ext uri="{BB962C8B-B14F-4D97-AF65-F5344CB8AC3E}">
        <p14:creationId xmlns:p14="http://schemas.microsoft.com/office/powerpoint/2010/main" val="20661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D4AF-46FB-4EB8-859E-352685AE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280AD-4B89-4AAA-B24F-4337AFDC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387" y="1540188"/>
            <a:ext cx="9120649" cy="4477839"/>
          </a:xfrm>
        </p:spPr>
        <p:txBody>
          <a:bodyPr>
            <a:noAutofit/>
          </a:bodyPr>
          <a:lstStyle/>
          <a:p>
            <a:r>
              <a:rPr lang="es-MX" sz="2000" dirty="0"/>
              <a:t>Como </a:t>
            </a:r>
            <a:r>
              <a:rPr lang="es-MX" sz="2000" dirty="0" err="1"/>
              <a:t>hipótesis</a:t>
            </a:r>
            <a:r>
              <a:rPr lang="es-MX" sz="2000" dirty="0"/>
              <a:t> principal, se plantea que debería existir una correlación entre los daños sufridos por las edificaciones y las características de las mismas, pudiendo enumerarse: material fundacional, altura, número de pisos, pendiente del terreno sobre la que estuviera montada la construcción, material del techo, material del piso.</a:t>
            </a:r>
          </a:p>
          <a:p>
            <a:r>
              <a:rPr lang="es-MX" sz="2000" dirty="0"/>
              <a:t>Dado que fallecieron 9000 personas y millones se quedaron sin hogar, es de esperar que la gran mayoría de las construcciones hayan sufrido un daño severo (grados 5 y 4)</a:t>
            </a:r>
          </a:p>
          <a:p>
            <a:r>
              <a:rPr lang="es-MX" sz="2000" dirty="0"/>
              <a:t>Se plantea como </a:t>
            </a:r>
            <a:r>
              <a:rPr lang="es-MX" sz="2000" dirty="0" err="1"/>
              <a:t>hipótesis</a:t>
            </a:r>
            <a:r>
              <a:rPr lang="es-MX" sz="2000" dirty="0"/>
              <a:t> que, de haber una notoria proporción de daños severos, que sean pocos los edificios construidos con cemento reforzado o materiales similares.</a:t>
            </a:r>
          </a:p>
          <a:p>
            <a:r>
              <a:rPr lang="es-MX" sz="2000" dirty="0"/>
              <a:t>Se espera que proporcionalmente hayan ocurrido daños más severos en aquellos edificaciones asentadas sobre superficies con pendientes naturales más pronunciadas.</a:t>
            </a:r>
          </a:p>
        </p:txBody>
      </p:sp>
    </p:spTree>
    <p:extLst>
      <p:ext uri="{BB962C8B-B14F-4D97-AF65-F5344CB8AC3E}">
        <p14:creationId xmlns:p14="http://schemas.microsoft.com/office/powerpoint/2010/main" val="3658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EDA - Primer </a:t>
            </a:r>
            <a:r>
              <a:rPr lang="es-MX" dirty="0" err="1"/>
              <a:t>insight</a:t>
            </a:r>
            <a:r>
              <a:rPr lang="es-MX" dirty="0"/>
              <a:t>, ¿Qué tipo de daño fue el más frecuente en las edificaciones?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885" y="2117479"/>
            <a:ext cx="3305262" cy="3777622"/>
          </a:xfrm>
        </p:spPr>
        <p:txBody>
          <a:bodyPr>
            <a:noAutofit/>
          </a:bodyPr>
          <a:lstStyle/>
          <a:p>
            <a:r>
              <a:rPr lang="es-MX" dirty="0"/>
              <a:t>Dado que fallecieron 9000 personas y millones se quedaron sin hogar, al hacer un análisis </a:t>
            </a:r>
            <a:r>
              <a:rPr lang="es-MX" dirty="0" err="1"/>
              <a:t>univariado</a:t>
            </a:r>
            <a:r>
              <a:rPr lang="es-MX" dirty="0"/>
              <a:t> del grado de daño sufrido por las edificaciones, era de esperar que la gran mayoría haya sufrido un daño severo (grados 5 y 4).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AF4523-02BF-4A27-B579-5C2B6FF8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3" y="2523251"/>
            <a:ext cx="6553200" cy="33718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4942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EDA – Análisis del grado de daño de acuerdo al material fundacional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52" y="2209101"/>
            <a:ext cx="3305262" cy="3777622"/>
          </a:xfrm>
        </p:spPr>
        <p:txBody>
          <a:bodyPr>
            <a:normAutofit/>
          </a:bodyPr>
          <a:lstStyle/>
          <a:p>
            <a:r>
              <a:rPr lang="es-MX" dirty="0"/>
              <a:t>Las edificaciones menos sismorresistentes fueron las hechas con una mezcla de fango, piedra y cemento (como material cementante). En cambio, las edificaciones mas sismorresistentes fueron las que contaban con cemento reforzado.</a:t>
            </a:r>
            <a:endParaRPr lang="es-AR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792EF0-E63F-4C1E-AA4A-CFC850F5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8" y="2209101"/>
            <a:ext cx="8117927" cy="360630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6B63E4-AD88-4ADB-8668-5C4A823E8E89}"/>
              </a:ext>
            </a:extLst>
          </p:cNvPr>
          <p:cNvSpPr txBox="1"/>
          <p:nvPr/>
        </p:nvSpPr>
        <p:spPr>
          <a:xfrm>
            <a:off x="1359640" y="5464866"/>
            <a:ext cx="94297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Bambú/Madera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7943B6-A75F-4110-8374-DCCD41D3C79A}"/>
              </a:ext>
            </a:extLst>
          </p:cNvPr>
          <p:cNvSpPr txBox="1"/>
          <p:nvPr/>
        </p:nvSpPr>
        <p:spPr>
          <a:xfrm>
            <a:off x="2754906" y="5464866"/>
            <a:ext cx="116205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Cemento-Piedra/Ladrillo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7A5DDC-5834-41EE-81FE-F9B02D7D9F2C}"/>
              </a:ext>
            </a:extLst>
          </p:cNvPr>
          <p:cNvSpPr/>
          <p:nvPr/>
        </p:nvSpPr>
        <p:spPr>
          <a:xfrm>
            <a:off x="4241609" y="5490134"/>
            <a:ext cx="1228299" cy="116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CEFF53-FDDF-442A-9A0D-038ADC086318}"/>
              </a:ext>
            </a:extLst>
          </p:cNvPr>
          <p:cNvSpPr txBox="1"/>
          <p:nvPr/>
        </p:nvSpPr>
        <p:spPr>
          <a:xfrm>
            <a:off x="4396855" y="5428897"/>
            <a:ext cx="1162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Fango-Piedra/Ladrillo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48C1C8-90D3-4B9F-9541-28249FF7A506}"/>
              </a:ext>
            </a:extLst>
          </p:cNvPr>
          <p:cNvSpPr txBox="1"/>
          <p:nvPr/>
        </p:nvSpPr>
        <p:spPr>
          <a:xfrm>
            <a:off x="6208211" y="5467729"/>
            <a:ext cx="116205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D360C7-715C-4478-BE83-07F802B6E4ED}"/>
              </a:ext>
            </a:extLst>
          </p:cNvPr>
          <p:cNvSpPr txBox="1"/>
          <p:nvPr/>
        </p:nvSpPr>
        <p:spPr>
          <a:xfrm>
            <a:off x="7459258" y="5467728"/>
            <a:ext cx="94297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Cemento Reforzado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EDA – Análisis del grado de daño de acuerdo al material del techo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52" y="2209101"/>
            <a:ext cx="3305262" cy="3777622"/>
          </a:xfrm>
        </p:spPr>
        <p:txBody>
          <a:bodyPr>
            <a:normAutofit/>
          </a:bodyPr>
          <a:lstStyle/>
          <a:p>
            <a:r>
              <a:rPr lang="es-MX" dirty="0"/>
              <a:t>Se observan mayores daños en los edificios con techos de </a:t>
            </a:r>
            <a:r>
              <a:rPr lang="es-MX" dirty="0" err="1"/>
              <a:t>bambu</a:t>
            </a:r>
            <a:r>
              <a:rPr lang="es-MX" dirty="0"/>
              <a:t>/madera independientemente de si eran del tipo liviano o ligero. Las edificaciones con techos de cemento reforzado y sus derivados fueron las más sismorresistentes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AE069-293E-4A26-8C73-BAF5842E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" y="2344087"/>
            <a:ext cx="7973649" cy="33762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2EE8889-AE6A-4CEF-9F76-95094D853B1A}"/>
              </a:ext>
            </a:extLst>
          </p:cNvPr>
          <p:cNvSpPr/>
          <p:nvPr/>
        </p:nvSpPr>
        <p:spPr>
          <a:xfrm>
            <a:off x="3991607" y="5447255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00E385-B966-4845-BED5-447AFC773B1A}"/>
              </a:ext>
            </a:extLst>
          </p:cNvPr>
          <p:cNvSpPr txBox="1"/>
          <p:nvPr/>
        </p:nvSpPr>
        <p:spPr>
          <a:xfrm>
            <a:off x="4127325" y="5419959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Bambú/Madera Ligero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C21BA5-0FE0-437A-BB61-7CB1225115CC}"/>
              </a:ext>
            </a:extLst>
          </p:cNvPr>
          <p:cNvSpPr/>
          <p:nvPr/>
        </p:nvSpPr>
        <p:spPr>
          <a:xfrm>
            <a:off x="6469039" y="5488199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5C4185-2E39-4944-9FA2-C7DB9512D8EB}"/>
              </a:ext>
            </a:extLst>
          </p:cNvPr>
          <p:cNvSpPr/>
          <p:nvPr/>
        </p:nvSpPr>
        <p:spPr>
          <a:xfrm>
            <a:off x="1537963" y="5488199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44189A-9621-424E-A57B-5278B514B08C}"/>
              </a:ext>
            </a:extLst>
          </p:cNvPr>
          <p:cNvSpPr txBox="1"/>
          <p:nvPr/>
        </p:nvSpPr>
        <p:spPr>
          <a:xfrm>
            <a:off x="6224896" y="5411155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Cemento Reforzado y similares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148425-1C42-4F62-9F13-271DECA9946D}"/>
              </a:ext>
            </a:extLst>
          </p:cNvPr>
          <p:cNvSpPr txBox="1"/>
          <p:nvPr/>
        </p:nvSpPr>
        <p:spPr>
          <a:xfrm>
            <a:off x="1537963" y="5417095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Bambú/Madera Pesado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8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EDA – Análisis del grado de daño según el material del piso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52" y="2209101"/>
            <a:ext cx="3305262" cy="3777622"/>
          </a:xfrm>
        </p:spPr>
        <p:txBody>
          <a:bodyPr>
            <a:normAutofit/>
          </a:bodyPr>
          <a:lstStyle/>
          <a:p>
            <a:r>
              <a:rPr lang="es-MX" dirty="0"/>
              <a:t>Se observa mayor proporción de daños severos en edificios con piso de fango y ladrillo/piedra.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D9CFF-D674-45FE-8E8C-192B26B3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9" y="2209101"/>
            <a:ext cx="7932577" cy="356306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048106C-8F1D-4D1B-9A95-0E059362D9B9}"/>
              </a:ext>
            </a:extLst>
          </p:cNvPr>
          <p:cNvSpPr/>
          <p:nvPr/>
        </p:nvSpPr>
        <p:spPr>
          <a:xfrm>
            <a:off x="1214288" y="5372193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E46D88-E044-4342-BD46-4CC85F9FA48F}"/>
              </a:ext>
            </a:extLst>
          </p:cNvPr>
          <p:cNvSpPr txBox="1"/>
          <p:nvPr/>
        </p:nvSpPr>
        <p:spPr>
          <a:xfrm>
            <a:off x="1350006" y="5344897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Ladrillo/Piedra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0C3BE9-E07A-4B91-8EDA-64E0138A45C7}"/>
              </a:ext>
            </a:extLst>
          </p:cNvPr>
          <p:cNvSpPr/>
          <p:nvPr/>
        </p:nvSpPr>
        <p:spPr>
          <a:xfrm>
            <a:off x="2686432" y="5372193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7FABAA-E9EB-4B60-94F1-AF74A789F916}"/>
              </a:ext>
            </a:extLst>
          </p:cNvPr>
          <p:cNvSpPr txBox="1"/>
          <p:nvPr/>
        </p:nvSpPr>
        <p:spPr>
          <a:xfrm>
            <a:off x="3101929" y="5310777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Fango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05DFAA-1953-4D19-8D10-4EFBB768A316}"/>
              </a:ext>
            </a:extLst>
          </p:cNvPr>
          <p:cNvSpPr/>
          <p:nvPr/>
        </p:nvSpPr>
        <p:spPr>
          <a:xfrm>
            <a:off x="4194212" y="5372193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1EB23B-C9EE-4C44-BD39-CA2B809DC370}"/>
              </a:ext>
            </a:extLst>
          </p:cNvPr>
          <p:cNvSpPr txBox="1"/>
          <p:nvPr/>
        </p:nvSpPr>
        <p:spPr>
          <a:xfrm>
            <a:off x="4541470" y="5331727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75D7D00-26BA-430D-A261-7F189433E9F7}"/>
              </a:ext>
            </a:extLst>
          </p:cNvPr>
          <p:cNvSpPr/>
          <p:nvPr/>
        </p:nvSpPr>
        <p:spPr>
          <a:xfrm>
            <a:off x="5666356" y="5380115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2562A0-84C4-4699-B5A8-96777FEDC9F0}"/>
              </a:ext>
            </a:extLst>
          </p:cNvPr>
          <p:cNvSpPr txBox="1"/>
          <p:nvPr/>
        </p:nvSpPr>
        <p:spPr>
          <a:xfrm>
            <a:off x="5769471" y="5334958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Cemento Reforzado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B843065-E6BD-4D1B-AA3F-49C8A71937D3}"/>
              </a:ext>
            </a:extLst>
          </p:cNvPr>
          <p:cNvSpPr/>
          <p:nvPr/>
        </p:nvSpPr>
        <p:spPr>
          <a:xfrm>
            <a:off x="7219483" y="5359023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046BD9-D485-47AB-8C59-E82E1E5BEF2F}"/>
              </a:ext>
            </a:extLst>
          </p:cNvPr>
          <p:cNvSpPr txBox="1"/>
          <p:nvPr/>
        </p:nvSpPr>
        <p:spPr>
          <a:xfrm>
            <a:off x="7600563" y="5331727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2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C637-2D87-424B-873B-16BAC59E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EDA – Análisis del grado de daño según la pendiente del terreno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1EF9-AAD7-4476-885F-CD7A36F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52" y="2209101"/>
            <a:ext cx="3305262" cy="3777622"/>
          </a:xfrm>
        </p:spPr>
        <p:txBody>
          <a:bodyPr>
            <a:normAutofit/>
          </a:bodyPr>
          <a:lstStyle/>
          <a:p>
            <a:r>
              <a:rPr lang="es-MX" dirty="0"/>
              <a:t>Se observa que en proporción, las construcciones sobre pendientes pronunciadas fueron las que daño mas severo sufrieron.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F5F5D5-0398-446A-A608-59A4A00B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22312"/>
            <a:ext cx="7603354" cy="333667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742808-334F-4A8C-94F2-20D875F6BCD5}"/>
              </a:ext>
            </a:extLst>
          </p:cNvPr>
          <p:cNvSpPr/>
          <p:nvPr/>
        </p:nvSpPr>
        <p:spPr>
          <a:xfrm>
            <a:off x="4225523" y="5351562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6B4758-F6FE-4EC4-B121-447A443BE202}"/>
              </a:ext>
            </a:extLst>
          </p:cNvPr>
          <p:cNvSpPr txBox="1"/>
          <p:nvPr/>
        </p:nvSpPr>
        <p:spPr>
          <a:xfrm>
            <a:off x="4361241" y="5324266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Pendiente Moderada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A94712-3616-4C56-B546-3F35CDF98079}"/>
              </a:ext>
            </a:extLst>
          </p:cNvPr>
          <p:cNvSpPr/>
          <p:nvPr/>
        </p:nvSpPr>
        <p:spPr>
          <a:xfrm>
            <a:off x="6681644" y="5346155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C9E149-571C-48D5-BBAD-8A1DBBC03497}"/>
              </a:ext>
            </a:extLst>
          </p:cNvPr>
          <p:cNvSpPr txBox="1"/>
          <p:nvPr/>
        </p:nvSpPr>
        <p:spPr>
          <a:xfrm>
            <a:off x="6817362" y="5318859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Pendiente Pronunciada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6FE39E-4904-4EFA-A705-D8BA4807878D}"/>
              </a:ext>
            </a:extLst>
          </p:cNvPr>
          <p:cNvSpPr/>
          <p:nvPr/>
        </p:nvSpPr>
        <p:spPr>
          <a:xfrm>
            <a:off x="1769402" y="5346155"/>
            <a:ext cx="1262418" cy="12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948044-9879-4FF6-8F0C-C966167B831E}"/>
              </a:ext>
            </a:extLst>
          </p:cNvPr>
          <p:cNvSpPr txBox="1"/>
          <p:nvPr/>
        </p:nvSpPr>
        <p:spPr>
          <a:xfrm>
            <a:off x="2101400" y="5318859"/>
            <a:ext cx="1370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Llano</a:t>
            </a:r>
            <a:endParaRPr lang="es-AR" sz="7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2748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1217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Espiral</vt:lpstr>
      <vt:lpstr>Terremoto de Nepal (Abril-2015):  Análisis del grado de daño en las edificaciones</vt:lpstr>
      <vt:lpstr>Índice</vt:lpstr>
      <vt:lpstr>Introducción</vt:lpstr>
      <vt:lpstr>Hipótesis</vt:lpstr>
      <vt:lpstr>EDA - Primer insight, ¿Qué tipo de daño fue el más frecuente en las edificaciones?</vt:lpstr>
      <vt:lpstr>EDA – Análisis del grado de daño de acuerdo al material fundacional</vt:lpstr>
      <vt:lpstr>EDA – Análisis del grado de daño de acuerdo al material del techo</vt:lpstr>
      <vt:lpstr>EDA – Análisis del grado de daño según el material del piso </vt:lpstr>
      <vt:lpstr>EDA – Análisis del grado de daño según la pendiente del terreno</vt:lpstr>
      <vt:lpstr>EDA – Análisis del grado de daño según la geometría de la construcción</vt:lpstr>
      <vt:lpstr>Insights</vt:lpstr>
      <vt:lpstr>Machine Learning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Terremoto de Nepal (Abril-2015):  Análisis del grado de daño en las edificaciones</dc:title>
  <dc:creator>Usuario</dc:creator>
  <cp:lastModifiedBy>Usuario</cp:lastModifiedBy>
  <cp:revision>17</cp:revision>
  <dcterms:created xsi:type="dcterms:W3CDTF">2023-09-18T03:05:58Z</dcterms:created>
  <dcterms:modified xsi:type="dcterms:W3CDTF">2023-12-01T13:36:48Z</dcterms:modified>
</cp:coreProperties>
</file>