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7" r:id="rId5"/>
    <p:sldId id="260" r:id="rId6"/>
    <p:sldId id="262" r:id="rId7"/>
    <p:sldId id="263" r:id="rId8"/>
    <p:sldId id="264" r:id="rId9"/>
    <p:sldId id="268" r:id="rId10"/>
    <p:sldId id="265" r:id="rId11"/>
    <p:sldId id="266"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0" d="100"/>
          <a:sy n="90" d="100"/>
        </p:scale>
        <p:origin x="1332"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6171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5200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336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6179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7864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66734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471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6688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8628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799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9716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6198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38532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72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4915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300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470630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A415D-155E-41EE-91C4-0E93A5FDB29E}"/>
              </a:ext>
            </a:extLst>
          </p:cNvPr>
          <p:cNvSpPr>
            <a:spLocks noGrp="1"/>
          </p:cNvSpPr>
          <p:nvPr>
            <p:ph type="ctrTitle"/>
          </p:nvPr>
        </p:nvSpPr>
        <p:spPr>
          <a:xfrm>
            <a:off x="1971411" y="2004970"/>
            <a:ext cx="10503017" cy="2378130"/>
          </a:xfrm>
        </p:spPr>
        <p:txBody>
          <a:bodyPr>
            <a:normAutofit fontScale="90000"/>
          </a:bodyPr>
          <a:lstStyle/>
          <a:p>
            <a:r>
              <a:rPr lang="es-MX" dirty="0"/>
              <a:t>Terremoto de Nepal (Abril-2015): </a:t>
            </a:r>
            <a:br>
              <a:rPr lang="es-MX" dirty="0"/>
            </a:br>
            <a:r>
              <a:rPr lang="es-MX" dirty="0"/>
              <a:t>Análisis del grado de daño en las edificaciones</a:t>
            </a:r>
            <a:endParaRPr lang="es-AR" dirty="0"/>
          </a:p>
        </p:txBody>
      </p:sp>
      <p:sp>
        <p:nvSpPr>
          <p:cNvPr id="3" name="Subtítulo 2">
            <a:extLst>
              <a:ext uri="{FF2B5EF4-FFF2-40B4-BE49-F238E27FC236}">
                <a16:creationId xmlns:a16="http://schemas.microsoft.com/office/drawing/2014/main" id="{92918511-77E0-470C-931E-2643430DFAED}"/>
              </a:ext>
            </a:extLst>
          </p:cNvPr>
          <p:cNvSpPr>
            <a:spLocks noGrp="1"/>
          </p:cNvSpPr>
          <p:nvPr>
            <p:ph type="subTitle" idx="1"/>
          </p:nvPr>
        </p:nvSpPr>
        <p:spPr>
          <a:xfrm>
            <a:off x="1971411" y="4383100"/>
            <a:ext cx="8915399" cy="1126283"/>
          </a:xfrm>
        </p:spPr>
        <p:txBody>
          <a:bodyPr/>
          <a:lstStyle/>
          <a:p>
            <a:r>
              <a:rPr lang="es-MX" dirty="0"/>
              <a:t>¿Cuáles fueron los factores que favorecieron mayores daños?</a:t>
            </a:r>
            <a:endParaRPr lang="es-AR" dirty="0"/>
          </a:p>
        </p:txBody>
      </p:sp>
    </p:spTree>
    <p:extLst>
      <p:ext uri="{BB962C8B-B14F-4D97-AF65-F5344CB8AC3E}">
        <p14:creationId xmlns:p14="http://schemas.microsoft.com/office/powerpoint/2010/main" val="297225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5C637-2D87-424B-873B-16BAC59E5B7F}"/>
              </a:ext>
            </a:extLst>
          </p:cNvPr>
          <p:cNvSpPr>
            <a:spLocks noGrp="1"/>
          </p:cNvSpPr>
          <p:nvPr>
            <p:ph type="title"/>
          </p:nvPr>
        </p:nvSpPr>
        <p:spPr/>
        <p:txBody>
          <a:bodyPr>
            <a:normAutofit/>
          </a:bodyPr>
          <a:lstStyle/>
          <a:p>
            <a:r>
              <a:rPr lang="es-MX" dirty="0"/>
              <a:t>EDA – Análisis del grado de daño según la geometría de la construcción</a:t>
            </a:r>
            <a:endParaRPr lang="es-AR" dirty="0"/>
          </a:p>
        </p:txBody>
      </p:sp>
      <p:sp>
        <p:nvSpPr>
          <p:cNvPr id="3" name="Marcador de contenido 2">
            <a:extLst>
              <a:ext uri="{FF2B5EF4-FFF2-40B4-BE49-F238E27FC236}">
                <a16:creationId xmlns:a16="http://schemas.microsoft.com/office/drawing/2014/main" id="{A75D1EF9-AAD7-4476-885F-CD7A36F1ED19}"/>
              </a:ext>
            </a:extLst>
          </p:cNvPr>
          <p:cNvSpPr>
            <a:spLocks noGrp="1"/>
          </p:cNvSpPr>
          <p:nvPr>
            <p:ph idx="1"/>
          </p:nvPr>
        </p:nvSpPr>
        <p:spPr>
          <a:xfrm>
            <a:off x="8800052" y="2209101"/>
            <a:ext cx="3305262" cy="3777622"/>
          </a:xfrm>
        </p:spPr>
        <p:txBody>
          <a:bodyPr>
            <a:normAutofit/>
          </a:bodyPr>
          <a:lstStyle/>
          <a:p>
            <a:r>
              <a:rPr lang="es-MX" dirty="0"/>
              <a:t>Las edificaciones que mayores daños sufrieron fueron las de geometría rectangular y cuadrada, y las que menos, las construcciones </a:t>
            </a:r>
            <a:r>
              <a:rPr lang="es-MX" dirty="0" err="1"/>
              <a:t>multiproyectadas</a:t>
            </a:r>
            <a:r>
              <a:rPr lang="es-MX" dirty="0"/>
              <a:t>, y en forma de L.</a:t>
            </a:r>
            <a:endParaRPr lang="es-MX" sz="1400" dirty="0"/>
          </a:p>
        </p:txBody>
      </p:sp>
      <p:pic>
        <p:nvPicPr>
          <p:cNvPr id="4" name="Imagen 3">
            <a:extLst>
              <a:ext uri="{FF2B5EF4-FFF2-40B4-BE49-F238E27FC236}">
                <a16:creationId xmlns:a16="http://schemas.microsoft.com/office/drawing/2014/main" id="{93B33643-445D-4C81-95D7-CB7DA4423731}"/>
              </a:ext>
            </a:extLst>
          </p:cNvPr>
          <p:cNvPicPr>
            <a:picLocks noChangeAspect="1"/>
          </p:cNvPicPr>
          <p:nvPr/>
        </p:nvPicPr>
        <p:blipFill>
          <a:blip r:embed="rId2"/>
          <a:stretch>
            <a:fillRect/>
          </a:stretch>
        </p:blipFill>
        <p:spPr>
          <a:xfrm>
            <a:off x="580414" y="2209102"/>
            <a:ext cx="7741465" cy="3371056"/>
          </a:xfrm>
          <a:prstGeom prst="rect">
            <a:avLst/>
          </a:prstGeom>
          <a:ln>
            <a:solidFill>
              <a:schemeClr val="accent6"/>
            </a:solidFill>
          </a:ln>
        </p:spPr>
      </p:pic>
      <p:sp>
        <p:nvSpPr>
          <p:cNvPr id="5" name="Rectángulo 4">
            <a:extLst>
              <a:ext uri="{FF2B5EF4-FFF2-40B4-BE49-F238E27FC236}">
                <a16:creationId xmlns:a16="http://schemas.microsoft.com/office/drawing/2014/main" id="{6796D2F8-E957-4CD6-A89A-3002D6191C8A}"/>
              </a:ext>
            </a:extLst>
          </p:cNvPr>
          <p:cNvSpPr/>
          <p:nvPr/>
        </p:nvSpPr>
        <p:spPr>
          <a:xfrm>
            <a:off x="676107" y="5298399"/>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E4FF017E-234E-465A-8238-8E75D1910F03}"/>
              </a:ext>
            </a:extLst>
          </p:cNvPr>
          <p:cNvSpPr txBox="1"/>
          <p:nvPr/>
        </p:nvSpPr>
        <p:spPr>
          <a:xfrm>
            <a:off x="923726" y="5229451"/>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 patio central</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Rectángulo 6">
            <a:extLst>
              <a:ext uri="{FF2B5EF4-FFF2-40B4-BE49-F238E27FC236}">
                <a16:creationId xmlns:a16="http://schemas.microsoft.com/office/drawing/2014/main" id="{12D4ED6A-B19E-4164-BC65-70DEB930B5A3}"/>
              </a:ext>
            </a:extLst>
          </p:cNvPr>
          <p:cNvSpPr/>
          <p:nvPr/>
        </p:nvSpPr>
        <p:spPr>
          <a:xfrm>
            <a:off x="1721048" y="5256747"/>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328E2365-C81E-4ECE-93D9-237D8420C8F8}"/>
              </a:ext>
            </a:extLst>
          </p:cNvPr>
          <p:cNvSpPr txBox="1"/>
          <p:nvPr/>
        </p:nvSpPr>
        <p:spPr>
          <a:xfrm>
            <a:off x="1731276" y="5229450"/>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Forma de E</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Rectángulo 8">
            <a:extLst>
              <a:ext uri="{FF2B5EF4-FFF2-40B4-BE49-F238E27FC236}">
                <a16:creationId xmlns:a16="http://schemas.microsoft.com/office/drawing/2014/main" id="{A8B6003C-458E-4809-B7AC-37CFB7C90D48}"/>
              </a:ext>
            </a:extLst>
          </p:cNvPr>
          <p:cNvSpPr/>
          <p:nvPr/>
        </p:nvSpPr>
        <p:spPr>
          <a:xfrm>
            <a:off x="4704654" y="5275298"/>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4CDDE505-397B-404B-A6B9-285B9EDF05ED}"/>
              </a:ext>
            </a:extLst>
          </p:cNvPr>
          <p:cNvSpPr/>
          <p:nvPr/>
        </p:nvSpPr>
        <p:spPr>
          <a:xfrm>
            <a:off x="3231659" y="5275298"/>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CuadroTexto 18">
            <a:extLst>
              <a:ext uri="{FF2B5EF4-FFF2-40B4-BE49-F238E27FC236}">
                <a16:creationId xmlns:a16="http://schemas.microsoft.com/office/drawing/2014/main" id="{C92B1677-1240-425F-B41A-115A90EA4F92}"/>
              </a:ext>
            </a:extLst>
          </p:cNvPr>
          <p:cNvSpPr txBox="1"/>
          <p:nvPr/>
        </p:nvSpPr>
        <p:spPr>
          <a:xfrm>
            <a:off x="2461323" y="5239197"/>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Forma de H</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0" name="CuadroTexto 19">
            <a:extLst>
              <a:ext uri="{FF2B5EF4-FFF2-40B4-BE49-F238E27FC236}">
                <a16:creationId xmlns:a16="http://schemas.microsoft.com/office/drawing/2014/main" id="{16AB3013-2F5A-4BDE-BA62-18A7A16009F6}"/>
              </a:ext>
            </a:extLst>
          </p:cNvPr>
          <p:cNvSpPr txBox="1"/>
          <p:nvPr/>
        </p:nvSpPr>
        <p:spPr>
          <a:xfrm>
            <a:off x="3163753" y="5235465"/>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Forma de L</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1" name="CuadroTexto 20">
            <a:extLst>
              <a:ext uri="{FF2B5EF4-FFF2-40B4-BE49-F238E27FC236}">
                <a16:creationId xmlns:a16="http://schemas.microsoft.com/office/drawing/2014/main" id="{6ACC3394-C32D-44CE-961F-E28294E1492E}"/>
              </a:ext>
            </a:extLst>
          </p:cNvPr>
          <p:cNvSpPr txBox="1"/>
          <p:nvPr/>
        </p:nvSpPr>
        <p:spPr>
          <a:xfrm>
            <a:off x="3793354" y="5229450"/>
            <a:ext cx="1370843" cy="200055"/>
          </a:xfrm>
          <a:prstGeom prst="rect">
            <a:avLst/>
          </a:prstGeom>
          <a:noFill/>
        </p:spPr>
        <p:txBody>
          <a:bodyPr wrap="square" rtlCol="0">
            <a:spAutoFit/>
          </a:bodyPr>
          <a:lstStyle/>
          <a:p>
            <a:r>
              <a:rPr lang="es-MX" sz="700" dirty="0" err="1">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Multiproyectado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2" name="Rectángulo 21">
            <a:extLst>
              <a:ext uri="{FF2B5EF4-FFF2-40B4-BE49-F238E27FC236}">
                <a16:creationId xmlns:a16="http://schemas.microsoft.com/office/drawing/2014/main" id="{90820676-671F-474B-9ABA-27183EC73986}"/>
              </a:ext>
            </a:extLst>
          </p:cNvPr>
          <p:cNvSpPr/>
          <p:nvPr/>
        </p:nvSpPr>
        <p:spPr>
          <a:xfrm>
            <a:off x="7440764" y="5255243"/>
            <a:ext cx="826985" cy="147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CuadroTexto 22">
            <a:extLst>
              <a:ext uri="{FF2B5EF4-FFF2-40B4-BE49-F238E27FC236}">
                <a16:creationId xmlns:a16="http://schemas.microsoft.com/office/drawing/2014/main" id="{6E7CD756-AB0E-4A7C-8D3A-93B42A9E1D6D}"/>
              </a:ext>
            </a:extLst>
          </p:cNvPr>
          <p:cNvSpPr txBox="1"/>
          <p:nvPr/>
        </p:nvSpPr>
        <p:spPr>
          <a:xfrm>
            <a:off x="4725157" y="5227546"/>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Otros</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4" name="CuadroTexto 23">
            <a:extLst>
              <a:ext uri="{FF2B5EF4-FFF2-40B4-BE49-F238E27FC236}">
                <a16:creationId xmlns:a16="http://schemas.microsoft.com/office/drawing/2014/main" id="{39A5010A-AA32-40F2-B6E6-E68A6ACE25B1}"/>
              </a:ext>
            </a:extLst>
          </p:cNvPr>
          <p:cNvSpPr txBox="1"/>
          <p:nvPr/>
        </p:nvSpPr>
        <p:spPr>
          <a:xfrm>
            <a:off x="5402796" y="5220646"/>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Rectangular</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5" name="Rectángulo 24">
            <a:extLst>
              <a:ext uri="{FF2B5EF4-FFF2-40B4-BE49-F238E27FC236}">
                <a16:creationId xmlns:a16="http://schemas.microsoft.com/office/drawing/2014/main" id="{69D04ED0-E29C-47AC-BF56-14CF1BD36769}"/>
              </a:ext>
            </a:extLst>
          </p:cNvPr>
          <p:cNvSpPr/>
          <p:nvPr/>
        </p:nvSpPr>
        <p:spPr>
          <a:xfrm>
            <a:off x="6142430" y="5296297"/>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CuadroTexto 25">
            <a:extLst>
              <a:ext uri="{FF2B5EF4-FFF2-40B4-BE49-F238E27FC236}">
                <a16:creationId xmlns:a16="http://schemas.microsoft.com/office/drawing/2014/main" id="{14BA4DB9-2260-46D9-B25F-902F7F3382F3}"/>
              </a:ext>
            </a:extLst>
          </p:cNvPr>
          <p:cNvSpPr txBox="1"/>
          <p:nvPr/>
        </p:nvSpPr>
        <p:spPr>
          <a:xfrm>
            <a:off x="6106514" y="5225642"/>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Cuadrado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7" name="CuadroTexto 26">
            <a:extLst>
              <a:ext uri="{FF2B5EF4-FFF2-40B4-BE49-F238E27FC236}">
                <a16:creationId xmlns:a16="http://schemas.microsoft.com/office/drawing/2014/main" id="{779AA76C-5AC8-46A5-908F-FD0369E22B3C}"/>
              </a:ext>
            </a:extLst>
          </p:cNvPr>
          <p:cNvSpPr txBox="1"/>
          <p:nvPr/>
        </p:nvSpPr>
        <p:spPr>
          <a:xfrm>
            <a:off x="6827851" y="5235465"/>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Forma de T</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28" name="CuadroTexto 27">
            <a:extLst>
              <a:ext uri="{FF2B5EF4-FFF2-40B4-BE49-F238E27FC236}">
                <a16:creationId xmlns:a16="http://schemas.microsoft.com/office/drawing/2014/main" id="{AE94F608-2238-428C-85B0-70C943E06714}"/>
              </a:ext>
            </a:extLst>
          </p:cNvPr>
          <p:cNvSpPr txBox="1"/>
          <p:nvPr/>
        </p:nvSpPr>
        <p:spPr>
          <a:xfrm>
            <a:off x="7533564" y="5246893"/>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Forma de U</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396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7BE95-DF96-44F8-BF42-B6A095D5A1B6}"/>
              </a:ext>
            </a:extLst>
          </p:cNvPr>
          <p:cNvSpPr>
            <a:spLocks noGrp="1"/>
          </p:cNvSpPr>
          <p:nvPr>
            <p:ph type="title"/>
          </p:nvPr>
        </p:nvSpPr>
        <p:spPr>
          <a:xfrm>
            <a:off x="1616764" y="31898"/>
            <a:ext cx="8911687" cy="1280890"/>
          </a:xfrm>
        </p:spPr>
        <p:txBody>
          <a:bodyPr>
            <a:normAutofit/>
          </a:bodyPr>
          <a:lstStyle/>
          <a:p>
            <a:r>
              <a:rPr lang="es-MX" sz="3200" dirty="0" err="1"/>
              <a:t>Insights</a:t>
            </a:r>
            <a:endParaRPr lang="es-AR" sz="3200" dirty="0"/>
          </a:p>
        </p:txBody>
      </p:sp>
      <p:sp>
        <p:nvSpPr>
          <p:cNvPr id="3" name="Marcador de contenido 2">
            <a:extLst>
              <a:ext uri="{FF2B5EF4-FFF2-40B4-BE49-F238E27FC236}">
                <a16:creationId xmlns:a16="http://schemas.microsoft.com/office/drawing/2014/main" id="{11765B5F-2593-47C0-847B-7E8D8AD5ECC3}"/>
              </a:ext>
            </a:extLst>
          </p:cNvPr>
          <p:cNvSpPr>
            <a:spLocks noGrp="1"/>
          </p:cNvSpPr>
          <p:nvPr>
            <p:ph idx="1"/>
          </p:nvPr>
        </p:nvSpPr>
        <p:spPr>
          <a:xfrm>
            <a:off x="1616765" y="752827"/>
            <a:ext cx="9958672" cy="3777622"/>
          </a:xfrm>
        </p:spPr>
        <p:txBody>
          <a:bodyPr>
            <a:normAutofit fontScale="92500" lnSpcReduction="20000"/>
          </a:bodyPr>
          <a:lstStyle/>
          <a:p>
            <a:r>
              <a:rPr lang="es-MX" dirty="0"/>
              <a:t>Se observa que la mayor parte de los edificios sufrieron un grado severo de daño (5).</a:t>
            </a:r>
          </a:p>
          <a:p>
            <a:r>
              <a:rPr lang="es-MX" dirty="0"/>
              <a:t>Se observa que los edificios que mayor daño sufrieron, fueron los construidos con adobe y piedra. En cambio, las edificaciones más sismorresistentes fueron las que contaban con cemento reforzado.</a:t>
            </a:r>
          </a:p>
          <a:p>
            <a:r>
              <a:rPr lang="es-MX" dirty="0"/>
              <a:t>La mayor parte de las edificaciones poseían techos de bambú y madera, siendo los edificios con este material de techo los que mayor daño sufrieron.</a:t>
            </a:r>
          </a:p>
          <a:p>
            <a:r>
              <a:rPr lang="es-MX" dirty="0"/>
              <a:t>La mayor parte de las edificaciones estaban realizadas sobre superficies llanas. Gráficamente no se observa una gran incidencia de la pendiente, aunque si se registraron mayores daños en las construcciones hechas sobre pendientes moderadas a pronunciadas.</a:t>
            </a:r>
          </a:p>
          <a:p>
            <a:r>
              <a:rPr lang="es-MX" dirty="0"/>
              <a:t>La mayor parte de los pisos estaban hechos de fango, y la mayor proporción de daños severos se vio expresada en pisos de dicho material y de ladrillo/piedra.</a:t>
            </a:r>
          </a:p>
          <a:p>
            <a:r>
              <a:rPr lang="es-MX" dirty="0"/>
              <a:t>Las edificaciones que mayores daños sufrieron fueron las de geometría rectangular y cuadrada, y las que menos, las construcciones </a:t>
            </a:r>
            <a:r>
              <a:rPr lang="es-MX" dirty="0" err="1"/>
              <a:t>multiproyectadas</a:t>
            </a:r>
            <a:r>
              <a:rPr lang="es-MX" dirty="0"/>
              <a:t>, y en forma de L</a:t>
            </a:r>
          </a:p>
          <a:p>
            <a:endParaRPr lang="es-AR" dirty="0"/>
          </a:p>
        </p:txBody>
      </p:sp>
      <p:sp>
        <p:nvSpPr>
          <p:cNvPr id="4" name="Título 1">
            <a:extLst>
              <a:ext uri="{FF2B5EF4-FFF2-40B4-BE49-F238E27FC236}">
                <a16:creationId xmlns:a16="http://schemas.microsoft.com/office/drawing/2014/main" id="{4193A164-893B-43A1-8E57-4FB126771BA8}"/>
              </a:ext>
            </a:extLst>
          </p:cNvPr>
          <p:cNvSpPr txBox="1">
            <a:spLocks/>
          </p:cNvSpPr>
          <p:nvPr/>
        </p:nvSpPr>
        <p:spPr>
          <a:xfrm>
            <a:off x="1616765" y="451540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3200" dirty="0"/>
              <a:t>Recomendaciones</a:t>
            </a:r>
            <a:endParaRPr lang="es-AR" sz="3200" dirty="0"/>
          </a:p>
        </p:txBody>
      </p:sp>
      <p:sp>
        <p:nvSpPr>
          <p:cNvPr id="5" name="Marcador de contenido 2">
            <a:extLst>
              <a:ext uri="{FF2B5EF4-FFF2-40B4-BE49-F238E27FC236}">
                <a16:creationId xmlns:a16="http://schemas.microsoft.com/office/drawing/2014/main" id="{7D031A52-5232-4067-A474-9652B7640B8A}"/>
              </a:ext>
            </a:extLst>
          </p:cNvPr>
          <p:cNvSpPr txBox="1">
            <a:spLocks/>
          </p:cNvSpPr>
          <p:nvPr/>
        </p:nvSpPr>
        <p:spPr>
          <a:xfrm>
            <a:off x="1616765" y="5170894"/>
            <a:ext cx="9958672" cy="12808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1700" dirty="0"/>
              <a:t>En primera instancia, se recomienda invertir en materiales de cemento reforzado  y similares para la construcción en áreas que se entiende son de riesgo sísmico.</a:t>
            </a:r>
          </a:p>
          <a:p>
            <a:r>
              <a:rPr lang="es-MX" sz="1700" dirty="0"/>
              <a:t>Preferentemente debería optarse por construir en lugares llanos, sin pendientes naturales pronunciadas</a:t>
            </a:r>
          </a:p>
        </p:txBody>
      </p:sp>
    </p:spTree>
    <p:extLst>
      <p:ext uri="{BB962C8B-B14F-4D97-AF65-F5344CB8AC3E}">
        <p14:creationId xmlns:p14="http://schemas.microsoft.com/office/powerpoint/2010/main" val="357699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C443961-7311-459E-BB58-EC9FB521AF8D}"/>
              </a:ext>
            </a:extLst>
          </p:cNvPr>
          <p:cNvPicPr>
            <a:picLocks noChangeAspect="1"/>
          </p:cNvPicPr>
          <p:nvPr/>
        </p:nvPicPr>
        <p:blipFill>
          <a:blip r:embed="rId2"/>
          <a:stretch>
            <a:fillRect/>
          </a:stretch>
        </p:blipFill>
        <p:spPr>
          <a:xfrm>
            <a:off x="7790362" y="3168819"/>
            <a:ext cx="4176570" cy="2148992"/>
          </a:xfrm>
          <a:prstGeom prst="rect">
            <a:avLst/>
          </a:prstGeom>
          <a:ln>
            <a:solidFill>
              <a:schemeClr val="accent1"/>
            </a:solidFill>
          </a:ln>
        </p:spPr>
      </p:pic>
      <p:sp>
        <p:nvSpPr>
          <p:cNvPr id="2" name="Título 1">
            <a:extLst>
              <a:ext uri="{FF2B5EF4-FFF2-40B4-BE49-F238E27FC236}">
                <a16:creationId xmlns:a16="http://schemas.microsoft.com/office/drawing/2014/main" id="{44F3B136-70FC-4A64-896C-8665013C65CC}"/>
              </a:ext>
            </a:extLst>
          </p:cNvPr>
          <p:cNvSpPr>
            <a:spLocks noGrp="1"/>
          </p:cNvSpPr>
          <p:nvPr>
            <p:ph type="title"/>
          </p:nvPr>
        </p:nvSpPr>
        <p:spPr>
          <a:xfrm>
            <a:off x="2592925" y="198808"/>
            <a:ext cx="8911687" cy="1280890"/>
          </a:xfrm>
        </p:spPr>
        <p:txBody>
          <a:bodyPr/>
          <a:lstStyle/>
          <a:p>
            <a:r>
              <a:rPr lang="es-MX" dirty="0"/>
              <a:t>Machine </a:t>
            </a:r>
            <a:r>
              <a:rPr lang="es-MX" dirty="0" err="1"/>
              <a:t>Learning</a:t>
            </a:r>
            <a:endParaRPr lang="es-AR" dirty="0"/>
          </a:p>
        </p:txBody>
      </p:sp>
      <p:sp>
        <p:nvSpPr>
          <p:cNvPr id="3" name="Marcador de contenido 2">
            <a:extLst>
              <a:ext uri="{FF2B5EF4-FFF2-40B4-BE49-F238E27FC236}">
                <a16:creationId xmlns:a16="http://schemas.microsoft.com/office/drawing/2014/main" id="{2BCBE70B-E0D2-4388-A6CB-70DA24991A3D}"/>
              </a:ext>
            </a:extLst>
          </p:cNvPr>
          <p:cNvSpPr>
            <a:spLocks noGrp="1"/>
          </p:cNvSpPr>
          <p:nvPr>
            <p:ph idx="1"/>
          </p:nvPr>
        </p:nvSpPr>
        <p:spPr>
          <a:xfrm>
            <a:off x="1584251" y="995917"/>
            <a:ext cx="10090298" cy="3777622"/>
          </a:xfrm>
        </p:spPr>
        <p:txBody>
          <a:bodyPr>
            <a:normAutofit/>
          </a:bodyPr>
          <a:lstStyle/>
          <a:p>
            <a:r>
              <a:rPr lang="es-MX" dirty="0"/>
              <a:t>Objetivo: Obtener un modelo que prediga el nivel de daño que pudiera sufrir una edificación teniendo en base a su material fundacional, número de pisos pre y post sismo, </a:t>
            </a:r>
            <a:r>
              <a:rPr lang="es-MX" dirty="0" err="1"/>
              <a:t>area</a:t>
            </a:r>
            <a:r>
              <a:rPr lang="es-MX" dirty="0"/>
              <a:t> de la edificación, altura de la edificación pre y post sismo, edad de los edificios.</a:t>
            </a:r>
          </a:p>
          <a:p>
            <a:r>
              <a:rPr lang="es-MX" dirty="0"/>
              <a:t>Tipo de aprendizaje: Supervisado, se sabe la variable respuesta</a:t>
            </a:r>
          </a:p>
          <a:p>
            <a:r>
              <a:rPr lang="es-MX" dirty="0"/>
              <a:t>Subtipo: de clasificación, la variable respuesta es categórica.</a:t>
            </a:r>
          </a:p>
          <a:p>
            <a:endParaRPr lang="es-AR" dirty="0"/>
          </a:p>
        </p:txBody>
      </p:sp>
      <p:sp>
        <p:nvSpPr>
          <p:cNvPr id="5" name="Marcador de contenido 2">
            <a:extLst>
              <a:ext uri="{FF2B5EF4-FFF2-40B4-BE49-F238E27FC236}">
                <a16:creationId xmlns:a16="http://schemas.microsoft.com/office/drawing/2014/main" id="{0C95BA65-3D48-47A7-B6C4-07BA6285DB4A}"/>
              </a:ext>
            </a:extLst>
          </p:cNvPr>
          <p:cNvSpPr txBox="1">
            <a:spLocks/>
          </p:cNvSpPr>
          <p:nvPr/>
        </p:nvSpPr>
        <p:spPr>
          <a:xfrm>
            <a:off x="1584252" y="3429000"/>
            <a:ext cx="575221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t>Consideraciones:</a:t>
            </a:r>
          </a:p>
          <a:p>
            <a:pPr lvl="1"/>
            <a:r>
              <a:rPr lang="es-MX" dirty="0"/>
              <a:t>Para aplicar los modelos de ML, previamente se trabajó con los datos  de </a:t>
            </a:r>
            <a:r>
              <a:rPr lang="es-MX" dirty="0" err="1"/>
              <a:t>one</a:t>
            </a:r>
            <a:r>
              <a:rPr lang="es-MX" dirty="0"/>
              <a:t> </a:t>
            </a:r>
            <a:r>
              <a:rPr lang="es-MX" dirty="0" err="1"/>
              <a:t>hot</a:t>
            </a:r>
            <a:r>
              <a:rPr lang="es-MX" dirty="0"/>
              <a:t> </a:t>
            </a:r>
            <a:r>
              <a:rPr lang="es-MX" dirty="0" err="1"/>
              <a:t>encoding</a:t>
            </a:r>
            <a:r>
              <a:rPr lang="es-MX" dirty="0"/>
              <a:t> sobre variables categóricas, normalización y PCA.</a:t>
            </a:r>
          </a:p>
          <a:p>
            <a:pPr lvl="1"/>
            <a:r>
              <a:rPr lang="es-MX" dirty="0"/>
              <a:t>Se observa que </a:t>
            </a:r>
            <a:r>
              <a:rPr lang="es-MX" dirty="0" err="1"/>
              <a:t>que</a:t>
            </a:r>
            <a:r>
              <a:rPr lang="es-MX" dirty="0"/>
              <a:t> las clases </a:t>
            </a:r>
            <a:r>
              <a:rPr lang="es-MX" dirty="0" err="1"/>
              <a:t>estan</a:t>
            </a:r>
            <a:r>
              <a:rPr lang="es-MX" dirty="0"/>
              <a:t> desbalanceadas (como bien pudo apreciarse en el primer apartado de EDA) , por lo tanto, darle peso a la métrica de </a:t>
            </a:r>
            <a:r>
              <a:rPr lang="es-MX" dirty="0" err="1"/>
              <a:t>Accuracy</a:t>
            </a:r>
            <a:r>
              <a:rPr lang="es-MX" dirty="0"/>
              <a:t> no sería correcto para ninguno de los modelos empleados</a:t>
            </a:r>
            <a:endParaRPr lang="es-AR" dirty="0"/>
          </a:p>
        </p:txBody>
      </p:sp>
      <p:pic>
        <p:nvPicPr>
          <p:cNvPr id="6" name="Imagen 5">
            <a:extLst>
              <a:ext uri="{FF2B5EF4-FFF2-40B4-BE49-F238E27FC236}">
                <a16:creationId xmlns:a16="http://schemas.microsoft.com/office/drawing/2014/main" id="{45141947-B758-4D33-8EC8-FE7DD4E8AAEB}"/>
              </a:ext>
            </a:extLst>
          </p:cNvPr>
          <p:cNvPicPr>
            <a:picLocks noChangeAspect="1"/>
          </p:cNvPicPr>
          <p:nvPr/>
        </p:nvPicPr>
        <p:blipFill rotWithShape="1">
          <a:blip r:embed="rId3"/>
          <a:srcRect t="20618" r="45024"/>
          <a:stretch/>
        </p:blipFill>
        <p:spPr>
          <a:xfrm>
            <a:off x="7790362" y="5322018"/>
            <a:ext cx="2183612" cy="975389"/>
          </a:xfrm>
          <a:prstGeom prst="rect">
            <a:avLst/>
          </a:prstGeom>
          <a:noFill/>
          <a:ln>
            <a:solidFill>
              <a:schemeClr val="accent1"/>
            </a:solidFill>
          </a:ln>
        </p:spPr>
      </p:pic>
      <p:sp>
        <p:nvSpPr>
          <p:cNvPr id="9" name="Título 1">
            <a:extLst>
              <a:ext uri="{FF2B5EF4-FFF2-40B4-BE49-F238E27FC236}">
                <a16:creationId xmlns:a16="http://schemas.microsoft.com/office/drawing/2014/main" id="{13F72BE9-BA3B-4ABA-9211-1267F48B92E5}"/>
              </a:ext>
            </a:extLst>
          </p:cNvPr>
          <p:cNvSpPr txBox="1">
            <a:spLocks/>
          </p:cNvSpPr>
          <p:nvPr/>
        </p:nvSpPr>
        <p:spPr>
          <a:xfrm>
            <a:off x="9973974" y="5962118"/>
            <a:ext cx="2183612" cy="332485"/>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050" dirty="0"/>
              <a:t>Histograma grados de daño y conteo de clases.</a:t>
            </a:r>
            <a:endParaRPr lang="es-AR" sz="1050" dirty="0"/>
          </a:p>
        </p:txBody>
      </p:sp>
    </p:spTree>
    <p:extLst>
      <p:ext uri="{BB962C8B-B14F-4D97-AF65-F5344CB8AC3E}">
        <p14:creationId xmlns:p14="http://schemas.microsoft.com/office/powerpoint/2010/main" val="410018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3B136-70FC-4A64-896C-8665013C65CC}"/>
              </a:ext>
            </a:extLst>
          </p:cNvPr>
          <p:cNvSpPr>
            <a:spLocks noGrp="1"/>
          </p:cNvSpPr>
          <p:nvPr>
            <p:ph type="title"/>
          </p:nvPr>
        </p:nvSpPr>
        <p:spPr>
          <a:xfrm>
            <a:off x="2602075" y="26649"/>
            <a:ext cx="8911687" cy="1280890"/>
          </a:xfrm>
        </p:spPr>
        <p:txBody>
          <a:bodyPr/>
          <a:lstStyle/>
          <a:p>
            <a:r>
              <a:rPr lang="es-MX" dirty="0"/>
              <a:t>Machine </a:t>
            </a:r>
            <a:r>
              <a:rPr lang="es-MX" dirty="0" err="1"/>
              <a:t>Learning</a:t>
            </a:r>
            <a:endParaRPr lang="es-AR" dirty="0"/>
          </a:p>
        </p:txBody>
      </p:sp>
      <p:sp>
        <p:nvSpPr>
          <p:cNvPr id="3" name="Marcador de contenido 2">
            <a:extLst>
              <a:ext uri="{FF2B5EF4-FFF2-40B4-BE49-F238E27FC236}">
                <a16:creationId xmlns:a16="http://schemas.microsoft.com/office/drawing/2014/main" id="{2BCBE70B-E0D2-4388-A6CB-70DA24991A3D}"/>
              </a:ext>
            </a:extLst>
          </p:cNvPr>
          <p:cNvSpPr>
            <a:spLocks noGrp="1"/>
          </p:cNvSpPr>
          <p:nvPr>
            <p:ph idx="1"/>
          </p:nvPr>
        </p:nvSpPr>
        <p:spPr>
          <a:xfrm>
            <a:off x="5247135" y="1737525"/>
            <a:ext cx="6944865" cy="3777622"/>
          </a:xfrm>
        </p:spPr>
        <p:txBody>
          <a:bodyPr>
            <a:normAutofit/>
          </a:bodyPr>
          <a:lstStyle/>
          <a:p>
            <a:r>
              <a:rPr lang="es-MX" dirty="0"/>
              <a:t>En primera instancia, se sabe que las clases están desbalanceadas ( como bien pudo apreciarse en el primer apartado de EDA), por lo tanto, darle peso a la métrica de </a:t>
            </a:r>
            <a:r>
              <a:rPr lang="es-MX" dirty="0" err="1"/>
              <a:t>Accuracy</a:t>
            </a:r>
            <a:r>
              <a:rPr lang="es-MX" dirty="0"/>
              <a:t> no sería correcto para ninguno de los modelo empleados.</a:t>
            </a:r>
          </a:p>
          <a:p>
            <a:r>
              <a:rPr lang="es-MX" dirty="0"/>
              <a:t>Al evaluar las métricas, el modelo de KNN sería el que mejor se estaría ajustando para nuestro análisis.</a:t>
            </a:r>
          </a:p>
          <a:p>
            <a:r>
              <a:rPr lang="es-MX" dirty="0"/>
              <a:t>Es de destacar que al hacer foco en los grados de daño más severos (grados 4 y 5) las métricas se ajustan mucho mejor, obteniéndose un mayor éxito en la detección de falsos negativos (</a:t>
            </a:r>
            <a:r>
              <a:rPr lang="es-MX" dirty="0" err="1"/>
              <a:t>recall</a:t>
            </a:r>
            <a:r>
              <a:rPr lang="es-MX" dirty="0"/>
              <a:t>) y falsos positivos (precisión)</a:t>
            </a:r>
          </a:p>
          <a:p>
            <a:endParaRPr lang="es-MX" dirty="0"/>
          </a:p>
          <a:p>
            <a:endParaRPr lang="es-AR" dirty="0"/>
          </a:p>
        </p:txBody>
      </p:sp>
      <p:sp>
        <p:nvSpPr>
          <p:cNvPr id="14" name="Título 1">
            <a:extLst>
              <a:ext uri="{FF2B5EF4-FFF2-40B4-BE49-F238E27FC236}">
                <a16:creationId xmlns:a16="http://schemas.microsoft.com/office/drawing/2014/main" id="{93E59980-DAC8-4F2C-9152-AFF6E4DF8F5A}"/>
              </a:ext>
            </a:extLst>
          </p:cNvPr>
          <p:cNvSpPr txBox="1">
            <a:spLocks/>
          </p:cNvSpPr>
          <p:nvPr/>
        </p:nvSpPr>
        <p:spPr>
          <a:xfrm>
            <a:off x="1501119" y="6665108"/>
            <a:ext cx="2183612" cy="3324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050" dirty="0"/>
              <a:t>Reportes de clasificación</a:t>
            </a:r>
            <a:endParaRPr lang="es-AR" sz="1050" dirty="0"/>
          </a:p>
        </p:txBody>
      </p:sp>
      <p:grpSp>
        <p:nvGrpSpPr>
          <p:cNvPr id="18" name="Grupo 17">
            <a:extLst>
              <a:ext uri="{FF2B5EF4-FFF2-40B4-BE49-F238E27FC236}">
                <a16:creationId xmlns:a16="http://schemas.microsoft.com/office/drawing/2014/main" id="{C06183C9-ECC1-4EAA-B4CC-F1A0BB91D6FE}"/>
              </a:ext>
            </a:extLst>
          </p:cNvPr>
          <p:cNvGrpSpPr/>
          <p:nvPr/>
        </p:nvGrpSpPr>
        <p:grpSpPr>
          <a:xfrm>
            <a:off x="1539427" y="801584"/>
            <a:ext cx="3667924" cy="1921213"/>
            <a:chOff x="1070124" y="1257902"/>
            <a:chExt cx="3667924" cy="1921213"/>
          </a:xfrm>
        </p:grpSpPr>
        <p:pic>
          <p:nvPicPr>
            <p:cNvPr id="4" name="Imagen 3">
              <a:extLst>
                <a:ext uri="{FF2B5EF4-FFF2-40B4-BE49-F238E27FC236}">
                  <a16:creationId xmlns:a16="http://schemas.microsoft.com/office/drawing/2014/main" id="{65CADD6D-7F19-4B4E-B2C3-D540E2DE123C}"/>
                </a:ext>
              </a:extLst>
            </p:cNvPr>
            <p:cNvPicPr>
              <a:picLocks noChangeAspect="1"/>
            </p:cNvPicPr>
            <p:nvPr/>
          </p:nvPicPr>
          <p:blipFill rotWithShape="1">
            <a:blip r:embed="rId2"/>
            <a:srcRect l="6112"/>
            <a:stretch/>
          </p:blipFill>
          <p:spPr>
            <a:xfrm>
              <a:off x="1070124" y="1597965"/>
              <a:ext cx="3487701" cy="1581150"/>
            </a:xfrm>
            <a:prstGeom prst="rect">
              <a:avLst/>
            </a:prstGeom>
          </p:spPr>
        </p:pic>
        <p:sp>
          <p:nvSpPr>
            <p:cNvPr id="10" name="CuadroTexto 9">
              <a:extLst>
                <a:ext uri="{FF2B5EF4-FFF2-40B4-BE49-F238E27FC236}">
                  <a16:creationId xmlns:a16="http://schemas.microsoft.com/office/drawing/2014/main" id="{F825D34A-A85B-4806-9308-95AA799CB4B0}"/>
                </a:ext>
              </a:extLst>
            </p:cNvPr>
            <p:cNvSpPr txBox="1"/>
            <p:nvPr/>
          </p:nvSpPr>
          <p:spPr>
            <a:xfrm>
              <a:off x="1920420" y="1257902"/>
              <a:ext cx="2817628" cy="276999"/>
            </a:xfrm>
            <a:prstGeom prst="rect">
              <a:avLst/>
            </a:prstGeom>
            <a:noFill/>
          </p:spPr>
          <p:txBody>
            <a:bodyPr wrap="square" rtlCol="0">
              <a:spAutoFit/>
            </a:bodyPr>
            <a:lstStyle/>
            <a:p>
              <a:r>
                <a:rPr lang="es-MX" sz="1200" dirty="0">
                  <a:solidFill>
                    <a:schemeClr val="tx1">
                      <a:lumMod val="75000"/>
                      <a:lumOff val="25000"/>
                    </a:schemeClr>
                  </a:solidFill>
                  <a:effectLst>
                    <a:outerShdw blurRad="38100" dist="38100" dir="2700000" algn="tl">
                      <a:srgbClr val="000000">
                        <a:alpha val="43137"/>
                      </a:srgbClr>
                    </a:outerShdw>
                  </a:effectLst>
                </a:rPr>
                <a:t>Regresión logística</a:t>
              </a:r>
              <a:endParaRPr lang="es-AR" sz="1200" dirty="0">
                <a:solidFill>
                  <a:schemeClr val="tx1">
                    <a:lumMod val="75000"/>
                    <a:lumOff val="25000"/>
                  </a:schemeClr>
                </a:solidFill>
                <a:effectLst>
                  <a:outerShdw blurRad="38100" dist="38100" dir="2700000" algn="tl">
                    <a:srgbClr val="000000">
                      <a:alpha val="43137"/>
                    </a:srgbClr>
                  </a:outerShdw>
                </a:effectLst>
              </a:endParaRPr>
            </a:p>
          </p:txBody>
        </p:sp>
        <p:sp>
          <p:nvSpPr>
            <p:cNvPr id="15" name="Rectángulo 14">
              <a:extLst>
                <a:ext uri="{FF2B5EF4-FFF2-40B4-BE49-F238E27FC236}">
                  <a16:creationId xmlns:a16="http://schemas.microsoft.com/office/drawing/2014/main" id="{6814777D-D3D9-44BB-8C65-F5DA9043AC05}"/>
                </a:ext>
              </a:extLst>
            </p:cNvPr>
            <p:cNvSpPr/>
            <p:nvPr/>
          </p:nvSpPr>
          <p:spPr>
            <a:xfrm>
              <a:off x="1070125" y="1557293"/>
              <a:ext cx="3342388" cy="1608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19" name="Grupo 18">
            <a:extLst>
              <a:ext uri="{FF2B5EF4-FFF2-40B4-BE49-F238E27FC236}">
                <a16:creationId xmlns:a16="http://schemas.microsoft.com/office/drawing/2014/main" id="{29001567-3A70-4DF5-BDEA-2751B6907351}"/>
              </a:ext>
            </a:extLst>
          </p:cNvPr>
          <p:cNvGrpSpPr/>
          <p:nvPr/>
        </p:nvGrpSpPr>
        <p:grpSpPr>
          <a:xfrm>
            <a:off x="1547082" y="2747353"/>
            <a:ext cx="4200320" cy="1911446"/>
            <a:chOff x="4535673" y="1276832"/>
            <a:chExt cx="4200320" cy="1911446"/>
          </a:xfrm>
        </p:grpSpPr>
        <p:grpSp>
          <p:nvGrpSpPr>
            <p:cNvPr id="13" name="Grupo 12">
              <a:extLst>
                <a:ext uri="{FF2B5EF4-FFF2-40B4-BE49-F238E27FC236}">
                  <a16:creationId xmlns:a16="http://schemas.microsoft.com/office/drawing/2014/main" id="{C4D5200D-8656-4D7A-A911-9FB853EA8F19}"/>
                </a:ext>
              </a:extLst>
            </p:cNvPr>
            <p:cNvGrpSpPr/>
            <p:nvPr/>
          </p:nvGrpSpPr>
          <p:grpSpPr>
            <a:xfrm>
              <a:off x="4546749" y="1276832"/>
              <a:ext cx="4189244" cy="1911446"/>
              <a:chOff x="1240244" y="2918514"/>
              <a:chExt cx="4189244" cy="1911446"/>
            </a:xfrm>
          </p:grpSpPr>
          <p:pic>
            <p:nvPicPr>
              <p:cNvPr id="7" name="Imagen 6">
                <a:extLst>
                  <a:ext uri="{FF2B5EF4-FFF2-40B4-BE49-F238E27FC236}">
                    <a16:creationId xmlns:a16="http://schemas.microsoft.com/office/drawing/2014/main" id="{64C5BE40-A1E4-4092-8738-696D2974E7C3}"/>
                  </a:ext>
                </a:extLst>
              </p:cNvPr>
              <p:cNvPicPr>
                <a:picLocks noChangeAspect="1"/>
              </p:cNvPicPr>
              <p:nvPr/>
            </p:nvPicPr>
            <p:blipFill rotWithShape="1">
              <a:blip r:embed="rId3"/>
              <a:srcRect t="24834" r="22670"/>
              <a:stretch/>
            </p:blipFill>
            <p:spPr>
              <a:xfrm>
                <a:off x="1240244" y="3226216"/>
                <a:ext cx="3476625" cy="1603744"/>
              </a:xfrm>
              <a:prstGeom prst="rect">
                <a:avLst/>
              </a:prstGeom>
            </p:spPr>
          </p:pic>
          <p:sp>
            <p:nvSpPr>
              <p:cNvPr id="11" name="CuadroTexto 10">
                <a:extLst>
                  <a:ext uri="{FF2B5EF4-FFF2-40B4-BE49-F238E27FC236}">
                    <a16:creationId xmlns:a16="http://schemas.microsoft.com/office/drawing/2014/main" id="{C20E0475-4D0F-49B7-97DC-E954BAD2FAF8}"/>
                  </a:ext>
                </a:extLst>
              </p:cNvPr>
              <p:cNvSpPr txBox="1"/>
              <p:nvPr/>
            </p:nvSpPr>
            <p:spPr>
              <a:xfrm>
                <a:off x="2611860" y="2918514"/>
                <a:ext cx="2817628" cy="276999"/>
              </a:xfrm>
              <a:prstGeom prst="rect">
                <a:avLst/>
              </a:prstGeom>
              <a:noFill/>
            </p:spPr>
            <p:txBody>
              <a:bodyPr wrap="square" rtlCol="0">
                <a:spAutoFit/>
              </a:bodyPr>
              <a:lstStyle/>
              <a:p>
                <a:r>
                  <a:rPr lang="es-MX" sz="1200" dirty="0">
                    <a:solidFill>
                      <a:schemeClr val="tx1">
                        <a:lumMod val="75000"/>
                        <a:lumOff val="25000"/>
                      </a:schemeClr>
                    </a:solidFill>
                    <a:effectLst>
                      <a:outerShdw blurRad="38100" dist="38100" dir="2700000" algn="tl">
                        <a:srgbClr val="000000">
                          <a:alpha val="43137"/>
                        </a:srgbClr>
                      </a:outerShdw>
                    </a:effectLst>
                  </a:rPr>
                  <a:t>KNN</a:t>
                </a:r>
                <a:endParaRPr lang="es-AR" sz="1200" dirty="0">
                  <a:solidFill>
                    <a:schemeClr val="tx1">
                      <a:lumMod val="75000"/>
                      <a:lumOff val="25000"/>
                    </a:schemeClr>
                  </a:solidFill>
                  <a:effectLst>
                    <a:outerShdw blurRad="38100" dist="38100" dir="2700000" algn="tl">
                      <a:srgbClr val="000000">
                        <a:alpha val="43137"/>
                      </a:srgbClr>
                    </a:outerShdw>
                  </a:effectLst>
                </a:endParaRPr>
              </a:p>
            </p:txBody>
          </p:sp>
        </p:grpSp>
        <p:sp>
          <p:nvSpPr>
            <p:cNvPr id="16" name="Rectángulo 15">
              <a:extLst>
                <a:ext uri="{FF2B5EF4-FFF2-40B4-BE49-F238E27FC236}">
                  <a16:creationId xmlns:a16="http://schemas.microsoft.com/office/drawing/2014/main" id="{094D8D0D-F675-4F00-A1A4-23E0C9B88484}"/>
                </a:ext>
              </a:extLst>
            </p:cNvPr>
            <p:cNvSpPr/>
            <p:nvPr/>
          </p:nvSpPr>
          <p:spPr>
            <a:xfrm>
              <a:off x="4535673" y="1557495"/>
              <a:ext cx="3342388" cy="1608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20" name="Grupo 19">
            <a:extLst>
              <a:ext uri="{FF2B5EF4-FFF2-40B4-BE49-F238E27FC236}">
                <a16:creationId xmlns:a16="http://schemas.microsoft.com/office/drawing/2014/main" id="{8AF04C9D-D6F7-4FFB-9FEA-04B6E2BD2C9C}"/>
              </a:ext>
            </a:extLst>
          </p:cNvPr>
          <p:cNvGrpSpPr/>
          <p:nvPr/>
        </p:nvGrpSpPr>
        <p:grpSpPr>
          <a:xfrm>
            <a:off x="1501119" y="4672512"/>
            <a:ext cx="3920656" cy="1912252"/>
            <a:chOff x="8034451" y="1266863"/>
            <a:chExt cx="3920656" cy="1912252"/>
          </a:xfrm>
        </p:grpSpPr>
        <p:pic>
          <p:nvPicPr>
            <p:cNvPr id="9" name="Imagen 8">
              <a:extLst>
                <a:ext uri="{FF2B5EF4-FFF2-40B4-BE49-F238E27FC236}">
                  <a16:creationId xmlns:a16="http://schemas.microsoft.com/office/drawing/2014/main" id="{794A912F-9DC7-423F-A3F0-F3F5F71D4D71}"/>
                </a:ext>
              </a:extLst>
            </p:cNvPr>
            <p:cNvPicPr>
              <a:picLocks noChangeAspect="1"/>
            </p:cNvPicPr>
            <p:nvPr/>
          </p:nvPicPr>
          <p:blipFill rotWithShape="1">
            <a:blip r:embed="rId4"/>
            <a:srcRect r="1930"/>
            <a:stretch/>
          </p:blipFill>
          <p:spPr>
            <a:xfrm>
              <a:off x="8034451" y="1531290"/>
              <a:ext cx="3409506" cy="1647825"/>
            </a:xfrm>
            <a:prstGeom prst="rect">
              <a:avLst/>
            </a:prstGeom>
          </p:spPr>
        </p:pic>
        <p:sp>
          <p:nvSpPr>
            <p:cNvPr id="12" name="CuadroTexto 11">
              <a:extLst>
                <a:ext uri="{FF2B5EF4-FFF2-40B4-BE49-F238E27FC236}">
                  <a16:creationId xmlns:a16="http://schemas.microsoft.com/office/drawing/2014/main" id="{821CC90A-0A57-4C96-A7A1-42CB9DF15189}"/>
                </a:ext>
              </a:extLst>
            </p:cNvPr>
            <p:cNvSpPr txBox="1"/>
            <p:nvPr/>
          </p:nvSpPr>
          <p:spPr>
            <a:xfrm>
              <a:off x="9137479" y="1266863"/>
              <a:ext cx="2817628" cy="276999"/>
            </a:xfrm>
            <a:prstGeom prst="rect">
              <a:avLst/>
            </a:prstGeom>
            <a:noFill/>
          </p:spPr>
          <p:txBody>
            <a:bodyPr wrap="square" rtlCol="0">
              <a:spAutoFit/>
            </a:bodyPr>
            <a:lstStyle/>
            <a:p>
              <a:r>
                <a:rPr lang="es-MX" sz="1200" dirty="0" err="1">
                  <a:solidFill>
                    <a:schemeClr val="tx1">
                      <a:lumMod val="75000"/>
                      <a:lumOff val="25000"/>
                    </a:schemeClr>
                  </a:solidFill>
                  <a:effectLst>
                    <a:outerShdw blurRad="38100" dist="38100" dir="2700000" algn="tl">
                      <a:srgbClr val="000000">
                        <a:alpha val="43137"/>
                      </a:srgbClr>
                    </a:outerShdw>
                  </a:effectLst>
                </a:rPr>
                <a:t>Random</a:t>
              </a:r>
              <a:r>
                <a:rPr lang="es-MX" sz="1200" dirty="0">
                  <a:solidFill>
                    <a:schemeClr val="tx1">
                      <a:lumMod val="75000"/>
                      <a:lumOff val="25000"/>
                    </a:schemeClr>
                  </a:solidFill>
                  <a:effectLst>
                    <a:outerShdw blurRad="38100" dist="38100" dir="2700000" algn="tl">
                      <a:srgbClr val="000000">
                        <a:alpha val="43137"/>
                      </a:srgbClr>
                    </a:outerShdw>
                  </a:effectLst>
                </a:rPr>
                <a:t> Forest</a:t>
              </a:r>
              <a:endParaRPr lang="es-AR" sz="1200" dirty="0">
                <a:solidFill>
                  <a:schemeClr val="tx1">
                    <a:lumMod val="75000"/>
                    <a:lumOff val="25000"/>
                  </a:schemeClr>
                </a:solidFill>
                <a:effectLst>
                  <a:outerShdw blurRad="38100" dist="38100" dir="2700000" algn="tl">
                    <a:srgbClr val="000000">
                      <a:alpha val="43137"/>
                    </a:srgbClr>
                  </a:outerShdw>
                </a:effectLst>
              </a:endParaRPr>
            </a:p>
          </p:txBody>
        </p:sp>
        <p:sp>
          <p:nvSpPr>
            <p:cNvPr id="17" name="Rectángulo 16">
              <a:extLst>
                <a:ext uri="{FF2B5EF4-FFF2-40B4-BE49-F238E27FC236}">
                  <a16:creationId xmlns:a16="http://schemas.microsoft.com/office/drawing/2014/main" id="{1E8BEE74-53B9-4079-8F67-4D3B432D03D1}"/>
                </a:ext>
              </a:extLst>
            </p:cNvPr>
            <p:cNvSpPr/>
            <p:nvPr/>
          </p:nvSpPr>
          <p:spPr>
            <a:xfrm>
              <a:off x="8101568" y="1557293"/>
              <a:ext cx="3342388" cy="16083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3" name="Título 1">
            <a:extLst>
              <a:ext uri="{FF2B5EF4-FFF2-40B4-BE49-F238E27FC236}">
                <a16:creationId xmlns:a16="http://schemas.microsoft.com/office/drawing/2014/main" id="{832BC76E-BBA9-4623-ABCD-AA66DD4076EB}"/>
              </a:ext>
            </a:extLst>
          </p:cNvPr>
          <p:cNvSpPr txBox="1">
            <a:spLocks/>
          </p:cNvSpPr>
          <p:nvPr/>
        </p:nvSpPr>
        <p:spPr>
          <a:xfrm>
            <a:off x="5279329" y="1099193"/>
            <a:ext cx="6944865"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000" dirty="0">
                <a:effectLst>
                  <a:outerShdw blurRad="38100" dist="38100" dir="2700000" algn="tl">
                    <a:srgbClr val="000000">
                      <a:alpha val="43137"/>
                    </a:srgbClr>
                  </a:outerShdw>
                </a:effectLst>
              </a:rPr>
              <a:t>Conclusiones preliminares de aplicación de ML</a:t>
            </a:r>
            <a:endParaRPr lang="es-A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901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89A71-A8EB-4C73-8AB5-5B485066A779}"/>
              </a:ext>
            </a:extLst>
          </p:cNvPr>
          <p:cNvSpPr>
            <a:spLocks noGrp="1"/>
          </p:cNvSpPr>
          <p:nvPr>
            <p:ph type="title"/>
          </p:nvPr>
        </p:nvSpPr>
        <p:spPr/>
        <p:txBody>
          <a:bodyPr/>
          <a:lstStyle/>
          <a:p>
            <a:r>
              <a:rPr lang="es-MX" dirty="0"/>
              <a:t>Índice</a:t>
            </a:r>
            <a:endParaRPr lang="es-AR" dirty="0"/>
          </a:p>
        </p:txBody>
      </p:sp>
      <p:sp>
        <p:nvSpPr>
          <p:cNvPr id="3" name="Marcador de contenido 2">
            <a:extLst>
              <a:ext uri="{FF2B5EF4-FFF2-40B4-BE49-F238E27FC236}">
                <a16:creationId xmlns:a16="http://schemas.microsoft.com/office/drawing/2014/main" id="{356C18B6-21EA-411B-9DB4-22A2FC865D3B}"/>
              </a:ext>
            </a:extLst>
          </p:cNvPr>
          <p:cNvSpPr>
            <a:spLocks noGrp="1"/>
          </p:cNvSpPr>
          <p:nvPr>
            <p:ph idx="1"/>
          </p:nvPr>
        </p:nvSpPr>
        <p:spPr/>
        <p:txBody>
          <a:bodyPr/>
          <a:lstStyle/>
          <a:p>
            <a:r>
              <a:rPr lang="es-MX" dirty="0"/>
              <a:t>Introducción</a:t>
            </a:r>
          </a:p>
          <a:p>
            <a:r>
              <a:rPr lang="es-MX" dirty="0" err="1"/>
              <a:t>Hipótesis</a:t>
            </a:r>
            <a:endParaRPr lang="es-MX" dirty="0"/>
          </a:p>
          <a:p>
            <a:r>
              <a:rPr lang="es-MX" dirty="0"/>
              <a:t>Análisis Exploratorio de datos (EDA)</a:t>
            </a:r>
          </a:p>
          <a:p>
            <a:r>
              <a:rPr lang="es-MX" dirty="0" err="1"/>
              <a:t>Insights</a:t>
            </a:r>
            <a:r>
              <a:rPr lang="es-MX" dirty="0"/>
              <a:t> y recomendaciones</a:t>
            </a:r>
          </a:p>
          <a:p>
            <a:r>
              <a:rPr lang="es-MX" dirty="0"/>
              <a:t>Machine </a:t>
            </a:r>
            <a:r>
              <a:rPr lang="es-MX" dirty="0" err="1"/>
              <a:t>Learning</a:t>
            </a:r>
            <a:endParaRPr lang="es-AR" dirty="0"/>
          </a:p>
        </p:txBody>
      </p:sp>
    </p:spTree>
    <p:extLst>
      <p:ext uri="{BB962C8B-B14F-4D97-AF65-F5344CB8AC3E}">
        <p14:creationId xmlns:p14="http://schemas.microsoft.com/office/powerpoint/2010/main" val="168659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288EB-93BA-48C1-9350-AB56903CFC56}"/>
              </a:ext>
            </a:extLst>
          </p:cNvPr>
          <p:cNvSpPr>
            <a:spLocks noGrp="1"/>
          </p:cNvSpPr>
          <p:nvPr>
            <p:ph type="title"/>
          </p:nvPr>
        </p:nvSpPr>
        <p:spPr/>
        <p:txBody>
          <a:bodyPr/>
          <a:lstStyle/>
          <a:p>
            <a:r>
              <a:rPr lang="es-MX" dirty="0"/>
              <a:t>Introducción</a:t>
            </a:r>
            <a:endParaRPr lang="es-AR" dirty="0"/>
          </a:p>
        </p:txBody>
      </p:sp>
      <p:sp>
        <p:nvSpPr>
          <p:cNvPr id="3" name="Marcador de contenido 2">
            <a:extLst>
              <a:ext uri="{FF2B5EF4-FFF2-40B4-BE49-F238E27FC236}">
                <a16:creationId xmlns:a16="http://schemas.microsoft.com/office/drawing/2014/main" id="{17B022D9-505C-4719-98FE-31BA70A27A50}"/>
              </a:ext>
            </a:extLst>
          </p:cNvPr>
          <p:cNvSpPr>
            <a:spLocks noGrp="1"/>
          </p:cNvSpPr>
          <p:nvPr>
            <p:ph idx="1"/>
          </p:nvPr>
        </p:nvSpPr>
        <p:spPr/>
        <p:txBody>
          <a:bodyPr>
            <a:normAutofit lnSpcReduction="10000"/>
          </a:bodyPr>
          <a:lstStyle/>
          <a:p>
            <a:r>
              <a:rPr lang="es-MX" dirty="0"/>
              <a:t>Se propone hacer una evaluación de los daños sufridos por las edificaciones como resultado del terremoto de magnitud 7.8 en la escala de </a:t>
            </a:r>
            <a:r>
              <a:rPr lang="es-MX" dirty="0" err="1"/>
              <a:t>richter</a:t>
            </a:r>
            <a:r>
              <a:rPr lang="es-MX" dirty="0"/>
              <a:t> acaecido en el distrito de </a:t>
            </a:r>
            <a:r>
              <a:rPr lang="es-MX" dirty="0" err="1"/>
              <a:t>Gorkha</a:t>
            </a:r>
            <a:r>
              <a:rPr lang="es-MX" dirty="0"/>
              <a:t>, </a:t>
            </a:r>
            <a:r>
              <a:rPr lang="es-MX" dirty="0" err="1"/>
              <a:t>Gandaki</a:t>
            </a:r>
            <a:r>
              <a:rPr lang="es-MX" dirty="0"/>
              <a:t>, Nepal. Como producto de dicho cataclismo, fallecieron 9000 personas, millones quedaron sin hogar y se estimó una pérdida de 10 billones de dólares en daños.</a:t>
            </a:r>
          </a:p>
          <a:p>
            <a:r>
              <a:rPr lang="es-MX" dirty="0"/>
              <a:t>El </a:t>
            </a:r>
            <a:r>
              <a:rPr lang="es-MX" dirty="0" err="1"/>
              <a:t>dataset</a:t>
            </a:r>
            <a:r>
              <a:rPr lang="es-MX" dirty="0"/>
              <a:t> es de libre uso, proveniente de un portal específico del gobierno de Nepal, y contiene principalmente información concerniente a la estructura de las edificaciones y nivel de daño sufrido. </a:t>
            </a:r>
          </a:p>
          <a:p>
            <a:r>
              <a:rPr lang="es-MX" dirty="0"/>
              <a:t>La evaluación de este </a:t>
            </a:r>
            <a:r>
              <a:rPr lang="es-MX" dirty="0" err="1"/>
              <a:t>dataset</a:t>
            </a:r>
            <a:r>
              <a:rPr lang="es-MX" dirty="0"/>
              <a:t> tiene por objetivo predecir (y por lo tanto prevenir) futuros daños edilicios. Está orientado al público en general, pudiendo ser utilizado también a modo de ejemplo para hacer evaluaciones de riesgo sísmico por organismos gubernamentales.</a:t>
            </a:r>
          </a:p>
        </p:txBody>
      </p:sp>
    </p:spTree>
    <p:extLst>
      <p:ext uri="{BB962C8B-B14F-4D97-AF65-F5344CB8AC3E}">
        <p14:creationId xmlns:p14="http://schemas.microsoft.com/office/powerpoint/2010/main" val="206616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3D4AF-46FB-4EB8-859E-352685AE38FD}"/>
              </a:ext>
            </a:extLst>
          </p:cNvPr>
          <p:cNvSpPr>
            <a:spLocks noGrp="1"/>
          </p:cNvSpPr>
          <p:nvPr>
            <p:ph type="title"/>
          </p:nvPr>
        </p:nvSpPr>
        <p:spPr/>
        <p:txBody>
          <a:bodyPr/>
          <a:lstStyle/>
          <a:p>
            <a:r>
              <a:rPr lang="es-MX" dirty="0" err="1"/>
              <a:t>Hipótesis</a:t>
            </a:r>
            <a:endParaRPr lang="es-AR" dirty="0"/>
          </a:p>
        </p:txBody>
      </p:sp>
      <p:sp>
        <p:nvSpPr>
          <p:cNvPr id="3" name="Marcador de contenido 2">
            <a:extLst>
              <a:ext uri="{FF2B5EF4-FFF2-40B4-BE49-F238E27FC236}">
                <a16:creationId xmlns:a16="http://schemas.microsoft.com/office/drawing/2014/main" id="{B4D280AD-4B89-4AAA-B24F-4337AFDCA1C6}"/>
              </a:ext>
            </a:extLst>
          </p:cNvPr>
          <p:cNvSpPr>
            <a:spLocks noGrp="1"/>
          </p:cNvSpPr>
          <p:nvPr>
            <p:ph idx="1"/>
          </p:nvPr>
        </p:nvSpPr>
        <p:spPr>
          <a:xfrm>
            <a:off x="2713387" y="1540188"/>
            <a:ext cx="9120649" cy="4477839"/>
          </a:xfrm>
        </p:spPr>
        <p:txBody>
          <a:bodyPr>
            <a:noAutofit/>
          </a:bodyPr>
          <a:lstStyle/>
          <a:p>
            <a:r>
              <a:rPr lang="es-MX" dirty="0"/>
              <a:t>Como </a:t>
            </a:r>
            <a:r>
              <a:rPr lang="es-MX" dirty="0" err="1"/>
              <a:t>hipótesis</a:t>
            </a:r>
            <a:r>
              <a:rPr lang="es-MX" dirty="0"/>
              <a:t> principal, se plantea que debería existir una correlación entre los daños sufridos por las edificaciones y las características de las mismas, pudiendo enumerarse: material fundacional, altura, número de pisos, pendiente del terreno sobre la que estuviera montada la construcción, material del techo, material del piso.</a:t>
            </a:r>
          </a:p>
          <a:p>
            <a:r>
              <a:rPr lang="es-MX" dirty="0"/>
              <a:t>Dado que fallecieron 9000 personas y millones se quedaron sin hogar, es de esperar que la gran mayoría de las construcciones hayan sufrido un daño severo (grados 5 y 4)</a:t>
            </a:r>
          </a:p>
          <a:p>
            <a:r>
              <a:rPr lang="es-MX" dirty="0"/>
              <a:t>Se plantea como </a:t>
            </a:r>
            <a:r>
              <a:rPr lang="es-MX" dirty="0" err="1"/>
              <a:t>hipótesis</a:t>
            </a:r>
            <a:r>
              <a:rPr lang="es-MX" dirty="0"/>
              <a:t> que, de haber una notoria proporción de daños severos, que sean pocos los edificios construidos con cemento reforzado o materiales similares.</a:t>
            </a:r>
          </a:p>
          <a:p>
            <a:r>
              <a:rPr lang="es-MX" dirty="0"/>
              <a:t>Se espera que proporcionalmente hayan ocurrido daños más severos en aquellos edificaciones asentadas sobre superficies con pendientes naturales más pronunciadas.</a:t>
            </a:r>
          </a:p>
        </p:txBody>
      </p:sp>
    </p:spTree>
    <p:extLst>
      <p:ext uri="{BB962C8B-B14F-4D97-AF65-F5344CB8AC3E}">
        <p14:creationId xmlns:p14="http://schemas.microsoft.com/office/powerpoint/2010/main" val="3658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5C637-2D87-424B-873B-16BAC59E5B7F}"/>
              </a:ext>
            </a:extLst>
          </p:cNvPr>
          <p:cNvSpPr>
            <a:spLocks noGrp="1"/>
          </p:cNvSpPr>
          <p:nvPr>
            <p:ph type="title"/>
          </p:nvPr>
        </p:nvSpPr>
        <p:spPr/>
        <p:txBody>
          <a:bodyPr>
            <a:normAutofit fontScale="90000"/>
          </a:bodyPr>
          <a:lstStyle/>
          <a:p>
            <a:r>
              <a:rPr lang="es-MX" dirty="0"/>
              <a:t>EDA - Primer </a:t>
            </a:r>
            <a:r>
              <a:rPr lang="es-MX" dirty="0" err="1"/>
              <a:t>insight</a:t>
            </a:r>
            <a:r>
              <a:rPr lang="es-MX" dirty="0"/>
              <a:t>, ¿Qué tipo de daño fue el más frecuente en las edificaciones?</a:t>
            </a:r>
            <a:endParaRPr lang="es-AR" dirty="0"/>
          </a:p>
        </p:txBody>
      </p:sp>
      <p:sp>
        <p:nvSpPr>
          <p:cNvPr id="3" name="Marcador de contenido 2">
            <a:extLst>
              <a:ext uri="{FF2B5EF4-FFF2-40B4-BE49-F238E27FC236}">
                <a16:creationId xmlns:a16="http://schemas.microsoft.com/office/drawing/2014/main" id="{A75D1EF9-AAD7-4476-885F-CD7A36F1ED19}"/>
              </a:ext>
            </a:extLst>
          </p:cNvPr>
          <p:cNvSpPr>
            <a:spLocks noGrp="1"/>
          </p:cNvSpPr>
          <p:nvPr>
            <p:ph idx="1"/>
          </p:nvPr>
        </p:nvSpPr>
        <p:spPr>
          <a:xfrm>
            <a:off x="8774885" y="2117479"/>
            <a:ext cx="3305262" cy="3777622"/>
          </a:xfrm>
        </p:spPr>
        <p:txBody>
          <a:bodyPr>
            <a:noAutofit/>
          </a:bodyPr>
          <a:lstStyle/>
          <a:p>
            <a:r>
              <a:rPr lang="es-MX" dirty="0"/>
              <a:t>Dado que fallecieron 9000 personas y millones se quedaron sin hogar, al hacer un análisis </a:t>
            </a:r>
            <a:r>
              <a:rPr lang="es-MX" dirty="0" err="1"/>
              <a:t>univariado</a:t>
            </a:r>
            <a:r>
              <a:rPr lang="es-MX" dirty="0"/>
              <a:t> del grado de daño sufrido por las edificaciones, era de esperar que la gran mayoría haya sufrido un daño severo (grados 5 y 4).</a:t>
            </a:r>
          </a:p>
        </p:txBody>
      </p:sp>
      <p:pic>
        <p:nvPicPr>
          <p:cNvPr id="4" name="Imagen 3">
            <a:extLst>
              <a:ext uri="{FF2B5EF4-FFF2-40B4-BE49-F238E27FC236}">
                <a16:creationId xmlns:a16="http://schemas.microsoft.com/office/drawing/2014/main" id="{7DAF4523-02BF-4A27-B579-5C2B6FF884B0}"/>
              </a:ext>
            </a:extLst>
          </p:cNvPr>
          <p:cNvPicPr>
            <a:picLocks noChangeAspect="1"/>
          </p:cNvPicPr>
          <p:nvPr/>
        </p:nvPicPr>
        <p:blipFill>
          <a:blip r:embed="rId2"/>
          <a:stretch>
            <a:fillRect/>
          </a:stretch>
        </p:blipFill>
        <p:spPr>
          <a:xfrm>
            <a:off x="1544273" y="2523251"/>
            <a:ext cx="6553200" cy="3371850"/>
          </a:xfrm>
          <a:prstGeom prst="rect">
            <a:avLst/>
          </a:prstGeom>
          <a:ln>
            <a:solidFill>
              <a:schemeClr val="accent6"/>
            </a:solidFill>
          </a:ln>
        </p:spPr>
      </p:pic>
    </p:spTree>
    <p:extLst>
      <p:ext uri="{BB962C8B-B14F-4D97-AF65-F5344CB8AC3E}">
        <p14:creationId xmlns:p14="http://schemas.microsoft.com/office/powerpoint/2010/main" val="324942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5C637-2D87-424B-873B-16BAC59E5B7F}"/>
              </a:ext>
            </a:extLst>
          </p:cNvPr>
          <p:cNvSpPr>
            <a:spLocks noGrp="1"/>
          </p:cNvSpPr>
          <p:nvPr>
            <p:ph type="title"/>
          </p:nvPr>
        </p:nvSpPr>
        <p:spPr/>
        <p:txBody>
          <a:bodyPr>
            <a:normAutofit/>
          </a:bodyPr>
          <a:lstStyle/>
          <a:p>
            <a:r>
              <a:rPr lang="es-MX" dirty="0"/>
              <a:t>EDA – Análisis del grado de daño de acuerdo al material fundacional</a:t>
            </a:r>
            <a:endParaRPr lang="es-AR" dirty="0"/>
          </a:p>
        </p:txBody>
      </p:sp>
      <p:sp>
        <p:nvSpPr>
          <p:cNvPr id="3" name="Marcador de contenido 2">
            <a:extLst>
              <a:ext uri="{FF2B5EF4-FFF2-40B4-BE49-F238E27FC236}">
                <a16:creationId xmlns:a16="http://schemas.microsoft.com/office/drawing/2014/main" id="{A75D1EF9-AAD7-4476-885F-CD7A36F1ED19}"/>
              </a:ext>
            </a:extLst>
          </p:cNvPr>
          <p:cNvSpPr>
            <a:spLocks noGrp="1"/>
          </p:cNvSpPr>
          <p:nvPr>
            <p:ph idx="1"/>
          </p:nvPr>
        </p:nvSpPr>
        <p:spPr>
          <a:xfrm>
            <a:off x="8800052" y="2209101"/>
            <a:ext cx="3305262" cy="3777622"/>
          </a:xfrm>
        </p:spPr>
        <p:txBody>
          <a:bodyPr>
            <a:normAutofit/>
          </a:bodyPr>
          <a:lstStyle/>
          <a:p>
            <a:r>
              <a:rPr lang="es-MX" dirty="0"/>
              <a:t>Las edificaciones menos sismorresistentes fueron las hechas con una mezcla de fango, piedra y cemento (como material cementante). En cambio, las edificaciones mas sismorresistentes fueron las que contaban con cemento reforzado.</a:t>
            </a:r>
            <a:endParaRPr lang="es-AR" sz="1400" dirty="0"/>
          </a:p>
        </p:txBody>
      </p:sp>
      <p:pic>
        <p:nvPicPr>
          <p:cNvPr id="5" name="Imagen 4">
            <a:extLst>
              <a:ext uri="{FF2B5EF4-FFF2-40B4-BE49-F238E27FC236}">
                <a16:creationId xmlns:a16="http://schemas.microsoft.com/office/drawing/2014/main" id="{78792EF0-E63F-4C1E-AA4A-CFC850F5A22A}"/>
              </a:ext>
            </a:extLst>
          </p:cNvPr>
          <p:cNvPicPr>
            <a:picLocks noChangeAspect="1"/>
          </p:cNvPicPr>
          <p:nvPr/>
        </p:nvPicPr>
        <p:blipFill>
          <a:blip r:embed="rId2"/>
          <a:stretch>
            <a:fillRect/>
          </a:stretch>
        </p:blipFill>
        <p:spPr>
          <a:xfrm>
            <a:off x="593128" y="2209101"/>
            <a:ext cx="8117927" cy="3606305"/>
          </a:xfrm>
          <a:prstGeom prst="rect">
            <a:avLst/>
          </a:prstGeom>
          <a:ln>
            <a:solidFill>
              <a:schemeClr val="accent6"/>
            </a:solidFill>
          </a:ln>
        </p:spPr>
      </p:pic>
      <p:sp>
        <p:nvSpPr>
          <p:cNvPr id="4" name="CuadroTexto 3">
            <a:extLst>
              <a:ext uri="{FF2B5EF4-FFF2-40B4-BE49-F238E27FC236}">
                <a16:creationId xmlns:a16="http://schemas.microsoft.com/office/drawing/2014/main" id="{646B63E4-AD88-4ADB-8668-5C4A823E8E89}"/>
              </a:ext>
            </a:extLst>
          </p:cNvPr>
          <p:cNvSpPr txBox="1"/>
          <p:nvPr/>
        </p:nvSpPr>
        <p:spPr>
          <a:xfrm>
            <a:off x="1359640" y="5464866"/>
            <a:ext cx="942975" cy="200055"/>
          </a:xfrm>
          <a:prstGeom prst="rect">
            <a:avLst/>
          </a:prstGeom>
          <a:solidFill>
            <a:schemeClr val="bg1"/>
          </a:solid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Bambú/Madera</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C7943B6-A75F-4110-8374-DCCD41D3C79A}"/>
              </a:ext>
            </a:extLst>
          </p:cNvPr>
          <p:cNvSpPr txBox="1"/>
          <p:nvPr/>
        </p:nvSpPr>
        <p:spPr>
          <a:xfrm>
            <a:off x="2754906" y="5464866"/>
            <a:ext cx="1162050" cy="200055"/>
          </a:xfrm>
          <a:prstGeom prst="rect">
            <a:avLst/>
          </a:prstGeom>
          <a:solidFill>
            <a:schemeClr val="bg1"/>
          </a:solid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Cemento-Piedra/Ladrillo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ángulo 7">
            <a:extLst>
              <a:ext uri="{FF2B5EF4-FFF2-40B4-BE49-F238E27FC236}">
                <a16:creationId xmlns:a16="http://schemas.microsoft.com/office/drawing/2014/main" id="{BE7A5DDC-5834-41EE-81FE-F9B02D7D9F2C}"/>
              </a:ext>
            </a:extLst>
          </p:cNvPr>
          <p:cNvSpPr/>
          <p:nvPr/>
        </p:nvSpPr>
        <p:spPr>
          <a:xfrm>
            <a:off x="4241609" y="5490134"/>
            <a:ext cx="1228299" cy="116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E7CEFF53-FDDF-442A-9A0D-038ADC086318}"/>
              </a:ext>
            </a:extLst>
          </p:cNvPr>
          <p:cNvSpPr txBox="1"/>
          <p:nvPr/>
        </p:nvSpPr>
        <p:spPr>
          <a:xfrm>
            <a:off x="4396855" y="5428897"/>
            <a:ext cx="1162050"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Fango-Piedra/Ladrillo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CuadroTexto 8">
            <a:extLst>
              <a:ext uri="{FF2B5EF4-FFF2-40B4-BE49-F238E27FC236}">
                <a16:creationId xmlns:a16="http://schemas.microsoft.com/office/drawing/2014/main" id="{3C48C1C8-90D3-4B9F-9541-28249FF7A506}"/>
              </a:ext>
            </a:extLst>
          </p:cNvPr>
          <p:cNvSpPr txBox="1"/>
          <p:nvPr/>
        </p:nvSpPr>
        <p:spPr>
          <a:xfrm>
            <a:off x="6208211" y="5467729"/>
            <a:ext cx="1162050" cy="200055"/>
          </a:xfrm>
          <a:prstGeom prst="rect">
            <a:avLst/>
          </a:prstGeom>
          <a:solidFill>
            <a:schemeClr val="bg1"/>
          </a:solid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Otros</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60D360C7-715C-4478-BE83-07F802B6E4ED}"/>
              </a:ext>
            </a:extLst>
          </p:cNvPr>
          <p:cNvSpPr txBox="1"/>
          <p:nvPr/>
        </p:nvSpPr>
        <p:spPr>
          <a:xfrm>
            <a:off x="7459258" y="5467728"/>
            <a:ext cx="942974" cy="200055"/>
          </a:xfrm>
          <a:prstGeom prst="rect">
            <a:avLst/>
          </a:prstGeom>
          <a:solidFill>
            <a:schemeClr val="bg1"/>
          </a:solid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Cemento Reforzado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857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5C637-2D87-424B-873B-16BAC59E5B7F}"/>
              </a:ext>
            </a:extLst>
          </p:cNvPr>
          <p:cNvSpPr>
            <a:spLocks noGrp="1"/>
          </p:cNvSpPr>
          <p:nvPr>
            <p:ph type="title"/>
          </p:nvPr>
        </p:nvSpPr>
        <p:spPr/>
        <p:txBody>
          <a:bodyPr>
            <a:normAutofit/>
          </a:bodyPr>
          <a:lstStyle/>
          <a:p>
            <a:r>
              <a:rPr lang="es-MX" dirty="0"/>
              <a:t>EDA – Análisis del grado de daño de acuerdo al material del techo</a:t>
            </a:r>
            <a:endParaRPr lang="es-AR" dirty="0"/>
          </a:p>
        </p:txBody>
      </p:sp>
      <p:sp>
        <p:nvSpPr>
          <p:cNvPr id="3" name="Marcador de contenido 2">
            <a:extLst>
              <a:ext uri="{FF2B5EF4-FFF2-40B4-BE49-F238E27FC236}">
                <a16:creationId xmlns:a16="http://schemas.microsoft.com/office/drawing/2014/main" id="{A75D1EF9-AAD7-4476-885F-CD7A36F1ED19}"/>
              </a:ext>
            </a:extLst>
          </p:cNvPr>
          <p:cNvSpPr>
            <a:spLocks noGrp="1"/>
          </p:cNvSpPr>
          <p:nvPr>
            <p:ph idx="1"/>
          </p:nvPr>
        </p:nvSpPr>
        <p:spPr>
          <a:xfrm>
            <a:off x="8800052" y="2209101"/>
            <a:ext cx="3305262" cy="3777622"/>
          </a:xfrm>
        </p:spPr>
        <p:txBody>
          <a:bodyPr>
            <a:normAutofit/>
          </a:bodyPr>
          <a:lstStyle/>
          <a:p>
            <a:r>
              <a:rPr lang="es-MX" dirty="0"/>
              <a:t>Se observan mayores daños en los edificios con techos de </a:t>
            </a:r>
            <a:r>
              <a:rPr lang="es-MX" dirty="0" err="1"/>
              <a:t>bambu</a:t>
            </a:r>
            <a:r>
              <a:rPr lang="es-MX" dirty="0"/>
              <a:t>/madera independientemente de si eran del tipo liviano o ligero. Las edificaciones con techos de cemento reforzado y sus derivados fueron las más sismorresistentes</a:t>
            </a:r>
          </a:p>
        </p:txBody>
      </p:sp>
      <p:pic>
        <p:nvPicPr>
          <p:cNvPr id="4" name="Imagen 3">
            <a:extLst>
              <a:ext uri="{FF2B5EF4-FFF2-40B4-BE49-F238E27FC236}">
                <a16:creationId xmlns:a16="http://schemas.microsoft.com/office/drawing/2014/main" id="{FDCAE069-293E-4A26-8C73-BAF5842E60FA}"/>
              </a:ext>
            </a:extLst>
          </p:cNvPr>
          <p:cNvPicPr>
            <a:picLocks noChangeAspect="1"/>
          </p:cNvPicPr>
          <p:nvPr/>
        </p:nvPicPr>
        <p:blipFill>
          <a:blip r:embed="rId2"/>
          <a:stretch>
            <a:fillRect/>
          </a:stretch>
        </p:blipFill>
        <p:spPr>
          <a:xfrm>
            <a:off x="482454" y="2344087"/>
            <a:ext cx="7973649" cy="3376230"/>
          </a:xfrm>
          <a:prstGeom prst="rect">
            <a:avLst/>
          </a:prstGeom>
          <a:ln>
            <a:solidFill>
              <a:schemeClr val="accent6"/>
            </a:solidFill>
          </a:ln>
        </p:spPr>
      </p:pic>
      <p:sp>
        <p:nvSpPr>
          <p:cNvPr id="6" name="Rectángulo 5">
            <a:extLst>
              <a:ext uri="{FF2B5EF4-FFF2-40B4-BE49-F238E27FC236}">
                <a16:creationId xmlns:a16="http://schemas.microsoft.com/office/drawing/2014/main" id="{82EE8889-AE6A-4CEF-9F76-95094D853B1A}"/>
              </a:ext>
            </a:extLst>
          </p:cNvPr>
          <p:cNvSpPr/>
          <p:nvPr/>
        </p:nvSpPr>
        <p:spPr>
          <a:xfrm>
            <a:off x="3991607" y="5447255"/>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CuadroTexto 6">
            <a:extLst>
              <a:ext uri="{FF2B5EF4-FFF2-40B4-BE49-F238E27FC236}">
                <a16:creationId xmlns:a16="http://schemas.microsoft.com/office/drawing/2014/main" id="{2A00E385-B966-4845-BED5-447AFC773B1A}"/>
              </a:ext>
            </a:extLst>
          </p:cNvPr>
          <p:cNvSpPr txBox="1"/>
          <p:nvPr/>
        </p:nvSpPr>
        <p:spPr>
          <a:xfrm>
            <a:off x="4127325" y="5419959"/>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Bambú/Madera Ligero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ángulo 7">
            <a:extLst>
              <a:ext uri="{FF2B5EF4-FFF2-40B4-BE49-F238E27FC236}">
                <a16:creationId xmlns:a16="http://schemas.microsoft.com/office/drawing/2014/main" id="{75C21BA5-0FE0-437A-BB61-7CB1225115CC}"/>
              </a:ext>
            </a:extLst>
          </p:cNvPr>
          <p:cNvSpPr/>
          <p:nvPr/>
        </p:nvSpPr>
        <p:spPr>
          <a:xfrm>
            <a:off x="6469039" y="5488199"/>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a:extLst>
              <a:ext uri="{FF2B5EF4-FFF2-40B4-BE49-F238E27FC236}">
                <a16:creationId xmlns:a16="http://schemas.microsoft.com/office/drawing/2014/main" id="{825C4185-2E39-4944-9FA2-C7DB9512D8EB}"/>
              </a:ext>
            </a:extLst>
          </p:cNvPr>
          <p:cNvSpPr/>
          <p:nvPr/>
        </p:nvSpPr>
        <p:spPr>
          <a:xfrm>
            <a:off x="1537963" y="5488199"/>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CuadroTexto 4">
            <a:extLst>
              <a:ext uri="{FF2B5EF4-FFF2-40B4-BE49-F238E27FC236}">
                <a16:creationId xmlns:a16="http://schemas.microsoft.com/office/drawing/2014/main" id="{AF44189A-9621-424E-A57B-5278B514B08C}"/>
              </a:ext>
            </a:extLst>
          </p:cNvPr>
          <p:cNvSpPr txBox="1"/>
          <p:nvPr/>
        </p:nvSpPr>
        <p:spPr>
          <a:xfrm>
            <a:off x="6224896" y="5411155"/>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Cemento Reforzado y similares</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1" name="CuadroTexto 10">
            <a:extLst>
              <a:ext uri="{FF2B5EF4-FFF2-40B4-BE49-F238E27FC236}">
                <a16:creationId xmlns:a16="http://schemas.microsoft.com/office/drawing/2014/main" id="{03148425-1C42-4F62-9F13-271DECA9946D}"/>
              </a:ext>
            </a:extLst>
          </p:cNvPr>
          <p:cNvSpPr txBox="1"/>
          <p:nvPr/>
        </p:nvSpPr>
        <p:spPr>
          <a:xfrm>
            <a:off x="1537963" y="5417095"/>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Bambú/Madera Pesado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4589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5C637-2D87-424B-873B-16BAC59E5B7F}"/>
              </a:ext>
            </a:extLst>
          </p:cNvPr>
          <p:cNvSpPr>
            <a:spLocks noGrp="1"/>
          </p:cNvSpPr>
          <p:nvPr>
            <p:ph type="title"/>
          </p:nvPr>
        </p:nvSpPr>
        <p:spPr/>
        <p:txBody>
          <a:bodyPr>
            <a:normAutofit/>
          </a:bodyPr>
          <a:lstStyle/>
          <a:p>
            <a:r>
              <a:rPr lang="es-MX" dirty="0"/>
              <a:t>EDA – Análisis del grado de daño según el material del piso </a:t>
            </a:r>
            <a:endParaRPr lang="es-AR" dirty="0"/>
          </a:p>
        </p:txBody>
      </p:sp>
      <p:sp>
        <p:nvSpPr>
          <p:cNvPr id="3" name="Marcador de contenido 2">
            <a:extLst>
              <a:ext uri="{FF2B5EF4-FFF2-40B4-BE49-F238E27FC236}">
                <a16:creationId xmlns:a16="http://schemas.microsoft.com/office/drawing/2014/main" id="{A75D1EF9-AAD7-4476-885F-CD7A36F1ED19}"/>
              </a:ext>
            </a:extLst>
          </p:cNvPr>
          <p:cNvSpPr>
            <a:spLocks noGrp="1"/>
          </p:cNvSpPr>
          <p:nvPr>
            <p:ph idx="1"/>
          </p:nvPr>
        </p:nvSpPr>
        <p:spPr>
          <a:xfrm>
            <a:off x="8800052" y="2209101"/>
            <a:ext cx="3305262" cy="3777622"/>
          </a:xfrm>
        </p:spPr>
        <p:txBody>
          <a:bodyPr>
            <a:normAutofit/>
          </a:bodyPr>
          <a:lstStyle/>
          <a:p>
            <a:r>
              <a:rPr lang="es-MX" dirty="0"/>
              <a:t>Se observa mayor proporción de daños severos en edificios con piso de fango y ladrillo/piedra.</a:t>
            </a:r>
          </a:p>
        </p:txBody>
      </p:sp>
      <p:pic>
        <p:nvPicPr>
          <p:cNvPr id="6" name="Imagen 5">
            <a:extLst>
              <a:ext uri="{FF2B5EF4-FFF2-40B4-BE49-F238E27FC236}">
                <a16:creationId xmlns:a16="http://schemas.microsoft.com/office/drawing/2014/main" id="{17FD9CFF-D674-45FE-8E8C-192B26B39EA2}"/>
              </a:ext>
            </a:extLst>
          </p:cNvPr>
          <p:cNvPicPr>
            <a:picLocks noChangeAspect="1"/>
          </p:cNvPicPr>
          <p:nvPr/>
        </p:nvPicPr>
        <p:blipFill>
          <a:blip r:embed="rId2"/>
          <a:stretch>
            <a:fillRect/>
          </a:stretch>
        </p:blipFill>
        <p:spPr>
          <a:xfrm>
            <a:off x="657749" y="2209101"/>
            <a:ext cx="7932577" cy="3563061"/>
          </a:xfrm>
          <a:prstGeom prst="rect">
            <a:avLst/>
          </a:prstGeom>
          <a:ln>
            <a:solidFill>
              <a:schemeClr val="accent6"/>
            </a:solidFill>
          </a:ln>
        </p:spPr>
      </p:pic>
      <p:sp>
        <p:nvSpPr>
          <p:cNvPr id="7" name="Rectángulo 6">
            <a:extLst>
              <a:ext uri="{FF2B5EF4-FFF2-40B4-BE49-F238E27FC236}">
                <a16:creationId xmlns:a16="http://schemas.microsoft.com/office/drawing/2014/main" id="{8048106C-8F1D-4D1B-9A95-0E059362D9B9}"/>
              </a:ext>
            </a:extLst>
          </p:cNvPr>
          <p:cNvSpPr/>
          <p:nvPr/>
        </p:nvSpPr>
        <p:spPr>
          <a:xfrm>
            <a:off x="1214288" y="5372193"/>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E0E46D88-E044-4342-BD46-4CC85F9FA48F}"/>
              </a:ext>
            </a:extLst>
          </p:cNvPr>
          <p:cNvSpPr txBox="1"/>
          <p:nvPr/>
        </p:nvSpPr>
        <p:spPr>
          <a:xfrm>
            <a:off x="1350006" y="5344897"/>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Ladrillo/Piedra</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Rectángulo 8">
            <a:extLst>
              <a:ext uri="{FF2B5EF4-FFF2-40B4-BE49-F238E27FC236}">
                <a16:creationId xmlns:a16="http://schemas.microsoft.com/office/drawing/2014/main" id="{AD0C3BE9-E07A-4B91-8EDA-64E0138A45C7}"/>
              </a:ext>
            </a:extLst>
          </p:cNvPr>
          <p:cNvSpPr/>
          <p:nvPr/>
        </p:nvSpPr>
        <p:spPr>
          <a:xfrm>
            <a:off x="2686432" y="5372193"/>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C97FABAA-E9EB-4B60-94F1-AF74A789F916}"/>
              </a:ext>
            </a:extLst>
          </p:cNvPr>
          <p:cNvSpPr txBox="1"/>
          <p:nvPr/>
        </p:nvSpPr>
        <p:spPr>
          <a:xfrm>
            <a:off x="3101929" y="5310777"/>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Fango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1" name="Rectángulo 10">
            <a:extLst>
              <a:ext uri="{FF2B5EF4-FFF2-40B4-BE49-F238E27FC236}">
                <a16:creationId xmlns:a16="http://schemas.microsoft.com/office/drawing/2014/main" id="{B505DFAA-1953-4D19-8D10-4EFBB768A316}"/>
              </a:ext>
            </a:extLst>
          </p:cNvPr>
          <p:cNvSpPr/>
          <p:nvPr/>
        </p:nvSpPr>
        <p:spPr>
          <a:xfrm>
            <a:off x="4194212" y="5372193"/>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CuadroTexto 11">
            <a:extLst>
              <a:ext uri="{FF2B5EF4-FFF2-40B4-BE49-F238E27FC236}">
                <a16:creationId xmlns:a16="http://schemas.microsoft.com/office/drawing/2014/main" id="{C61EB23B-C9EE-4C44-BD39-CA2B809DC370}"/>
              </a:ext>
            </a:extLst>
          </p:cNvPr>
          <p:cNvSpPr txBox="1"/>
          <p:nvPr/>
        </p:nvSpPr>
        <p:spPr>
          <a:xfrm>
            <a:off x="4541470" y="5331727"/>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Otros</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3" name="Rectángulo 12">
            <a:extLst>
              <a:ext uri="{FF2B5EF4-FFF2-40B4-BE49-F238E27FC236}">
                <a16:creationId xmlns:a16="http://schemas.microsoft.com/office/drawing/2014/main" id="{475D7D00-26BA-430D-A261-7F189433E9F7}"/>
              </a:ext>
            </a:extLst>
          </p:cNvPr>
          <p:cNvSpPr/>
          <p:nvPr/>
        </p:nvSpPr>
        <p:spPr>
          <a:xfrm>
            <a:off x="5666356" y="5380115"/>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CuadroTexto 13">
            <a:extLst>
              <a:ext uri="{FF2B5EF4-FFF2-40B4-BE49-F238E27FC236}">
                <a16:creationId xmlns:a16="http://schemas.microsoft.com/office/drawing/2014/main" id="{722562A0-84C4-4699-B5A8-96777FEDC9F0}"/>
              </a:ext>
            </a:extLst>
          </p:cNvPr>
          <p:cNvSpPr txBox="1"/>
          <p:nvPr/>
        </p:nvSpPr>
        <p:spPr>
          <a:xfrm>
            <a:off x="5769471" y="5334958"/>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Cemento Reforzado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5" name="Rectángulo 14">
            <a:extLst>
              <a:ext uri="{FF2B5EF4-FFF2-40B4-BE49-F238E27FC236}">
                <a16:creationId xmlns:a16="http://schemas.microsoft.com/office/drawing/2014/main" id="{8B843065-E6BD-4D1B-AA3F-49C8A71937D3}"/>
              </a:ext>
            </a:extLst>
          </p:cNvPr>
          <p:cNvSpPr/>
          <p:nvPr/>
        </p:nvSpPr>
        <p:spPr>
          <a:xfrm>
            <a:off x="7219483" y="5359023"/>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CuadroTexto 15">
            <a:extLst>
              <a:ext uri="{FF2B5EF4-FFF2-40B4-BE49-F238E27FC236}">
                <a16:creationId xmlns:a16="http://schemas.microsoft.com/office/drawing/2014/main" id="{16046BD9-D485-47AB-8C59-E82E1E5BEF2F}"/>
              </a:ext>
            </a:extLst>
          </p:cNvPr>
          <p:cNvSpPr txBox="1"/>
          <p:nvPr/>
        </p:nvSpPr>
        <p:spPr>
          <a:xfrm>
            <a:off x="7600563" y="5331727"/>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Madera</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352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5C637-2D87-424B-873B-16BAC59E5B7F}"/>
              </a:ext>
            </a:extLst>
          </p:cNvPr>
          <p:cNvSpPr>
            <a:spLocks noGrp="1"/>
          </p:cNvSpPr>
          <p:nvPr>
            <p:ph type="title"/>
          </p:nvPr>
        </p:nvSpPr>
        <p:spPr/>
        <p:txBody>
          <a:bodyPr>
            <a:normAutofit/>
          </a:bodyPr>
          <a:lstStyle/>
          <a:p>
            <a:r>
              <a:rPr lang="es-MX" dirty="0"/>
              <a:t>EDA – Análisis del grado de daño según la pendiente del terreno</a:t>
            </a:r>
            <a:endParaRPr lang="es-AR" dirty="0"/>
          </a:p>
        </p:txBody>
      </p:sp>
      <p:sp>
        <p:nvSpPr>
          <p:cNvPr id="3" name="Marcador de contenido 2">
            <a:extLst>
              <a:ext uri="{FF2B5EF4-FFF2-40B4-BE49-F238E27FC236}">
                <a16:creationId xmlns:a16="http://schemas.microsoft.com/office/drawing/2014/main" id="{A75D1EF9-AAD7-4476-885F-CD7A36F1ED19}"/>
              </a:ext>
            </a:extLst>
          </p:cNvPr>
          <p:cNvSpPr>
            <a:spLocks noGrp="1"/>
          </p:cNvSpPr>
          <p:nvPr>
            <p:ph idx="1"/>
          </p:nvPr>
        </p:nvSpPr>
        <p:spPr>
          <a:xfrm>
            <a:off x="8800052" y="2209101"/>
            <a:ext cx="3305262" cy="3777622"/>
          </a:xfrm>
        </p:spPr>
        <p:txBody>
          <a:bodyPr>
            <a:normAutofit/>
          </a:bodyPr>
          <a:lstStyle/>
          <a:p>
            <a:r>
              <a:rPr lang="es-MX" dirty="0"/>
              <a:t>Se observa que en proporción, las construcciones sobre pendientes pronunciadas fueron las que daño mas severo sufrieron.</a:t>
            </a:r>
          </a:p>
        </p:txBody>
      </p:sp>
      <p:pic>
        <p:nvPicPr>
          <p:cNvPr id="4" name="Imagen 3">
            <a:extLst>
              <a:ext uri="{FF2B5EF4-FFF2-40B4-BE49-F238E27FC236}">
                <a16:creationId xmlns:a16="http://schemas.microsoft.com/office/drawing/2014/main" id="{9EF5F5D5-0398-446A-A608-59A4A00B1896}"/>
              </a:ext>
            </a:extLst>
          </p:cNvPr>
          <p:cNvPicPr>
            <a:picLocks noChangeAspect="1"/>
          </p:cNvPicPr>
          <p:nvPr/>
        </p:nvPicPr>
        <p:blipFill>
          <a:blip r:embed="rId2"/>
          <a:stretch>
            <a:fillRect/>
          </a:stretch>
        </p:blipFill>
        <p:spPr>
          <a:xfrm>
            <a:off x="827583" y="2322312"/>
            <a:ext cx="7603354" cy="3336673"/>
          </a:xfrm>
          <a:prstGeom prst="rect">
            <a:avLst/>
          </a:prstGeom>
          <a:ln>
            <a:solidFill>
              <a:schemeClr val="accent6"/>
            </a:solidFill>
          </a:ln>
        </p:spPr>
      </p:pic>
      <p:sp>
        <p:nvSpPr>
          <p:cNvPr id="5" name="Rectángulo 4">
            <a:extLst>
              <a:ext uri="{FF2B5EF4-FFF2-40B4-BE49-F238E27FC236}">
                <a16:creationId xmlns:a16="http://schemas.microsoft.com/office/drawing/2014/main" id="{F0742808-334F-4A8C-94F2-20D875F6BCD5}"/>
              </a:ext>
            </a:extLst>
          </p:cNvPr>
          <p:cNvSpPr/>
          <p:nvPr/>
        </p:nvSpPr>
        <p:spPr>
          <a:xfrm>
            <a:off x="4225523" y="5351562"/>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CuadroTexto 5">
            <a:extLst>
              <a:ext uri="{FF2B5EF4-FFF2-40B4-BE49-F238E27FC236}">
                <a16:creationId xmlns:a16="http://schemas.microsoft.com/office/drawing/2014/main" id="{156B4758-F6FE-4EC4-B121-447A443BE202}"/>
              </a:ext>
            </a:extLst>
          </p:cNvPr>
          <p:cNvSpPr txBox="1"/>
          <p:nvPr/>
        </p:nvSpPr>
        <p:spPr>
          <a:xfrm>
            <a:off x="4361241" y="5324266"/>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Pendiente Moderada</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Rectángulo 6">
            <a:extLst>
              <a:ext uri="{FF2B5EF4-FFF2-40B4-BE49-F238E27FC236}">
                <a16:creationId xmlns:a16="http://schemas.microsoft.com/office/drawing/2014/main" id="{6CA94712-3616-4C56-B546-3F35CDF98079}"/>
              </a:ext>
            </a:extLst>
          </p:cNvPr>
          <p:cNvSpPr/>
          <p:nvPr/>
        </p:nvSpPr>
        <p:spPr>
          <a:xfrm>
            <a:off x="6681644" y="5346155"/>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id="{39C9E149-571C-48D5-BBAD-8A1DBBC03497}"/>
              </a:ext>
            </a:extLst>
          </p:cNvPr>
          <p:cNvSpPr txBox="1"/>
          <p:nvPr/>
        </p:nvSpPr>
        <p:spPr>
          <a:xfrm>
            <a:off x="6817362" y="5318859"/>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Pendiente Pronunciada</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9" name="Rectángulo 8">
            <a:extLst>
              <a:ext uri="{FF2B5EF4-FFF2-40B4-BE49-F238E27FC236}">
                <a16:creationId xmlns:a16="http://schemas.microsoft.com/office/drawing/2014/main" id="{BB6FE39E-4904-4EFA-A705-D8BA4807878D}"/>
              </a:ext>
            </a:extLst>
          </p:cNvPr>
          <p:cNvSpPr/>
          <p:nvPr/>
        </p:nvSpPr>
        <p:spPr>
          <a:xfrm>
            <a:off x="1769402" y="5346155"/>
            <a:ext cx="1262418" cy="127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DB948044-9879-4FF6-8F0C-C966167B831E}"/>
              </a:ext>
            </a:extLst>
          </p:cNvPr>
          <p:cNvSpPr txBox="1"/>
          <p:nvPr/>
        </p:nvSpPr>
        <p:spPr>
          <a:xfrm>
            <a:off x="2101400" y="5318859"/>
            <a:ext cx="1370843" cy="200055"/>
          </a:xfrm>
          <a:prstGeom prst="rect">
            <a:avLst/>
          </a:prstGeom>
          <a:noFill/>
        </p:spPr>
        <p:txBody>
          <a:bodyPr wrap="square" rtlCol="0">
            <a:spAutoFit/>
          </a:bodyPr>
          <a:lstStyle/>
          <a:p>
            <a:r>
              <a:rPr lang="es-MX"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Llano</a:t>
            </a:r>
            <a:endParaRPr lang="es-AR" sz="700" dirty="0">
              <a:solidFill>
                <a:schemeClr val="tx1">
                  <a:lumMod val="65000"/>
                  <a:lumOff val="3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6227483"/>
      </p:ext>
    </p:extLst>
  </p:cSld>
  <p:clrMapOvr>
    <a:masterClrMapping/>
  </p:clrMapOvr>
</p:sld>
</file>

<file path=ppt/theme/theme1.xml><?xml version="1.0" encoding="utf-8"?>
<a:theme xmlns:a="http://schemas.openxmlformats.org/drawingml/2006/main" name="Espiral">
  <a:themeElements>
    <a:clrScheme name="N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264</TotalTime>
  <Words>1140</Words>
  <Application>Microsoft Office PowerPoint</Application>
  <PresentationFormat>Panorámica</PresentationFormat>
  <Paragraphs>82</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Century Gothic</vt:lpstr>
      <vt:lpstr>Wingdings 3</vt:lpstr>
      <vt:lpstr>Espiral</vt:lpstr>
      <vt:lpstr>Terremoto de Nepal (Abril-2015):  Análisis del grado de daño en las edificaciones</vt:lpstr>
      <vt:lpstr>Índice</vt:lpstr>
      <vt:lpstr>Introducción</vt:lpstr>
      <vt:lpstr>Hipótesis</vt:lpstr>
      <vt:lpstr>EDA - Primer insight, ¿Qué tipo de daño fue el más frecuente en las edificaciones?</vt:lpstr>
      <vt:lpstr>EDA – Análisis del grado de daño de acuerdo al material fundacional</vt:lpstr>
      <vt:lpstr>EDA – Análisis del grado de daño de acuerdo al material del techo</vt:lpstr>
      <vt:lpstr>EDA – Análisis del grado de daño según el material del piso </vt:lpstr>
      <vt:lpstr>EDA – Análisis del grado de daño según la pendiente del terreno</vt:lpstr>
      <vt:lpstr>EDA – Análisis del grado de daño según la geometría de la construcción</vt:lpstr>
      <vt:lpstr>Insights</vt:lpstr>
      <vt:lpstr>Machine Learning</vt:lpstr>
      <vt:lpstr>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Terremoto de Nepal (Abril-2015):  Análisis del grado de daño en las edificaciones</dc:title>
  <dc:creator>Usuario</dc:creator>
  <cp:lastModifiedBy>Usuario</cp:lastModifiedBy>
  <cp:revision>10</cp:revision>
  <dcterms:created xsi:type="dcterms:W3CDTF">2023-09-18T03:05:58Z</dcterms:created>
  <dcterms:modified xsi:type="dcterms:W3CDTF">2023-09-24T15:14:22Z</dcterms:modified>
</cp:coreProperties>
</file>