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72" r:id="rId10"/>
    <p:sldId id="271" r:id="rId11"/>
    <p:sldId id="273" r:id="rId12"/>
    <p:sldId id="282" r:id="rId13"/>
    <p:sldId id="283" r:id="rId14"/>
    <p:sldId id="284" r:id="rId15"/>
    <p:sldId id="285" r:id="rId16"/>
    <p:sldId id="27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2" autoAdjust="0"/>
    <p:restoredTop sz="94660"/>
  </p:normalViewPr>
  <p:slideViewPr>
    <p:cSldViewPr snapToGrid="0">
      <p:cViewPr>
        <p:scale>
          <a:sx n="75" d="100"/>
          <a:sy n="75" d="100"/>
        </p:scale>
        <p:origin x="70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DECCB-C849-4CB3-A1CF-563852BA71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D9747-E74D-44C2-BDF8-D901C7C71649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INTERRUPT</a:t>
          </a:r>
        </a:p>
      </dgm:t>
    </dgm:pt>
    <dgm:pt modelId="{E25EFD97-98C2-45F5-8CF4-76B8AF123A88}" type="par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658566C-4EC7-42C7-811E-229B2DA97693}" type="sib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13A04B9-08C9-41B9-A85D-C85C207D0FAA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TIMER</a:t>
          </a:r>
        </a:p>
      </dgm:t>
    </dgm:pt>
    <dgm:pt modelId="{05450FB5-9F7B-4712-9C04-AC57F8BD70AA}" type="par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433FA50-C1CC-4FFA-A09F-E29A35AA0E9E}" type="sib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AF0371F-891A-4D32-86E2-B97E3B0A64A4}" type="pres">
      <dgm:prSet presAssocID="{548DECCB-C849-4CB3-A1CF-563852BA7125}" presName="linear" presStyleCnt="0">
        <dgm:presLayoutVars>
          <dgm:dir/>
          <dgm:animLvl val="lvl"/>
          <dgm:resizeHandles val="exact"/>
        </dgm:presLayoutVars>
      </dgm:prSet>
      <dgm:spPr/>
    </dgm:pt>
    <dgm:pt modelId="{210A0272-72BB-40B4-8BD0-735DC628C593}" type="pres">
      <dgm:prSet presAssocID="{9E6D9747-E74D-44C2-BDF8-D901C7C71649}" presName="parentLin" presStyleCnt="0"/>
      <dgm:spPr/>
    </dgm:pt>
    <dgm:pt modelId="{FEFC4F25-BB01-49BA-BB2E-E27B03D57B94}" type="pres">
      <dgm:prSet presAssocID="{9E6D9747-E74D-44C2-BDF8-D901C7C71649}" presName="parentLeftMargin" presStyleLbl="node1" presStyleIdx="0" presStyleCnt="2"/>
      <dgm:spPr/>
    </dgm:pt>
    <dgm:pt modelId="{FA1419B7-4F1A-44B6-AC60-7080123964AC}" type="pres">
      <dgm:prSet presAssocID="{9E6D9747-E74D-44C2-BDF8-D901C7C71649}" presName="parentText" presStyleLbl="node1" presStyleIdx="0" presStyleCnt="2" custScaleX="122917">
        <dgm:presLayoutVars>
          <dgm:chMax val="0"/>
          <dgm:bulletEnabled val="1"/>
        </dgm:presLayoutVars>
      </dgm:prSet>
      <dgm:spPr/>
    </dgm:pt>
    <dgm:pt modelId="{3B1DF5A6-AF7C-4A30-A3AA-E7A841E9C4A1}" type="pres">
      <dgm:prSet presAssocID="{9E6D9747-E74D-44C2-BDF8-D901C7C71649}" presName="negativeSpace" presStyleCnt="0"/>
      <dgm:spPr/>
    </dgm:pt>
    <dgm:pt modelId="{F829184C-6895-4DFD-A040-7FE816E4784A}" type="pres">
      <dgm:prSet presAssocID="{9E6D9747-E74D-44C2-BDF8-D901C7C71649}" presName="childText" presStyleLbl="conFgAcc1" presStyleIdx="0" presStyleCnt="2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C428B787-124A-4F05-8FB5-BD594AE0FE3C}" type="pres">
      <dgm:prSet presAssocID="{2658566C-4EC7-42C7-811E-229B2DA97693}" presName="spaceBetweenRectangles" presStyleCnt="0"/>
      <dgm:spPr/>
    </dgm:pt>
    <dgm:pt modelId="{0029BFEA-6AC2-49FA-AE8B-F64673E9F651}" type="pres">
      <dgm:prSet presAssocID="{213A04B9-08C9-41B9-A85D-C85C207D0FAA}" presName="parentLin" presStyleCnt="0"/>
      <dgm:spPr/>
    </dgm:pt>
    <dgm:pt modelId="{861A76A6-8B45-4F40-94B3-DF637E1D2D8A}" type="pres">
      <dgm:prSet presAssocID="{213A04B9-08C9-41B9-A85D-C85C207D0FAA}" presName="parentLeftMargin" presStyleLbl="node1" presStyleIdx="0" presStyleCnt="2"/>
      <dgm:spPr/>
    </dgm:pt>
    <dgm:pt modelId="{2195AA31-1866-4746-B1A3-7E153C49C298}" type="pres">
      <dgm:prSet presAssocID="{213A04B9-08C9-41B9-A85D-C85C207D0FAA}" presName="parentText" presStyleLbl="node1" presStyleIdx="1" presStyleCnt="2" custScaleX="122917">
        <dgm:presLayoutVars>
          <dgm:chMax val="0"/>
          <dgm:bulletEnabled val="1"/>
        </dgm:presLayoutVars>
      </dgm:prSet>
      <dgm:spPr/>
    </dgm:pt>
    <dgm:pt modelId="{259FF655-D7A2-49CA-A69E-F0BE320DEC17}" type="pres">
      <dgm:prSet presAssocID="{213A04B9-08C9-41B9-A85D-C85C207D0FAA}" presName="negativeSpace" presStyleCnt="0"/>
      <dgm:spPr/>
    </dgm:pt>
    <dgm:pt modelId="{4FDAA85B-C312-4305-BADE-0932A5532DFF}" type="pres">
      <dgm:prSet presAssocID="{213A04B9-08C9-41B9-A85D-C85C207D0FAA}" presName="childText" presStyleLbl="conFgAcc1" presStyleIdx="1" presStyleCnt="2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</dgm:ptLst>
  <dgm:cxnLst>
    <dgm:cxn modelId="{0980EE0D-338C-4BE5-94F8-5E51217E2C48}" type="presOf" srcId="{9E6D9747-E74D-44C2-BDF8-D901C7C71649}" destId="{FA1419B7-4F1A-44B6-AC60-7080123964AC}" srcOrd="1" destOrd="0" presId="urn:microsoft.com/office/officeart/2005/8/layout/list1"/>
    <dgm:cxn modelId="{1B599C21-17CC-4694-A851-A6AD87A2E9C7}" type="presOf" srcId="{548DECCB-C849-4CB3-A1CF-563852BA7125}" destId="{5AF0371F-891A-4D32-86E2-B97E3B0A64A4}" srcOrd="0" destOrd="0" presId="urn:microsoft.com/office/officeart/2005/8/layout/list1"/>
    <dgm:cxn modelId="{A86B5960-1400-4DF5-B388-717238F5C5C1}" type="presOf" srcId="{9E6D9747-E74D-44C2-BDF8-D901C7C71649}" destId="{FEFC4F25-BB01-49BA-BB2E-E27B03D57B94}" srcOrd="0" destOrd="0" presId="urn:microsoft.com/office/officeart/2005/8/layout/list1"/>
    <dgm:cxn modelId="{F3451F71-FBF8-400C-A6AD-E257FB7EAD1B}" type="presOf" srcId="{213A04B9-08C9-41B9-A85D-C85C207D0FAA}" destId="{2195AA31-1866-4746-B1A3-7E153C49C298}" srcOrd="1" destOrd="0" presId="urn:microsoft.com/office/officeart/2005/8/layout/list1"/>
    <dgm:cxn modelId="{F0100552-AE19-4488-8FA1-535881B513D6}" type="presOf" srcId="{213A04B9-08C9-41B9-A85D-C85C207D0FAA}" destId="{861A76A6-8B45-4F40-94B3-DF637E1D2D8A}" srcOrd="0" destOrd="0" presId="urn:microsoft.com/office/officeart/2005/8/layout/list1"/>
    <dgm:cxn modelId="{D55704A4-2606-4706-AD93-C1EE8451F30C}" srcId="{548DECCB-C849-4CB3-A1CF-563852BA7125}" destId="{213A04B9-08C9-41B9-A85D-C85C207D0FAA}" srcOrd="1" destOrd="0" parTransId="{05450FB5-9F7B-4712-9C04-AC57F8BD70AA}" sibTransId="{7433FA50-C1CC-4FFA-A09F-E29A35AA0E9E}"/>
    <dgm:cxn modelId="{FEC0CFC5-8E56-4506-82AD-1D9B285FF678}" srcId="{548DECCB-C849-4CB3-A1CF-563852BA7125}" destId="{9E6D9747-E74D-44C2-BDF8-D901C7C71649}" srcOrd="0" destOrd="0" parTransId="{E25EFD97-98C2-45F5-8CF4-76B8AF123A88}" sibTransId="{2658566C-4EC7-42C7-811E-229B2DA97693}"/>
    <dgm:cxn modelId="{BBBCD370-8DA6-4B39-887B-CDEDA98BBDFA}" type="presParOf" srcId="{5AF0371F-891A-4D32-86E2-B97E3B0A64A4}" destId="{210A0272-72BB-40B4-8BD0-735DC628C593}" srcOrd="0" destOrd="0" presId="urn:microsoft.com/office/officeart/2005/8/layout/list1"/>
    <dgm:cxn modelId="{03D214A3-553E-4058-BD7F-C7572B9321AE}" type="presParOf" srcId="{210A0272-72BB-40B4-8BD0-735DC628C593}" destId="{FEFC4F25-BB01-49BA-BB2E-E27B03D57B94}" srcOrd="0" destOrd="0" presId="urn:microsoft.com/office/officeart/2005/8/layout/list1"/>
    <dgm:cxn modelId="{17407134-6E59-4F52-9EA7-1E7202883747}" type="presParOf" srcId="{210A0272-72BB-40B4-8BD0-735DC628C593}" destId="{FA1419B7-4F1A-44B6-AC60-7080123964AC}" srcOrd="1" destOrd="0" presId="urn:microsoft.com/office/officeart/2005/8/layout/list1"/>
    <dgm:cxn modelId="{B3E4896D-0629-464E-A94D-42E2A7846E61}" type="presParOf" srcId="{5AF0371F-891A-4D32-86E2-B97E3B0A64A4}" destId="{3B1DF5A6-AF7C-4A30-A3AA-E7A841E9C4A1}" srcOrd="1" destOrd="0" presId="urn:microsoft.com/office/officeart/2005/8/layout/list1"/>
    <dgm:cxn modelId="{7FF18A8C-9370-469F-BD72-A4CB84B43491}" type="presParOf" srcId="{5AF0371F-891A-4D32-86E2-B97E3B0A64A4}" destId="{F829184C-6895-4DFD-A040-7FE816E4784A}" srcOrd="2" destOrd="0" presId="urn:microsoft.com/office/officeart/2005/8/layout/list1"/>
    <dgm:cxn modelId="{9D1CAA12-2073-4E72-AA85-7E307A6D14EE}" type="presParOf" srcId="{5AF0371F-891A-4D32-86E2-B97E3B0A64A4}" destId="{C428B787-124A-4F05-8FB5-BD594AE0FE3C}" srcOrd="3" destOrd="0" presId="urn:microsoft.com/office/officeart/2005/8/layout/list1"/>
    <dgm:cxn modelId="{CE576533-8C46-4204-A537-310EC2EC08BA}" type="presParOf" srcId="{5AF0371F-891A-4D32-86E2-B97E3B0A64A4}" destId="{0029BFEA-6AC2-49FA-AE8B-F64673E9F651}" srcOrd="4" destOrd="0" presId="urn:microsoft.com/office/officeart/2005/8/layout/list1"/>
    <dgm:cxn modelId="{D949E190-274F-4DF1-AF80-CF63A49831B6}" type="presParOf" srcId="{0029BFEA-6AC2-49FA-AE8B-F64673E9F651}" destId="{861A76A6-8B45-4F40-94B3-DF637E1D2D8A}" srcOrd="0" destOrd="0" presId="urn:microsoft.com/office/officeart/2005/8/layout/list1"/>
    <dgm:cxn modelId="{62002B2B-8C78-40A3-99BF-1043AEDFBA64}" type="presParOf" srcId="{0029BFEA-6AC2-49FA-AE8B-F64673E9F651}" destId="{2195AA31-1866-4746-B1A3-7E153C49C298}" srcOrd="1" destOrd="0" presId="urn:microsoft.com/office/officeart/2005/8/layout/list1"/>
    <dgm:cxn modelId="{FBABF33C-DC14-4009-B0AA-FBC7D288047F}" type="presParOf" srcId="{5AF0371F-891A-4D32-86E2-B97E3B0A64A4}" destId="{259FF655-D7A2-49CA-A69E-F0BE320DEC17}" srcOrd="5" destOrd="0" presId="urn:microsoft.com/office/officeart/2005/8/layout/list1"/>
    <dgm:cxn modelId="{6A1E132D-1516-498A-92D6-7BD11C2A7A4D}" type="presParOf" srcId="{5AF0371F-891A-4D32-86E2-B97E3B0A64A4}" destId="{4FDAA85B-C312-4305-BADE-0932A5532DF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9184C-6895-4DFD-A040-7FE816E4784A}">
      <dsp:nvSpPr>
        <dsp:cNvPr id="0" name=""/>
        <dsp:cNvSpPr/>
      </dsp:nvSpPr>
      <dsp:spPr>
        <a:xfrm>
          <a:off x="154053" y="752768"/>
          <a:ext cx="10196136" cy="12852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419B7-4F1A-44B6-AC60-7080123964AC}">
      <dsp:nvSpPr>
        <dsp:cNvPr id="0" name=""/>
        <dsp:cNvSpPr/>
      </dsp:nvSpPr>
      <dsp:spPr>
        <a:xfrm>
          <a:off x="525780" y="8"/>
          <a:ext cx="9047822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INTERRUPT</a:t>
          </a:r>
        </a:p>
      </dsp:txBody>
      <dsp:txXfrm>
        <a:off x="599273" y="73501"/>
        <a:ext cx="8900836" cy="1358534"/>
      </dsp:txXfrm>
    </dsp:sp>
    <dsp:sp modelId="{4FDAA85B-C312-4305-BADE-0932A5532DFF}">
      <dsp:nvSpPr>
        <dsp:cNvPr id="0" name=""/>
        <dsp:cNvSpPr/>
      </dsp:nvSpPr>
      <dsp:spPr>
        <a:xfrm>
          <a:off x="154053" y="3066129"/>
          <a:ext cx="10196136" cy="12852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AA31-1866-4746-B1A3-7E153C49C298}">
      <dsp:nvSpPr>
        <dsp:cNvPr id="0" name=""/>
        <dsp:cNvSpPr/>
      </dsp:nvSpPr>
      <dsp:spPr>
        <a:xfrm>
          <a:off x="525780" y="2313369"/>
          <a:ext cx="9047822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TIMER</a:t>
          </a:r>
        </a:p>
      </dsp:txBody>
      <dsp:txXfrm>
        <a:off x="599273" y="2386862"/>
        <a:ext cx="8900836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10.4.2022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10.4.2022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10.4.2022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 marL="1371600" indent="0"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10.4.2022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349"/>
            <a:ext cx="1281113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10.4.2022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10.4.2022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10.4.2022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10.4.2022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10.4.2022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10.4.2022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10.4.2022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3AAAFD-6D2E-403A-9111-71B85EA05B7B}" type="datetimeFigureOut">
              <a:rPr lang="en-US" smtClean="0"/>
              <a:pPr/>
              <a:t>Sun, 10.4.2022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25D4E5-6BDC-4F25-A4C2-6B541938C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7" y="1183341"/>
            <a:ext cx="12079725" cy="4491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4525"/>
            <a:ext cx="12192000" cy="1686097"/>
          </a:xfrm>
        </p:spPr>
        <p:txBody>
          <a:bodyPr>
            <a:noAutofit/>
          </a:bodyPr>
          <a:lstStyle/>
          <a:p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 DEVELOPMENT KIT</a:t>
            </a:r>
            <a:endParaRPr lang="en-US" sz="3900" b="1" dirty="0">
              <a:ln>
                <a:solidFill>
                  <a:srgbClr val="FF0000"/>
                </a:solidFill>
              </a:ln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304" y="3099697"/>
            <a:ext cx="10513389" cy="1195855"/>
          </a:xfrm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PIC16F18877 – INTERRUPT &amp; TIMER</a:t>
            </a:r>
          </a:p>
          <a:p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(XC8 COMPILER)</a:t>
            </a:r>
          </a:p>
        </p:txBody>
      </p:sp>
    </p:spTree>
    <p:extLst>
      <p:ext uri="{BB962C8B-B14F-4D97-AF65-F5344CB8AC3E}">
        <p14:creationId xmlns:p14="http://schemas.microsoft.com/office/powerpoint/2010/main" val="6880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1. TỔNG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PIC16F18877 có 7 timer: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0: 8-bit </a:t>
            </a:r>
            <a:r>
              <a:rPr lang="en-US" dirty="0" err="1"/>
              <a:t>hoặc</a:t>
            </a:r>
            <a:r>
              <a:rPr lang="en-US" dirty="0"/>
              <a:t> 16-bit.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1/3/5: 16-bit.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2/4/6: 8-bit.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Hai </a:t>
            </a:r>
            <a:r>
              <a:rPr lang="en-US" dirty="0" err="1"/>
              <a:t>chê</a:t>
            </a:r>
            <a:r>
              <a:rPr lang="en-US" dirty="0"/>
              <a:t>́ </a:t>
            </a:r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hoạt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Tràn</a:t>
            </a:r>
            <a:r>
              <a:rPr lang="en-US" dirty="0"/>
              <a:t> (Overflow).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 </a:t>
            </a:r>
            <a:r>
              <a:rPr lang="en-US" dirty="0" err="1"/>
              <a:t>sánh</a:t>
            </a:r>
            <a:r>
              <a:rPr lang="en-US" dirty="0"/>
              <a:t> (Compare).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2E5CE07-4107-480A-9B56-4C104AC97EE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2002131"/>
            <a:ext cx="6067425" cy="39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21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Áp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timer 16-bit (TMR0/1/3/5).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Hoạt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cạnh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đếm</a:t>
            </a:r>
            <a:r>
              <a:rPr lang="en-US" dirty="0"/>
              <a:t> sẽ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gia</a:t>
            </a:r>
            <a:r>
              <a:rPr lang="en-US" dirty="0"/>
              <a:t>́ trị,</a:t>
            </a:r>
          </a:p>
          <a:p>
            <a:pPr marL="457200" lvl="1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đạt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tối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sẽ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ngắt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va</a:t>
            </a:r>
            <a:r>
              <a:rPr lang="en-US" dirty="0"/>
              <a:t>̀ reset timer </a:t>
            </a:r>
            <a:r>
              <a:rPr lang="en-US" dirty="0" err="1"/>
              <a:t>vê</a:t>
            </a:r>
            <a:r>
              <a:rPr lang="en-US" dirty="0"/>
              <a:t>̀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Giá trị </a:t>
            </a:r>
            <a:r>
              <a:rPr lang="en-US" dirty="0" err="1"/>
              <a:t>bắt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là </a:t>
            </a:r>
            <a:r>
              <a:rPr lang="en-US" dirty="0" err="1"/>
              <a:t>tuy</a:t>
            </a:r>
            <a:r>
              <a:rPr lang="en-US" dirty="0"/>
              <a:t>̀ </a:t>
            </a:r>
            <a:r>
              <a:rPr lang="en-US" dirty="0" err="1"/>
              <a:t>chọn</a:t>
            </a:r>
            <a:r>
              <a:rPr lang="en-US" dirty="0"/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D8611F7-4ACA-46E8-803D-4EBA7A9E705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5" y="2350255"/>
            <a:ext cx="5838825" cy="26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996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Tính</a:t>
                </a:r>
                <a:r>
                  <a:rPr lang="en-US" dirty="0"/>
                  <a:t> </a:t>
                </a:r>
                <a:r>
                  <a:rPr lang="en-US" dirty="0" err="1"/>
                  <a:t>toán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dirty="0" err="1"/>
                  <a:t>sô</a:t>
                </a:r>
                <a:r>
                  <a:rPr lang="en-US" sz="2000" dirty="0"/>
                  <a:t>́ </a:t>
                </a:r>
                <a:r>
                  <a:rPr lang="en-US" sz="2000" dirty="0" err="1"/>
                  <a:t>xung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cấp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vào</a:t>
                </a:r>
                <a:r>
                  <a:rPr lang="en-US" sz="2000" dirty="0"/>
                  <a:t> timer: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𝐹𝑡𝑚𝑟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𝑃𝑟𝑒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0" dirty="0" err="1"/>
                  <a:t>Khoảng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định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thời</a:t>
                </a:r>
                <a:r>
                  <a:rPr lang="en-US" sz="2200" b="0" dirty="0"/>
                  <a:t>: </a:t>
                </a:r>
                <a:r>
                  <a:rPr lang="en-US" sz="2200" b="0" dirty="0" err="1"/>
                  <a:t>tư</a:t>
                </a:r>
                <a:r>
                  <a:rPr lang="en-US" sz="2200" b="0" dirty="0"/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</m:oMath>
                </a14:m>
                <a:r>
                  <a:rPr lang="en-US" sz="2200" b="0" dirty="0"/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65536</m:t>
                    </m:r>
                  </m:oMath>
                </a14:m>
                <a:r>
                  <a:rPr lang="en-US" sz="2200" dirty="0"/>
                  <a:t> (</a:t>
                </a:r>
                <a:r>
                  <a:rPr lang="en-US" sz="2200" dirty="0" err="1"/>
                  <a:t>ms</a:t>
                </a:r>
                <a:r>
                  <a:rPr lang="en-US" sz="2200" dirty="0"/>
                  <a:t>)</a:t>
                </a:r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suất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tràn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𝐹𝑜𝑣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𝐹𝑡𝑚𝑟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65536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𝑇𝑀𝑅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65536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𝑇𝑀𝑅</m:t>
                            </m:r>
                          </m:e>
                        </m:d>
                      </m:den>
                    </m:f>
                  </m:oMath>
                </a14:m>
                <a:br>
                  <a:rPr lang="en-US" sz="2000" b="0" dirty="0"/>
                </a:br>
                <a:r>
                  <a:rPr lang="en-US" sz="2000" b="0" dirty="0"/>
                  <a:t>Tần </a:t>
                </a:r>
                <a:r>
                  <a:rPr lang="en-US" sz="2000" b="0" dirty="0" err="1"/>
                  <a:t>suất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ngắt</a:t>
                </a:r>
                <a:r>
                  <a:rPr lang="en-US" sz="2000" b="0" dirty="0"/>
                  <a:t> (TMR=0, Pos&gt;1):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𝐹𝑖𝑛𝑡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𝐹𝑜𝑣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𝑃𝑜𝑠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65536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/>
                  <a:t>Tần </a:t>
                </a:r>
                <a:r>
                  <a:rPr lang="en-US" sz="2000" b="0" dirty="0" err="1"/>
                  <a:t>suất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ngắt</a:t>
                </a:r>
                <a:r>
                  <a:rPr lang="en-US" sz="2000" b="0" dirty="0"/>
                  <a:t> (Pos=1):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𝐹𝑖𝑛𝑡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𝐹𝑜𝑣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65536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𝑇𝑀𝑅</m:t>
                            </m:r>
                          </m:e>
                        </m:d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𝑇𝑀𝑅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65536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</m:t>
                        </m:r>
                      </m:den>
                    </m:f>
                  </m:oMath>
                </a14:m>
                <a:endParaRPr lang="en-US" sz="2200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1C36B37-DAA2-48AF-A5DA-3E5A9D17380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5" y="2054849"/>
            <a:ext cx="7896225" cy="5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33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Ví dụ: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dirty="0" err="1"/>
                  <a:t>sô</a:t>
                </a:r>
                <a:r>
                  <a:rPr lang="en-US" sz="2000" dirty="0"/>
                  <a:t>́ </a:t>
                </a:r>
                <a:r>
                  <a:rPr lang="en-US" sz="2000" dirty="0" err="1"/>
                  <a:t>xung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cấp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vào</a:t>
                </a:r>
                <a:r>
                  <a:rPr lang="en-US" sz="2000" dirty="0"/>
                  <a:t> timer: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𝐹𝑡𝑚𝑟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𝑃𝑟𝑒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31000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3875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0" dirty="0"/>
                  <a:t>Khoảng </a:t>
                </a:r>
                <a:r>
                  <a:rPr lang="en-US" sz="2200" b="0" dirty="0" err="1"/>
                  <a:t>định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thời</a:t>
                </a:r>
                <a:r>
                  <a:rPr lang="en-US" sz="2200" b="0" dirty="0"/>
                  <a:t>: </a:t>
                </a:r>
                <a:r>
                  <a:rPr lang="en-US" sz="2200" b="0" dirty="0" err="1"/>
                  <a:t>tư</a:t>
                </a:r>
                <a:r>
                  <a:rPr lang="en-US" sz="2200" b="0" dirty="0"/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3875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258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sz="2200" b="0" dirty="0"/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3875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65536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16912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516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/>
                  <a:t>Giả sử ta muốn ngắt sau </a:t>
                </a:r>
                <a:r>
                  <a:rPr lang="en-US" sz="2000" b="0" dirty="0" err="1"/>
                  <a:t>mỗi</a:t>
                </a:r>
                <a:r>
                  <a:rPr lang="en-US" sz="2000" b="0" dirty="0"/>
                  <a:t> 500ms (Pos=1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 err="1"/>
                  <a:t>Fov</a:t>
                </a:r>
                <a:r>
                  <a:rPr lang="en-US" sz="2000" b="0" dirty="0"/>
                  <a:t>=</a:t>
                </a:r>
                <a:r>
                  <a:rPr lang="en-US" sz="2000" b="0" dirty="0" err="1"/>
                  <a:t>Fint</a:t>
                </a:r>
                <a:r>
                  <a:rPr lang="en-US" sz="2000" b="0" dirty="0"/>
                  <a:t>=2Hz):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/>
                  <a:t>Giá trị TMR </a:t>
                </a:r>
                <a:r>
                  <a:rPr lang="en-US" sz="2000" b="0" dirty="0" err="1"/>
                  <a:t>theo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Fint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65536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31000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63599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0" dirty="0"/>
                  <a:t>MCU 8-bit </a:t>
                </a:r>
                <a:r>
                  <a:rPr lang="en-US" sz="2200" b="0" dirty="0" err="1"/>
                  <a:t>nên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thanh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ghi</a:t>
                </a:r>
                <a:r>
                  <a:rPr lang="en-US" sz="2200" b="0" dirty="0"/>
                  <a:t> 16-bit sẽ </a:t>
                </a:r>
                <a:r>
                  <a:rPr lang="en-US" sz="2200" b="0" dirty="0" err="1"/>
                  <a:t>tách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thành</a:t>
                </a:r>
                <a:r>
                  <a:rPr lang="en-US" sz="2200" b="0" dirty="0"/>
                  <a:t> 2 </a:t>
                </a:r>
                <a:r>
                  <a:rPr lang="en-US" sz="2200" b="0" dirty="0" err="1"/>
                  <a:t>thanh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ghi</a:t>
                </a:r>
                <a:r>
                  <a:rPr lang="en-US" sz="2200" b="0" dirty="0"/>
                  <a:t> 8bit:</a:t>
                </a:r>
                <a:br>
                  <a:rPr lang="en-US" sz="2200" b="0" dirty="0"/>
                </a:br>
                <a:r>
                  <a:rPr lang="en-US" sz="2200" b="0" dirty="0"/>
                  <a:t>8-bit thấp: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𝑇𝑀𝑅𝐿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b="0" dirty="0"/>
                  <a:t>111</a:t>
                </a:r>
                <a:br>
                  <a:rPr lang="en-US" sz="2200" b="0" dirty="0"/>
                </a:br>
                <a:r>
                  <a:rPr lang="en-US" sz="2200" b="0" dirty="0"/>
                  <a:t>8-bit cao: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𝑇𝑀𝑅𝐻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𝑇𝑀𝑅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248</m:t>
                    </m:r>
                  </m:oMath>
                </a14:m>
                <a:endParaRPr lang="en-US" sz="2200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2ED094-B621-4F7B-9F8B-37BC55ED161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27400" y="1901372"/>
            <a:ext cx="7854950" cy="5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677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MPLAB: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Bật</a:t>
            </a:r>
            <a:r>
              <a:rPr lang="en-US" sz="2200" b="0" dirty="0"/>
              <a:t> module </a:t>
            </a:r>
            <a:r>
              <a:rPr lang="en-US" sz="2200" dirty="0"/>
              <a:t>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Fin, Pre, Pos.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Cấu</a:t>
            </a:r>
            <a:r>
              <a:rPr lang="en-US" sz="2200" dirty="0"/>
              <a:t> </a:t>
            </a:r>
            <a:r>
              <a:rPr lang="en-US" sz="2200" dirty="0" err="1"/>
              <a:t>hình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Khởi</a:t>
            </a:r>
            <a:r>
              <a:rPr lang="en-US" sz="2200" dirty="0"/>
              <a:t> </a:t>
            </a:r>
            <a:r>
              <a:rPr lang="en-US" sz="2200" dirty="0" err="1"/>
              <a:t>động</a:t>
            </a:r>
            <a:r>
              <a:rPr lang="en-US" sz="2200" dirty="0"/>
              <a:t> 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interrupt.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6D7A9E8-7127-449C-9BA4-21503EED0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011" y="2409824"/>
            <a:ext cx="6963339" cy="24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6743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MPLAB: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Kiểm</a:t>
            </a:r>
            <a:r>
              <a:rPr lang="en-US" sz="2200" b="0" dirty="0"/>
              <a:t> </a:t>
            </a:r>
            <a:r>
              <a:rPr lang="en-US" sz="2200" b="0" dirty="0" err="1"/>
              <a:t>tra</a:t>
            </a:r>
            <a:r>
              <a:rPr lang="en-US" sz="2200" b="0" dirty="0"/>
              <a:t> bit </a:t>
            </a:r>
            <a:r>
              <a:rPr lang="en-US" sz="2200" b="0" dirty="0" err="1"/>
              <a:t>điều</a:t>
            </a:r>
            <a:r>
              <a:rPr lang="en-US" sz="2200" b="0" dirty="0"/>
              <a:t> </a:t>
            </a:r>
            <a:r>
              <a:rPr lang="en-US" sz="2200" b="0" dirty="0" err="1"/>
              <a:t>khiển</a:t>
            </a:r>
            <a:r>
              <a:rPr lang="en-US" sz="2200" b="0" dirty="0"/>
              <a:t> </a:t>
            </a:r>
            <a:r>
              <a:rPr lang="en-US" sz="2200" b="0" dirty="0" err="1"/>
              <a:t>ngắt</a:t>
            </a:r>
            <a:r>
              <a:rPr lang="en-US" sz="22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Kiểm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̀ </a:t>
            </a:r>
            <a:r>
              <a:rPr lang="en-US" sz="2200" dirty="0" err="1"/>
              <a:t>ngắt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Xoa</a:t>
            </a:r>
            <a:r>
              <a:rPr lang="en-US" sz="2200" dirty="0"/>
              <a:t>́ </a:t>
            </a:r>
            <a:r>
              <a:rPr lang="en-US" sz="2200" dirty="0" err="1"/>
              <a:t>cơ</a:t>
            </a:r>
            <a:r>
              <a:rPr lang="en-US" sz="2200" dirty="0"/>
              <a:t>̀ </a:t>
            </a:r>
            <a:r>
              <a:rPr lang="en-US" sz="2200" dirty="0" err="1"/>
              <a:t>ngắt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dirty="0" err="1"/>
              <a:t>Đặt</a:t>
            </a:r>
            <a:r>
              <a:rPr lang="en-US" sz="2200" dirty="0"/>
              <a:t> </a:t>
            </a:r>
            <a:r>
              <a:rPr lang="en-US" sz="2200" dirty="0" err="1"/>
              <a:t>lại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</a:t>
            </a:r>
            <a:r>
              <a:rPr lang="en-US" sz="2200" dirty="0" err="1"/>
              <a:t>bắt</a:t>
            </a:r>
            <a:r>
              <a:rPr lang="en-US" sz="2200" dirty="0"/>
              <a:t> </a:t>
            </a:r>
            <a:r>
              <a:rPr lang="en-US" sz="2200" dirty="0" err="1"/>
              <a:t>đầu</a:t>
            </a:r>
            <a:r>
              <a:rPr lang="en-US" sz="2200" dirty="0"/>
              <a:t> </a:t>
            </a:r>
            <a:r>
              <a:rPr lang="en-US" sz="2200" dirty="0" err="1"/>
              <a:t>của</a:t>
            </a:r>
            <a:r>
              <a:rPr lang="en-US" sz="2200" dirty="0"/>
              <a:t> TMR.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Thực</a:t>
            </a:r>
            <a:r>
              <a:rPr lang="en-US" sz="2200" b="0" dirty="0"/>
              <a:t> </a:t>
            </a:r>
            <a:r>
              <a:rPr lang="en-US" sz="2200" b="0" dirty="0" err="1"/>
              <a:t>hiện</a:t>
            </a:r>
            <a:r>
              <a:rPr lang="en-US" sz="2200" b="0" dirty="0"/>
              <a:t> </a:t>
            </a:r>
            <a:r>
              <a:rPr lang="en-US" sz="2200" b="0" dirty="0" err="1"/>
              <a:t>chương</a:t>
            </a:r>
            <a:r>
              <a:rPr lang="en-US" sz="2200" b="0" dirty="0"/>
              <a:t> </a:t>
            </a:r>
            <a:r>
              <a:rPr lang="en-US" sz="2200" b="0" dirty="0" err="1"/>
              <a:t>trình</a:t>
            </a:r>
            <a:r>
              <a:rPr lang="en-US" sz="2200" b="0" dirty="0"/>
              <a:t> </a:t>
            </a:r>
            <a:r>
              <a:rPr lang="en-US" sz="2200" b="0" dirty="0" err="1"/>
              <a:t>người</a:t>
            </a:r>
            <a:r>
              <a:rPr lang="en-US" sz="2200" b="0" dirty="0"/>
              <a:t> </a:t>
            </a:r>
            <a:r>
              <a:rPr lang="en-US" sz="2200" b="0" dirty="0" err="1"/>
              <a:t>dùng</a:t>
            </a:r>
            <a:r>
              <a:rPr lang="en-US" sz="2200" b="0" dirty="0"/>
              <a:t>.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>
                <a:sym typeface="Wingdings" panose="05000000000000000000" pitchFamily="2" charset="2"/>
              </a:rPr>
              <a:t>Lưu</a:t>
            </a:r>
            <a:r>
              <a:rPr lang="en-US" sz="2200" dirty="0">
                <a:sym typeface="Wingdings" panose="05000000000000000000" pitchFamily="2" charset="2"/>
              </a:rPr>
              <a:t> ý: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dụng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biến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hoặc</a:t>
            </a:r>
            <a:r>
              <a:rPr lang="en-US" sz="2200" dirty="0">
                <a:sym typeface="Wingdings" panose="05000000000000000000" pitchFamily="2" charset="2"/>
              </a:rPr>
              <a:t> function </a:t>
            </a:r>
            <a:r>
              <a:rPr lang="en-US" sz="2200" dirty="0" err="1">
                <a:sym typeface="Wingdings" panose="05000000000000000000" pitchFamily="2" charset="2"/>
              </a:rPr>
              <a:t>trùng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với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chương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trình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chính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đê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̣ </a:t>
            </a:r>
            <a:r>
              <a:rPr lang="en-US" sz="2200" dirty="0" err="1">
                <a:sym typeface="Wingdings" panose="05000000000000000000" pitchFamily="2" charset="2"/>
              </a:rPr>
              <a:t>xung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đột</a:t>
            </a:r>
            <a:r>
              <a:rPr lang="en-US" sz="2200" dirty="0">
                <a:sym typeface="Wingdings" panose="05000000000000000000" pitchFamily="2" charset="2"/>
              </a:rPr>
              <a:t>.</a:t>
            </a:r>
            <a:endParaRPr lang="en-US" sz="2200" b="0" dirty="0"/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EB7E709-F710-4981-A265-AA20AB58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01" y="1925637"/>
            <a:ext cx="5416550" cy="23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943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Áp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timer 8-bit</a:t>
            </a:r>
          </a:p>
          <a:p>
            <a:pPr marL="0" indent="0">
              <a:buNone/>
            </a:pPr>
            <a:r>
              <a:rPr lang="en-US" dirty="0"/>
              <a:t>    (TMR0/2/4/6).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Hoạt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(</a:t>
            </a:r>
            <a:r>
              <a:rPr lang="en-US" dirty="0" err="1"/>
              <a:t>cạnh</a:t>
            </a:r>
            <a:r>
              <a:rPr lang="en-US" dirty="0"/>
              <a:t> </a:t>
            </a:r>
            <a:r>
              <a:rPr lang="en-US" dirty="0" err="1"/>
              <a:t>tuy</a:t>
            </a:r>
            <a:r>
              <a:rPr lang="en-US" dirty="0"/>
              <a:t>̀ </a:t>
            </a:r>
            <a:r>
              <a:rPr lang="en-US" dirty="0" err="1"/>
              <a:t>chọn</a:t>
            </a:r>
            <a:r>
              <a:rPr lang="en-US" dirty="0"/>
              <a:t>), </a:t>
            </a:r>
          </a:p>
          <a:p>
            <a:pPr marL="457200" lvl="1" indent="0">
              <a:buNone/>
            </a:pP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đếm</a:t>
            </a:r>
            <a:r>
              <a:rPr lang="en-US" dirty="0"/>
              <a:t> sẽ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gia</a:t>
            </a:r>
            <a:r>
              <a:rPr lang="en-US" dirty="0"/>
              <a:t>́ trị,</a:t>
            </a:r>
          </a:p>
          <a:p>
            <a:pPr marL="457200" lvl="1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đạt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so </a:t>
            </a:r>
            <a:r>
              <a:rPr lang="en-US" dirty="0" err="1"/>
              <a:t>sánh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sẽ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reset timer </a:t>
            </a:r>
            <a:r>
              <a:rPr lang="en-US" dirty="0" err="1"/>
              <a:t>vê</a:t>
            </a:r>
            <a:r>
              <a:rPr lang="en-US" dirty="0"/>
              <a:t>̀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Giá trị TMR </a:t>
            </a:r>
            <a:r>
              <a:rPr lang="en-US" dirty="0" err="1"/>
              <a:t>bắt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là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Giá trị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so </a:t>
            </a:r>
            <a:r>
              <a:rPr lang="en-US" dirty="0" err="1"/>
              <a:t>sánh</a:t>
            </a:r>
            <a:r>
              <a:rPr lang="en-US" dirty="0"/>
              <a:t> là </a:t>
            </a:r>
            <a:r>
              <a:rPr lang="en-US" dirty="0" err="1"/>
              <a:t>tuy</a:t>
            </a:r>
            <a:r>
              <a:rPr lang="en-US" dirty="0"/>
              <a:t>̀ </a:t>
            </a:r>
            <a:r>
              <a:rPr lang="en-US" dirty="0" err="1"/>
              <a:t>chọn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F5B3C8-55CC-4C07-8ABC-CBD06D86E9A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2043906"/>
            <a:ext cx="4772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2569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Tính</a:t>
                </a:r>
                <a:r>
                  <a:rPr lang="en-US" dirty="0"/>
                  <a:t> </a:t>
                </a:r>
                <a:r>
                  <a:rPr lang="en-US" dirty="0" err="1"/>
                  <a:t>toán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dirty="0" err="1"/>
                  <a:t>sô</a:t>
                </a:r>
                <a:r>
                  <a:rPr lang="en-US" sz="2000" dirty="0"/>
                  <a:t>́ </a:t>
                </a:r>
                <a:r>
                  <a:rPr lang="en-US" sz="2000" dirty="0" err="1"/>
                  <a:t>xung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cấp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vào</a:t>
                </a:r>
                <a:r>
                  <a:rPr lang="en-US" sz="2000" dirty="0"/>
                  <a:t> timer: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𝐹𝑡𝑚𝑟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𝑃𝑟𝑒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/>
                  <a:t>Khoảng </a:t>
                </a:r>
                <a:r>
                  <a:rPr lang="en-US" sz="2200" dirty="0" err="1"/>
                  <a:t>định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thời</a:t>
                </a:r>
                <a:r>
                  <a:rPr lang="en-US" sz="2200" dirty="0"/>
                  <a:t>: </a:t>
                </a:r>
                <a:r>
                  <a:rPr lang="en-US" sz="2200" dirty="0" err="1"/>
                  <a:t>tư</a:t>
                </a:r>
                <a:r>
                  <a:rPr lang="en-US" sz="2200" dirty="0"/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</m:oMath>
                </a14:m>
                <a:r>
                  <a:rPr lang="en-US" sz="2200" dirty="0"/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US" sz="2200" dirty="0"/>
                  <a:t> (</a:t>
                </a:r>
                <a:r>
                  <a:rPr lang="en-US" sz="2200" dirty="0" err="1"/>
                  <a:t>ms</a:t>
                </a:r>
                <a:r>
                  <a:rPr lang="en-US" sz="2200" dirty="0"/>
                  <a:t>)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2100" dirty="0">
                    <a:solidFill>
                      <a:prstClr val="black"/>
                    </a:solidFill>
                  </a:rPr>
                  <a:t>Tần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suất</a:t>
                </a:r>
                <a:r>
                  <a:rPr lang="en-US" sz="2100" dirty="0">
                    <a:solidFill>
                      <a:prstClr val="black"/>
                    </a:solidFill>
                  </a:rPr>
                  <a:t>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tràn</a:t>
                </a:r>
                <a:r>
                  <a:rPr lang="en-US" sz="2100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𝐹𝑜𝑣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𝐹𝑡𝑚𝑟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𝑇𝑀𝑅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𝑥𝑃𝑅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𝑜𝑣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</m:t>
                        </m:r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2100" dirty="0">
                    <a:solidFill>
                      <a:prstClr val="black"/>
                    </a:solidFill>
                  </a:rPr>
                </a:br>
                <a:r>
                  <a:rPr lang="en-US" sz="2100" dirty="0" err="1">
                    <a:solidFill>
                      <a:prstClr val="black"/>
                    </a:solidFill>
                  </a:rPr>
                  <a:t>Tần</a:t>
                </a:r>
                <a:r>
                  <a:rPr lang="en-US" sz="2100" dirty="0">
                    <a:solidFill>
                      <a:prstClr val="black"/>
                    </a:solidFill>
                  </a:rPr>
                  <a:t>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suất</a:t>
                </a:r>
                <a:r>
                  <a:rPr lang="en-US" sz="2100" dirty="0">
                    <a:solidFill>
                      <a:prstClr val="black"/>
                    </a:solidFill>
                  </a:rPr>
                  <a:t>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ngắt</a:t>
                </a:r>
                <a:r>
                  <a:rPr lang="en-US" sz="2100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𝐹𝑖𝑛𝑡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𝐹𝑜𝑣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𝑃𝑜𝑠</m:t>
                        </m:r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𝑇𝑥𝑃𝑅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</m:t>
                        </m:r>
                      </m:den>
                    </m:f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645DE55-E256-4DDC-9BC7-9ED04664FA6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0" y="1907722"/>
            <a:ext cx="7880350" cy="5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683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sz="6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Ví dụ: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5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Tần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sô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́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xung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cấp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vào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timer: </a:t>
                </a:r>
                <a14:m>
                  <m:oMath xmlns:m="http://schemas.openxmlformats.org/officeDocument/2006/math"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𝐹𝑡𝑚𝑟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𝐹𝑖𝑛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𝑃𝑟𝑒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15500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𝐻𝑧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Khoảng </a:t>
                </a:r>
                <a:r>
                  <a:rPr kumimoji="0" lang="en-US" sz="5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định</a:t>
                </a: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5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thời</a:t>
                </a: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kumimoji="0" lang="en-US" sz="5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tư</a:t>
                </a: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15500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065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𝑚𝑠</m:t>
                    </m:r>
                  </m:oMath>
                </a14:m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5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15500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256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516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50000"/>
                  </a:lnSpc>
                  <a:buNone/>
                  <a:defRPr/>
                </a:pP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Giả sử ta muốn ngắt sau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mỗi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100ms (&gt;16.516ms), ta có</a:t>
                </a:r>
                <a:r>
                  <a:rPr kumimoji="0" lang="en-US" sz="49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chọn</a:t>
                </a:r>
                <a:r>
                  <a:rPr kumimoji="0" lang="en-US" sz="49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5200" b="0" i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buNone/>
                  <a:defRPr/>
                </a:pPr>
                <a:r>
                  <a:rPr lang="en-US" sz="5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𝐹𝑜𝑣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𝐹𝑖𝑛𝑡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𝑃𝑜𝑠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lvl="0" indent="0">
                  <a:lnSpc>
                    <a:spcPct val="150000"/>
                  </a:lnSpc>
                  <a:buNone/>
                  <a:defRPr/>
                </a:pP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Giá trị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</m:oMath>
                </a14:m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theo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Fov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100</m:t>
                        </m:r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154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3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434C806-CE73-4CE0-85F5-9120103FD4A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1" y="1962906"/>
            <a:ext cx="8210550" cy="4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MPLAB: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Bật</a:t>
            </a:r>
            <a:r>
              <a:rPr lang="en-US" sz="2200" b="0" dirty="0"/>
              <a:t> module </a:t>
            </a:r>
            <a:r>
              <a:rPr lang="en-US" sz="2200" dirty="0"/>
              <a:t>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Fin, Pre, Pos.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Cấu</a:t>
            </a:r>
            <a:r>
              <a:rPr lang="en-US" sz="2200" dirty="0"/>
              <a:t> </a:t>
            </a:r>
            <a:r>
              <a:rPr lang="en-US" sz="2200" dirty="0" err="1"/>
              <a:t>hình</a:t>
            </a:r>
            <a:r>
              <a:rPr lang="en-US" sz="2200" dirty="0"/>
              <a:t> </a:t>
            </a:r>
            <a:r>
              <a:rPr lang="en-US" sz="2200" dirty="0" err="1"/>
              <a:t>cạnh</a:t>
            </a:r>
            <a:r>
              <a:rPr lang="en-US" sz="2200" dirty="0"/>
              <a:t> </a:t>
            </a:r>
            <a:r>
              <a:rPr lang="en-US" sz="2200" dirty="0" err="1"/>
              <a:t>xung</a:t>
            </a:r>
            <a:r>
              <a:rPr lang="en-US" sz="2200" dirty="0"/>
              <a:t> clock.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</a:t>
            </a:r>
            <a:r>
              <a:rPr lang="en-US" sz="2200" b="0" dirty="0" err="1"/>
              <a:t>chê</a:t>
            </a:r>
            <a:r>
              <a:rPr lang="en-US" sz="2200" b="0" dirty="0"/>
              <a:t>́ </a:t>
            </a:r>
            <a:r>
              <a:rPr lang="en-US" sz="2200" b="0" dirty="0" err="1"/>
              <a:t>đô</a:t>
            </a:r>
            <a:r>
              <a:rPr lang="en-US" sz="2200" b="0" dirty="0"/>
              <a:t>̣ </a:t>
            </a:r>
            <a:r>
              <a:rPr lang="en-US" sz="2200" b="0" dirty="0" err="1"/>
              <a:t>hoạt</a:t>
            </a:r>
            <a:r>
              <a:rPr lang="en-US" sz="2200" b="0" dirty="0"/>
              <a:t> </a:t>
            </a:r>
            <a:r>
              <a:rPr lang="en-US" sz="2200" b="0" dirty="0" err="1"/>
              <a:t>động</a:t>
            </a:r>
            <a:r>
              <a:rPr lang="en-US" sz="22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Cấu</a:t>
            </a:r>
            <a:r>
              <a:rPr lang="en-US" sz="2200" dirty="0"/>
              <a:t> </a:t>
            </a:r>
            <a:r>
              <a:rPr lang="en-US" sz="2200" dirty="0" err="1"/>
              <a:t>hình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Khởi</a:t>
            </a:r>
            <a:r>
              <a:rPr lang="en-US" sz="2200" dirty="0"/>
              <a:t> </a:t>
            </a:r>
            <a:r>
              <a:rPr lang="en-US" sz="2200" dirty="0" err="1"/>
              <a:t>động</a:t>
            </a:r>
            <a:r>
              <a:rPr lang="en-US" sz="2200" dirty="0"/>
              <a:t> 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interrupt.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1EC3651-8B2E-4990-97FE-84CB3EC1D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053" y="2243137"/>
            <a:ext cx="6413297" cy="28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291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327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73849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MPLAB: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Kiểm</a:t>
            </a:r>
            <a:r>
              <a:rPr lang="en-US" sz="2200" b="0" dirty="0"/>
              <a:t> </a:t>
            </a:r>
            <a:r>
              <a:rPr lang="en-US" sz="2200" b="0" dirty="0" err="1"/>
              <a:t>tra</a:t>
            </a:r>
            <a:r>
              <a:rPr lang="en-US" sz="2200" b="0" dirty="0"/>
              <a:t> bit </a:t>
            </a:r>
            <a:r>
              <a:rPr lang="en-US" sz="2200" b="0" dirty="0" err="1"/>
              <a:t>điều</a:t>
            </a:r>
            <a:r>
              <a:rPr lang="en-US" sz="2200" b="0" dirty="0"/>
              <a:t> </a:t>
            </a:r>
            <a:r>
              <a:rPr lang="en-US" sz="2200" b="0" dirty="0" err="1"/>
              <a:t>khiển</a:t>
            </a:r>
            <a:r>
              <a:rPr lang="en-US" sz="2200" b="0" dirty="0"/>
              <a:t> </a:t>
            </a:r>
            <a:r>
              <a:rPr lang="en-US" sz="2200" b="0" dirty="0" err="1"/>
              <a:t>ngắt</a:t>
            </a:r>
            <a:r>
              <a:rPr lang="en-US" sz="22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Kiểm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̀ </a:t>
            </a:r>
            <a:r>
              <a:rPr lang="en-US" sz="2200" dirty="0" err="1"/>
              <a:t>ngắt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Xoa</a:t>
            </a:r>
            <a:r>
              <a:rPr lang="en-US" sz="2200" dirty="0"/>
              <a:t>́ </a:t>
            </a:r>
            <a:r>
              <a:rPr lang="en-US" sz="2200" dirty="0" err="1"/>
              <a:t>cơ</a:t>
            </a:r>
            <a:r>
              <a:rPr lang="en-US" sz="2200" dirty="0"/>
              <a:t>̀ </a:t>
            </a:r>
            <a:r>
              <a:rPr lang="en-US" sz="2200" dirty="0" err="1"/>
              <a:t>ngắt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dirty="0" err="1"/>
              <a:t>Đặt</a:t>
            </a:r>
            <a:r>
              <a:rPr lang="en-US" sz="2200" dirty="0"/>
              <a:t> </a:t>
            </a:r>
            <a:r>
              <a:rPr lang="en-US" sz="2200" dirty="0" err="1"/>
              <a:t>lại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</a:t>
            </a:r>
            <a:r>
              <a:rPr lang="en-US" sz="2200" dirty="0" err="1"/>
              <a:t>bắt</a:t>
            </a:r>
            <a:r>
              <a:rPr lang="en-US" sz="2200" dirty="0"/>
              <a:t> </a:t>
            </a:r>
            <a:r>
              <a:rPr lang="en-US" sz="2200" dirty="0" err="1"/>
              <a:t>đầu</a:t>
            </a:r>
            <a:r>
              <a:rPr lang="en-US" sz="2200" dirty="0"/>
              <a:t> </a:t>
            </a:r>
            <a:r>
              <a:rPr lang="en-US" sz="2200" dirty="0" err="1"/>
              <a:t>của</a:t>
            </a:r>
            <a:r>
              <a:rPr lang="en-US" sz="2200" dirty="0"/>
              <a:t> TMR.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Thực</a:t>
            </a:r>
            <a:r>
              <a:rPr lang="en-US" sz="2200" b="0" dirty="0"/>
              <a:t> </a:t>
            </a:r>
            <a:r>
              <a:rPr lang="en-US" sz="2200" b="0" dirty="0" err="1"/>
              <a:t>hiện</a:t>
            </a:r>
            <a:r>
              <a:rPr lang="en-US" sz="2200" b="0" dirty="0"/>
              <a:t> </a:t>
            </a:r>
            <a:r>
              <a:rPr lang="en-US" sz="2200" b="0" dirty="0" err="1"/>
              <a:t>chương</a:t>
            </a:r>
            <a:r>
              <a:rPr lang="en-US" sz="2200" b="0" dirty="0"/>
              <a:t> </a:t>
            </a:r>
            <a:r>
              <a:rPr lang="en-US" sz="2200" b="0" dirty="0" err="1"/>
              <a:t>trình</a:t>
            </a:r>
            <a:r>
              <a:rPr lang="en-US" sz="2200" b="0" dirty="0"/>
              <a:t> </a:t>
            </a:r>
            <a:r>
              <a:rPr lang="en-US" sz="2200" b="0" dirty="0" err="1"/>
              <a:t>người</a:t>
            </a:r>
            <a:r>
              <a:rPr lang="en-US" sz="2200" b="0" dirty="0"/>
              <a:t> </a:t>
            </a:r>
            <a:r>
              <a:rPr lang="en-US" sz="2200" b="0" dirty="0" err="1"/>
              <a:t>dùng</a:t>
            </a:r>
            <a:r>
              <a:rPr lang="en-US" sz="2200" b="0" dirty="0"/>
              <a:t>.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>
                <a:sym typeface="Wingdings" panose="05000000000000000000" pitchFamily="2" charset="2"/>
              </a:rPr>
              <a:t>Lưu</a:t>
            </a:r>
            <a:r>
              <a:rPr lang="en-US" sz="2200" dirty="0">
                <a:sym typeface="Wingdings" panose="05000000000000000000" pitchFamily="2" charset="2"/>
              </a:rPr>
              <a:t> ý: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dụng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biến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hoặc</a:t>
            </a:r>
            <a:r>
              <a:rPr lang="en-US" sz="2200" dirty="0">
                <a:sym typeface="Wingdings" panose="05000000000000000000" pitchFamily="2" charset="2"/>
              </a:rPr>
              <a:t> function </a:t>
            </a:r>
            <a:r>
              <a:rPr lang="en-US" sz="2200" dirty="0" err="1">
                <a:sym typeface="Wingdings" panose="05000000000000000000" pitchFamily="2" charset="2"/>
              </a:rPr>
              <a:t>trùng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với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chương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trình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chính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đê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̣ </a:t>
            </a:r>
            <a:r>
              <a:rPr lang="en-US" sz="2200" dirty="0" err="1">
                <a:sym typeface="Wingdings" panose="05000000000000000000" pitchFamily="2" charset="2"/>
              </a:rPr>
              <a:t>xung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đột</a:t>
            </a:r>
            <a:r>
              <a:rPr lang="en-US" sz="2200" dirty="0">
                <a:sym typeface="Wingdings" panose="05000000000000000000" pitchFamily="2" charset="2"/>
              </a:rPr>
              <a:t>.</a:t>
            </a:r>
            <a:endParaRPr lang="en-US" sz="2200" b="0" dirty="0"/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19C357-9087-4FF4-A5EC-B169106B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2054849"/>
            <a:ext cx="6029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240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1. TỔNG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chính</a:t>
            </a:r>
            <a:r>
              <a:rPr lang="en-US" dirty="0"/>
              <a:t> (main function).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xư</a:t>
            </a:r>
            <a:r>
              <a:rPr lang="en-US" dirty="0"/>
              <a:t>̉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điểm</a:t>
            </a:r>
            <a:r>
              <a:rPr lang="en-US" dirty="0"/>
              <a:t> </a:t>
            </a:r>
            <a:r>
              <a:rPr lang="en-US" dirty="0" err="1"/>
              <a:t>xảy</a:t>
            </a:r>
            <a:r>
              <a:rPr lang="en-US" dirty="0"/>
              <a:t> ra.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xư</a:t>
            </a:r>
            <a:r>
              <a:rPr lang="en-US" dirty="0"/>
              <a:t>̉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chu </a:t>
            </a:r>
            <a:r>
              <a:rPr lang="en-US" dirty="0" err="1"/>
              <a:t>ky</a:t>
            </a:r>
            <a:r>
              <a:rPr lang="en-US" dirty="0"/>
              <a:t>̀.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71840C8-2B57-4623-A543-C1CE980A773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0" y="3394832"/>
            <a:ext cx="4922520" cy="27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83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2. CÁC NGUỒN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PIC16F18877 có 1 vector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tại</a:t>
            </a:r>
            <a:r>
              <a:rPr lang="en-US" dirty="0"/>
              <a:t> </a:t>
            </a:r>
            <a:r>
              <a:rPr lang="en-US" dirty="0" err="1"/>
              <a:t>địa</a:t>
            </a:r>
            <a:r>
              <a:rPr lang="en-US" dirty="0"/>
              <a:t> chỉ 0x0004.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Có 2 </a:t>
            </a:r>
            <a:r>
              <a:rPr lang="en-US" dirty="0" err="1"/>
              <a:t>nhóm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ngoại</a:t>
            </a:r>
            <a:r>
              <a:rPr lang="en-US" dirty="0"/>
              <a:t> vi (peripheral interrupts),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bởi</a:t>
            </a:r>
            <a:r>
              <a:rPr lang="en-US" dirty="0"/>
              <a:t> bit PEIE. </a:t>
            </a:r>
          </a:p>
          <a:p>
            <a:pPr>
              <a:buFontTx/>
              <a:buChar char="-"/>
            </a:pP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ngoài</a:t>
            </a:r>
            <a:r>
              <a:rPr lang="en-US" dirty="0"/>
              <a:t> </a:t>
            </a:r>
            <a:r>
              <a:rPr lang="en-US" dirty="0" err="1"/>
              <a:t>ngoại</a:t>
            </a:r>
            <a:r>
              <a:rPr lang="en-US" dirty="0"/>
              <a:t> vi,</a:t>
            </a:r>
          </a:p>
          <a:p>
            <a:pPr marL="0" indent="0">
              <a:buNone/>
            </a:pP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bởi</a:t>
            </a:r>
            <a:r>
              <a:rPr lang="en-US" dirty="0"/>
              <a:t> bit GIE.</a:t>
            </a:r>
          </a:p>
          <a:p>
            <a:pPr marL="0" indent="0">
              <a:buNone/>
            </a:pPr>
            <a:r>
              <a:rPr lang="en-US" dirty="0"/>
              <a:t>Bit </a:t>
            </a:r>
            <a:r>
              <a:rPr lang="en-US" dirty="0" err="1"/>
              <a:t>này</a:t>
            </a:r>
            <a:r>
              <a:rPr lang="en-US" dirty="0"/>
              <a:t> </a:t>
            </a:r>
            <a:r>
              <a:rPr lang="en-US" dirty="0" err="1"/>
              <a:t>cũng</a:t>
            </a:r>
            <a:r>
              <a:rPr lang="en-US" dirty="0"/>
              <a:t> </a:t>
            </a:r>
            <a:r>
              <a:rPr lang="en-US" dirty="0" err="1"/>
              <a:t>đồng</a:t>
            </a:r>
            <a:r>
              <a:rPr lang="en-US" dirty="0"/>
              <a:t> </a:t>
            </a:r>
            <a:r>
              <a:rPr lang="en-US" dirty="0" err="1"/>
              <a:t>thời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tất</a:t>
            </a:r>
            <a:r>
              <a:rPr lang="en-US" dirty="0"/>
              <a:t> cả </a:t>
            </a:r>
            <a:r>
              <a:rPr lang="en-US" dirty="0" err="1"/>
              <a:t>các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nguồn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khác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25B5A0-B3DF-412F-B666-64E3B45BF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141" y="3336398"/>
            <a:ext cx="6598209" cy="26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86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3. THANH GHI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toàn</a:t>
            </a:r>
            <a:r>
              <a:rPr lang="en-US" dirty="0"/>
              <a:t> </a:t>
            </a:r>
            <a:r>
              <a:rPr lang="en-US" dirty="0" err="1"/>
              <a:t>cục</a:t>
            </a:r>
            <a:r>
              <a:rPr lang="en-US" dirty="0"/>
              <a:t> INTCON.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ngoại</a:t>
            </a:r>
            <a:r>
              <a:rPr lang="en-US" dirty="0"/>
              <a:t> vi </a:t>
            </a:r>
            <a:r>
              <a:rPr lang="en-US" dirty="0" err="1"/>
              <a:t>PIEx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̀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PIRx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module </a:t>
            </a:r>
            <a:r>
              <a:rPr lang="en-US" dirty="0" err="1"/>
              <a:t>ngoại</a:t>
            </a:r>
            <a:r>
              <a:rPr lang="en-US" dirty="0"/>
              <a:t> vi </a:t>
            </a:r>
            <a:r>
              <a:rPr lang="en-US" dirty="0" err="1"/>
              <a:t>cần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5807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3. THANH GHI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INTCON: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D54D0C5-A4A3-4E79-BCCD-7A8054B58C5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2296149"/>
            <a:ext cx="5905499" cy="38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281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4. CHƯƠNG TRÌNH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trình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</a:t>
            </a:r>
            <a:r>
              <a:rPr lang="en-US" sz="2400" dirty="0" err="1"/>
              <a:t>đặt</a:t>
            </a:r>
            <a:r>
              <a:rPr lang="en-US" sz="2400" dirty="0"/>
              <a:t> </a:t>
            </a:r>
            <a:r>
              <a:rPr lang="en-US" sz="2400" dirty="0" err="1"/>
              <a:t>bất</a:t>
            </a:r>
            <a:r>
              <a:rPr lang="en-US" sz="2400" dirty="0"/>
              <a:t> </a:t>
            </a:r>
            <a:r>
              <a:rPr lang="en-US" sz="2400" dirty="0" err="1"/>
              <a:t>ky</a:t>
            </a:r>
            <a:r>
              <a:rPr lang="en-US" sz="2400" dirty="0"/>
              <a:t>̀ vị trí </a:t>
            </a:r>
            <a:r>
              <a:rPr lang="en-US" sz="2400" dirty="0" err="1"/>
              <a:t>nào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file source.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trúc</a:t>
            </a:r>
            <a:r>
              <a:rPr lang="en-US" sz="2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__interrupt</a:t>
            </a:r>
            <a:r>
              <a:rPr lang="en-US" sz="2200" dirty="0"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latin typeface="Consolas" panose="020B0609020204030204" pitchFamily="49" charset="0"/>
              </a:rPr>
              <a:t>FuncName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INCONbits.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</a:rPr>
              <a:t>PEIE</a:t>
            </a:r>
            <a:r>
              <a:rPr lang="en-US" sz="2200" dirty="0">
                <a:latin typeface="Consolas" panose="020B0609020204030204" pitchFamily="49" charset="0"/>
              </a:rPr>
              <a:t>) // </a:t>
            </a:r>
            <a:r>
              <a:rPr lang="en-US" sz="2200" dirty="0" err="1">
                <a:latin typeface="Consolas" panose="020B0609020204030204" pitchFamily="49" charset="0"/>
              </a:rPr>
              <a:t>Ngắt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ngoại</a:t>
            </a:r>
            <a:r>
              <a:rPr lang="en-US" sz="2200" dirty="0">
                <a:latin typeface="Consolas" panose="020B0609020204030204" pitchFamily="49" charset="0"/>
              </a:rPr>
              <a:t> vi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  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2200" dirty="0">
                <a:latin typeface="Consolas" panose="020B0609020204030204" pitchFamily="49" charset="0"/>
              </a:rPr>
              <a:t>// </a:t>
            </a:r>
            <a:r>
              <a:rPr lang="en-US" sz="2200" dirty="0" err="1">
                <a:latin typeface="Consolas" panose="020B0609020204030204" pitchFamily="49" charset="0"/>
              </a:rPr>
              <a:t>Ngắt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ngoài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ngoại</a:t>
            </a:r>
            <a:r>
              <a:rPr lang="en-US" sz="2200" dirty="0">
                <a:latin typeface="Consolas" panose="020B0609020204030204" pitchFamily="49" charset="0"/>
              </a:rPr>
              <a:t> vi</a:t>
            </a:r>
            <a:endParaRPr lang="en-US" sz="2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  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48B36D-8B36-4971-BBDE-9E158C978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25" y="2334003"/>
            <a:ext cx="4342025" cy="379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98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4. CHƯƠNG TRÌNH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hình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:</a:t>
            </a:r>
          </a:p>
          <a:p>
            <a:pPr>
              <a:buFontTx/>
              <a:buChar char="-"/>
            </a:pP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hình</a:t>
            </a:r>
            <a:r>
              <a:rPr lang="en-US" sz="2400" dirty="0"/>
              <a:t> module </a:t>
            </a:r>
            <a:r>
              <a:rPr lang="en-US" sz="2400" dirty="0" err="1"/>
              <a:t>ngoại</a:t>
            </a:r>
            <a:r>
              <a:rPr lang="en-US" sz="2400" dirty="0"/>
              <a:t> vi.</a:t>
            </a:r>
          </a:p>
          <a:p>
            <a:pPr>
              <a:buFontTx/>
              <a:buChar char="-"/>
            </a:pPr>
            <a:r>
              <a:rPr lang="en-US" sz="2400" dirty="0" err="1"/>
              <a:t>Xoa</a:t>
            </a:r>
            <a:r>
              <a:rPr lang="en-US" sz="2400" dirty="0"/>
              <a:t>́ </a:t>
            </a:r>
            <a:r>
              <a:rPr lang="en-US" sz="2400" dirty="0" err="1"/>
              <a:t>cơ</a:t>
            </a:r>
            <a:r>
              <a:rPr lang="en-US" sz="2400" dirty="0"/>
              <a:t>̀ </a:t>
            </a:r>
            <a:r>
              <a:rPr lang="en-US" sz="2400" dirty="0" err="1"/>
              <a:t>ngắt</a:t>
            </a:r>
            <a:r>
              <a:rPr lang="en-US" sz="2400" dirty="0"/>
              <a:t> module </a:t>
            </a:r>
            <a:r>
              <a:rPr lang="en-US" sz="2400" dirty="0" err="1"/>
              <a:t>ngoại</a:t>
            </a:r>
            <a:r>
              <a:rPr lang="en-US" sz="2400" dirty="0"/>
              <a:t> vi.</a:t>
            </a:r>
          </a:p>
          <a:p>
            <a:pPr>
              <a:buFontTx/>
              <a:buChar char="-"/>
            </a:pPr>
            <a:r>
              <a:rPr lang="en-US" sz="2400" dirty="0"/>
              <a:t>Cho </a:t>
            </a:r>
            <a:r>
              <a:rPr lang="en-US" sz="2400" dirty="0" err="1"/>
              <a:t>phép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module </a:t>
            </a:r>
            <a:r>
              <a:rPr lang="en-US" sz="2400" dirty="0" err="1"/>
              <a:t>ngoại</a:t>
            </a:r>
            <a:r>
              <a:rPr lang="en-US" sz="2400" dirty="0"/>
              <a:t> vi.</a:t>
            </a:r>
          </a:p>
          <a:p>
            <a:pPr>
              <a:buFontTx/>
              <a:buChar char="-"/>
            </a:pPr>
            <a:r>
              <a:rPr lang="en-US" sz="2400" dirty="0"/>
              <a:t>Cho </a:t>
            </a:r>
            <a:r>
              <a:rPr lang="en-US" sz="2400" dirty="0" err="1"/>
              <a:t>phép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</a:t>
            </a:r>
            <a:r>
              <a:rPr lang="en-US" sz="2400" dirty="0" err="1"/>
              <a:t>ngoại</a:t>
            </a:r>
            <a:r>
              <a:rPr lang="en-US" sz="2400" dirty="0"/>
              <a:t> vi (PEIE).</a:t>
            </a:r>
          </a:p>
          <a:p>
            <a:pPr>
              <a:buFontTx/>
              <a:buChar char="-"/>
            </a:pPr>
            <a:r>
              <a:rPr lang="en-US" sz="2400" dirty="0"/>
              <a:t>Cho </a:t>
            </a:r>
            <a:r>
              <a:rPr lang="en-US" sz="2400" dirty="0" err="1"/>
              <a:t>phép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</a:t>
            </a:r>
            <a:r>
              <a:rPr lang="en-US" sz="2400" dirty="0" err="1"/>
              <a:t>toàn</a:t>
            </a:r>
            <a:r>
              <a:rPr lang="en-US" sz="2400" dirty="0"/>
              <a:t> </a:t>
            </a:r>
            <a:r>
              <a:rPr lang="en-US" sz="2400" dirty="0" err="1"/>
              <a:t>cục</a:t>
            </a:r>
            <a:r>
              <a:rPr lang="en-US" sz="2400" dirty="0"/>
              <a:t> (GIE).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3F42A1-6CCF-44DC-BFB8-2BBA98DB3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1965634"/>
            <a:ext cx="48768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010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1. TỔNG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Timer/counter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tê</a:t>
            </a:r>
            <a:r>
              <a:rPr lang="en-US" dirty="0"/>
              <a:t>́ là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vị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cấp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Timer/counter </a:t>
            </a:r>
            <a:r>
              <a:rPr lang="en-US" dirty="0" err="1"/>
              <a:t>bản</a:t>
            </a:r>
            <a:r>
              <a:rPr lang="en-US" dirty="0"/>
              <a:t> </a:t>
            </a:r>
            <a:r>
              <a:rPr lang="en-US" dirty="0" err="1"/>
              <a:t>chất</a:t>
            </a:r>
            <a:r>
              <a:rPr lang="en-US" dirty="0"/>
              <a:t> là 1 module, </a:t>
            </a:r>
            <a:r>
              <a:rPr lang="en-US" dirty="0" err="1"/>
              <a:t>chúng</a:t>
            </a:r>
            <a:r>
              <a:rPr lang="en-US" dirty="0"/>
              <a:t> chỉ </a:t>
            </a:r>
            <a:r>
              <a:rPr lang="en-US" dirty="0" err="1"/>
              <a:t>khác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nguồn</a:t>
            </a:r>
            <a:r>
              <a:rPr lang="en-US" dirty="0"/>
              <a:t> clock.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Timer: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tần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́,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</a:t>
            </a:r>
          </a:p>
          <a:p>
            <a:pPr marL="457200" lvl="1" indent="0">
              <a:buNone/>
            </a:pP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Counter: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không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tần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́,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56327C-114D-4316-9161-FBC3ADE7C7D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34858E-369A-4BFB-86AC-17AF80E68A5E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578D7A33-241A-4858-AF27-EBB6DE794F05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08ECBD-BD20-4AAE-AB20-DF08FF0DA665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C65D070B-218D-4DA1-A679-31F376A92CA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8D36D1-61C8-4C3D-A2BD-28879D88822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86906"/>
            <a:ext cx="5086350" cy="23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83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A10494-CD5D-45CA-857F-B606B9D2F15C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1185</Words>
  <Application>Microsoft Office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Tahoma</vt:lpstr>
      <vt:lpstr>Wingdings</vt:lpstr>
      <vt:lpstr>Office Theme</vt:lpstr>
      <vt:lpstr>PIC16F DEVELOPMENT KIT</vt:lpstr>
      <vt:lpstr>NỘI DUNG</vt:lpstr>
      <vt:lpstr>INTERRUPT 1. TỔNG QUAN</vt:lpstr>
      <vt:lpstr>INTERRUPT 2. CÁC NGUỒN NGẮT</vt:lpstr>
      <vt:lpstr>INTERRUPT 3. THANH GHI NGẮT</vt:lpstr>
      <vt:lpstr>INTERRUPT 3. THANH GHI NGẮT</vt:lpstr>
      <vt:lpstr>INTERRUPT 4. CHƯƠNG TRÌNH NGẮT</vt:lpstr>
      <vt:lpstr>INTERRUPT 4. CHƯƠNG TRÌNH NGẮT</vt:lpstr>
      <vt:lpstr>TIMER 1. TỔNG QUAN</vt:lpstr>
      <vt:lpstr>TIMER 1. TỔNG QUAN</vt:lpstr>
      <vt:lpstr>TIMER 2. CHẾ ĐỘ TRÀN</vt:lpstr>
      <vt:lpstr>TIMER 2. CHẾ ĐỘ TRÀN</vt:lpstr>
      <vt:lpstr>TIMER 2. CHẾ ĐỘ TRÀN</vt:lpstr>
      <vt:lpstr>TIMER 2. CHẾ ĐỘ TRÀN</vt:lpstr>
      <vt:lpstr>TIMER 2. CHẾ ĐỘ TRÀN</vt:lpstr>
      <vt:lpstr>TIMER 3. CHẾ ĐỘ SO SÁNH</vt:lpstr>
      <vt:lpstr>TIMER 3. CHẾ ĐỘ SO SÁNH</vt:lpstr>
      <vt:lpstr>TIMER 3. CHẾ ĐỘ SO SÁNH</vt:lpstr>
      <vt:lpstr>TIMER 3. CHẾ ĐỘ SO SÁNH</vt:lpstr>
      <vt:lpstr>TIMER 3. CHẾ ĐỘ SO SÁNH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KIT THÍ NGHIỆM VI ĐIỀU KHIỂN PIC16F8857</dc:title>
  <dc:creator>SAMPI</dc:creator>
  <cp:lastModifiedBy>SAMPI Dev Kit</cp:lastModifiedBy>
  <cp:revision>187</cp:revision>
  <dcterms:created xsi:type="dcterms:W3CDTF">2018-04-22T14:41:54Z</dcterms:created>
  <dcterms:modified xsi:type="dcterms:W3CDTF">2022-04-10T06:52:25Z</dcterms:modified>
</cp:coreProperties>
</file>