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8" r:id="rId9"/>
    <p:sldId id="269" r:id="rId10"/>
    <p:sldId id="260" r:id="rId11"/>
    <p:sldId id="266" r:id="rId12"/>
    <p:sldId id="267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75" d="100"/>
          <a:sy n="75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GIỚI THIỆU CHUNG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CONFIGURATION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048EBE7-D99C-40C1-86F1-E09A2B16F1A2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GENERAL-PURPOSE INPUT/OUTPUT</a:t>
          </a:r>
        </a:p>
      </dgm:t>
    </dgm:pt>
    <dgm:pt modelId="{AE6BE3E7-7BF4-4535-9451-CD3961F6AE22}" type="par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4E5BCFF-82B3-4FA2-8ACB-FC4CB16E2B23}" type="sib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3"/>
      <dgm:spPr/>
    </dgm:pt>
    <dgm:pt modelId="{FA1419B7-4F1A-44B6-AC60-7080123964AC}" type="pres">
      <dgm:prSet presAssocID="{9E6D9747-E74D-44C2-BDF8-D901C7C71649}" presName="parentText" presStyleLbl="node1" presStyleIdx="0" presStyleCnt="3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3"/>
      <dgm:spPr/>
    </dgm:pt>
    <dgm:pt modelId="{2195AA31-1866-4746-B1A3-7E153C49C298}" type="pres">
      <dgm:prSet presAssocID="{213A04B9-08C9-41B9-A85D-C85C207D0FAA}" presName="parentText" presStyleLbl="node1" presStyleIdx="1" presStyleCnt="3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6794674B-ACCE-43A7-918D-DB27B4980E2B}" type="pres">
      <dgm:prSet presAssocID="{7433FA50-C1CC-4FFA-A09F-E29A35AA0E9E}" presName="spaceBetweenRectangles" presStyleCnt="0"/>
      <dgm:spPr/>
    </dgm:pt>
    <dgm:pt modelId="{0EED8AB9-B2BB-4EFF-88F1-DAB449ED308E}" type="pres">
      <dgm:prSet presAssocID="{3048EBE7-D99C-40C1-86F1-E09A2B16F1A2}" presName="parentLin" presStyleCnt="0"/>
      <dgm:spPr/>
    </dgm:pt>
    <dgm:pt modelId="{FAF60BE5-6DBC-4979-9712-948F5973C673}" type="pres">
      <dgm:prSet presAssocID="{3048EBE7-D99C-40C1-86F1-E09A2B16F1A2}" presName="parentLeftMargin" presStyleLbl="node1" presStyleIdx="1" presStyleCnt="3"/>
      <dgm:spPr/>
    </dgm:pt>
    <dgm:pt modelId="{803620FB-CA32-414B-AA24-2EEBBD58D2A8}" type="pres">
      <dgm:prSet presAssocID="{3048EBE7-D99C-40C1-86F1-E09A2B16F1A2}" presName="parentText" presStyleLbl="node1" presStyleIdx="2" presStyleCnt="3" custScaleX="122917">
        <dgm:presLayoutVars>
          <dgm:chMax val="0"/>
          <dgm:bulletEnabled val="1"/>
        </dgm:presLayoutVars>
      </dgm:prSet>
      <dgm:spPr/>
    </dgm:pt>
    <dgm:pt modelId="{2C77C639-1A5B-4F9D-AE8E-D15C343FB735}" type="pres">
      <dgm:prSet presAssocID="{3048EBE7-D99C-40C1-86F1-E09A2B16F1A2}" presName="negativeSpace" presStyleCnt="0"/>
      <dgm:spPr/>
    </dgm:pt>
    <dgm:pt modelId="{6B432633-BEC7-44BC-A4EC-D920F63A726E}" type="pres">
      <dgm:prSet presAssocID="{3048EBE7-D99C-40C1-86F1-E09A2B16F1A2}" presName="childText" presStyleLbl="conFgAcc1" presStyleIdx="2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0DDE833A-4AAC-4A8B-AA46-E360CDD7CAB8}" type="presOf" srcId="{3048EBE7-D99C-40C1-86F1-E09A2B16F1A2}" destId="{FAF60BE5-6DBC-4979-9712-948F5973C673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884E387B-90BF-4CC7-AE04-A271E7A12028}" type="presOf" srcId="{3048EBE7-D99C-40C1-86F1-E09A2B16F1A2}" destId="{803620FB-CA32-414B-AA24-2EEBBD58D2A8}" srcOrd="1" destOrd="0" presId="urn:microsoft.com/office/officeart/2005/8/layout/list1"/>
    <dgm:cxn modelId="{65C1E4A0-4ADE-4A6E-9631-6F61F9FE42EF}" srcId="{548DECCB-C849-4CB3-A1CF-563852BA7125}" destId="{3048EBE7-D99C-40C1-86F1-E09A2B16F1A2}" srcOrd="2" destOrd="0" parTransId="{AE6BE3E7-7BF4-4535-9451-CD3961F6AE22}" sibTransId="{54E5BCFF-82B3-4FA2-8ACB-FC4CB16E2B23}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  <dgm:cxn modelId="{C717156E-B4BB-460C-ACB0-BEAD1ABB6B4D}" type="presParOf" srcId="{5AF0371F-891A-4D32-86E2-B97E3B0A64A4}" destId="{6794674B-ACCE-43A7-918D-DB27B4980E2B}" srcOrd="7" destOrd="0" presId="urn:microsoft.com/office/officeart/2005/8/layout/list1"/>
    <dgm:cxn modelId="{C5CC74FC-869B-426A-9AE8-5B76C178CD56}" type="presParOf" srcId="{5AF0371F-891A-4D32-86E2-B97E3B0A64A4}" destId="{0EED8AB9-B2BB-4EFF-88F1-DAB449ED308E}" srcOrd="8" destOrd="0" presId="urn:microsoft.com/office/officeart/2005/8/layout/list1"/>
    <dgm:cxn modelId="{E68F59AE-F52B-4D62-8284-433B00FC7E7B}" type="presParOf" srcId="{0EED8AB9-B2BB-4EFF-88F1-DAB449ED308E}" destId="{FAF60BE5-6DBC-4979-9712-948F5973C673}" srcOrd="0" destOrd="0" presId="urn:microsoft.com/office/officeart/2005/8/layout/list1"/>
    <dgm:cxn modelId="{2E071E39-E2A8-43CD-BC10-55F000624290}" type="presParOf" srcId="{0EED8AB9-B2BB-4EFF-88F1-DAB449ED308E}" destId="{803620FB-CA32-414B-AA24-2EEBBD58D2A8}" srcOrd="1" destOrd="0" presId="urn:microsoft.com/office/officeart/2005/8/layout/list1"/>
    <dgm:cxn modelId="{11D8AB95-0D9E-4FD1-A464-FB6ED5819BF0}" type="presParOf" srcId="{5AF0371F-891A-4D32-86E2-B97E3B0A64A4}" destId="{2C77C639-1A5B-4F9D-AE8E-D15C343FB735}" srcOrd="9" destOrd="0" presId="urn:microsoft.com/office/officeart/2005/8/layout/list1"/>
    <dgm:cxn modelId="{CB4ADE1E-F65B-430E-89C6-070408E81BBA}" type="presParOf" srcId="{5AF0371F-891A-4D32-86E2-B97E3B0A64A4}" destId="{6B432633-BEC7-44BC-A4EC-D920F63A72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506528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19448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GIỚI THIỆU CHUNG</a:t>
          </a:r>
        </a:p>
      </dsp:txBody>
      <dsp:txXfrm>
        <a:off x="573335" y="67003"/>
        <a:ext cx="8952712" cy="879050"/>
      </dsp:txXfrm>
    </dsp:sp>
    <dsp:sp modelId="{4FDAA85B-C312-4305-BADE-0932A5532DFF}">
      <dsp:nvSpPr>
        <dsp:cNvPr id="0" name=""/>
        <dsp:cNvSpPr/>
      </dsp:nvSpPr>
      <dsp:spPr>
        <a:xfrm>
          <a:off x="154053" y="2003409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1516329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CONFIGURATION</a:t>
          </a:r>
        </a:p>
      </dsp:txBody>
      <dsp:txXfrm>
        <a:off x="573335" y="1563884"/>
        <a:ext cx="8952712" cy="879050"/>
      </dsp:txXfrm>
    </dsp:sp>
    <dsp:sp modelId="{6B432633-BEC7-44BC-A4EC-D920F63A726E}">
      <dsp:nvSpPr>
        <dsp:cNvPr id="0" name=""/>
        <dsp:cNvSpPr/>
      </dsp:nvSpPr>
      <dsp:spPr>
        <a:xfrm>
          <a:off x="154053" y="3500289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620FB-CA32-414B-AA24-2EEBBD58D2A8}">
      <dsp:nvSpPr>
        <dsp:cNvPr id="0" name=""/>
        <dsp:cNvSpPr/>
      </dsp:nvSpPr>
      <dsp:spPr>
        <a:xfrm>
          <a:off x="525780" y="3013209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GENERAL-PURPOSE INPUT/OUTPUT</a:t>
          </a:r>
        </a:p>
      </dsp:txBody>
      <dsp:txXfrm>
        <a:off x="573335" y="3060764"/>
        <a:ext cx="895271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12.3.2022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Sat, 12.3.2022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hyperlink" Target="https://ww1.microchip.com/downloads/en/DeviceDoc/40001753B.pdf" TargetMode="External"/><Relationship Id="rId7" Type="http://schemas.openxmlformats.org/officeDocument/2006/relationships/slide" Target="slide6.xml"/><Relationship Id="rId2" Type="http://schemas.openxmlformats.org/officeDocument/2006/relationships/hyperlink" Target="https://ww1.microchip.com/downloads/en/DeviceDoc/PIC16LF1885777_Data_Sheet_40001825F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s://www.microchip.com/doclisting/CodeExamplesByFunc.aspx" TargetMode="External"/><Relationship Id="rId4" Type="http://schemas.openxmlformats.org/officeDocument/2006/relationships/hyperlink" Target="https://www.microchip.com/en-us/application-not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1.microchip.com/downloads/en/DeviceDoc/PIC16LF1885777_Data_Sheet_40001825F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1.microchip.com/downloads/en/DeviceDoc/40001753B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8"/>
            <a:ext cx="10513389" cy="902942"/>
          </a:xfrm>
        </p:spPr>
        <p:txBody>
          <a:bodyPr>
            <a:normAutofit fontScale="92500"/>
          </a:bodyPr>
          <a:lstStyle/>
          <a:p>
            <a:r>
              <a:rPr lang="en-US" sz="39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CONFIGURATION &amp; GPIO</a:t>
            </a:r>
            <a:endParaRPr lang="en-US" sz="3900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1. 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PIC16F18877 </a:t>
            </a:r>
            <a:r>
              <a:rPr lang="en-US" dirty="0" err="1"/>
              <a:t>có</a:t>
            </a:r>
            <a:r>
              <a:rPr lang="en-US" dirty="0"/>
              <a:t> 5 port:</a:t>
            </a:r>
          </a:p>
          <a:p>
            <a:pPr marL="0" indent="0">
              <a:buNone/>
            </a:pPr>
            <a:r>
              <a:rPr lang="en-US" dirty="0"/>
              <a:t>Port A, B, C, D: 7 I/O.</a:t>
            </a:r>
          </a:p>
          <a:p>
            <a:pPr marL="0" indent="0">
              <a:buNone/>
            </a:pPr>
            <a:r>
              <a:rPr lang="en-US" dirty="0"/>
              <a:t>Port E: 4 I/O. </a:t>
            </a:r>
            <a:r>
              <a:rPr lang="en-US" dirty="0" err="1"/>
              <a:t>Có</a:t>
            </a:r>
            <a:r>
              <a:rPr lang="en-US" dirty="0"/>
              <a:t> 1 I/O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MCLR.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FAE82B-7DB9-4016-87B6-A2E85FD3E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0" y="1893225"/>
            <a:ext cx="4044950" cy="42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15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1. 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port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bit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pin:</a:t>
            </a:r>
          </a:p>
          <a:p>
            <a:pPr marL="457200" lvl="1" indent="0">
              <a:buNone/>
            </a:pPr>
            <a:r>
              <a:rPr lang="en-US" b="1" dirty="0" err="1"/>
              <a:t>TRISx</a:t>
            </a:r>
            <a:r>
              <a:rPr lang="en-US" dirty="0"/>
              <a:t>: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/ra. Pin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nếu</a:t>
            </a:r>
            <a:r>
              <a:rPr lang="en-US" dirty="0"/>
              <a:t> bit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ANSELx</a:t>
            </a:r>
            <a:r>
              <a:rPr lang="en-US" dirty="0"/>
              <a:t>: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(0)</a:t>
            </a:r>
          </a:p>
          <a:p>
            <a:pPr marL="457200" lvl="1" indent="0">
              <a:buNone/>
            </a:pP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(1).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LATx</a:t>
            </a:r>
            <a:r>
              <a:rPr lang="en-US" dirty="0"/>
              <a:t>: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ra.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PORTx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A8EFE4-D64F-40E1-ACA6-62E92788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5" y="2045654"/>
            <a:ext cx="4295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965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1. 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err="1"/>
              <a:t>WPUx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INLVLx</a:t>
            </a:r>
            <a:r>
              <a:rPr lang="en-US" dirty="0"/>
              <a:t>: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logic TTL</a:t>
            </a:r>
          </a:p>
          <a:p>
            <a:pPr marL="457200" lvl="1" indent="0">
              <a:buNone/>
            </a:pPr>
            <a:r>
              <a:rPr lang="en-US" dirty="0" err="1"/>
              <a:t>hoặc</a:t>
            </a:r>
            <a:r>
              <a:rPr lang="en-US" dirty="0"/>
              <a:t> CMOS.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SLRCONx</a:t>
            </a:r>
            <a:r>
              <a:rPr lang="en-US" dirty="0"/>
              <a:t>: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.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ODCONx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ra </a:t>
            </a:r>
            <a:r>
              <a:rPr lang="en-US" dirty="0" err="1"/>
              <a:t>cực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hở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A8EFE4-D64F-40E1-ACA6-62E92788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5" y="2045654"/>
            <a:ext cx="4295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93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2. DIGITAL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	</a:t>
            </a:r>
            <a:r>
              <a:rPr lang="en-US" dirty="0" err="1"/>
              <a:t>ANSELxbits.ANSxy</a:t>
            </a:r>
            <a:r>
              <a:rPr lang="en-US" dirty="0"/>
              <a:t>=0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ra:		</a:t>
            </a:r>
            <a:r>
              <a:rPr lang="en-US" dirty="0" err="1"/>
              <a:t>TRISxbits.TRISxy</a:t>
            </a:r>
            <a:r>
              <a:rPr lang="en-US" dirty="0"/>
              <a:t>=0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:	</a:t>
            </a:r>
            <a:r>
              <a:rPr lang="en-US" dirty="0" err="1"/>
              <a:t>ODCONxbits.ODCxy</a:t>
            </a:r>
            <a:r>
              <a:rPr lang="en-US" dirty="0"/>
              <a:t>=0/1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			</a:t>
            </a:r>
            <a:r>
              <a:rPr lang="en-US" dirty="0" err="1"/>
              <a:t>LATxbits.LATxy</a:t>
            </a:r>
            <a:r>
              <a:rPr lang="en-US" dirty="0"/>
              <a:t>=0/1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7150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3. DIGITAL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	</a:t>
            </a:r>
            <a:r>
              <a:rPr lang="en-US" dirty="0" err="1"/>
              <a:t>ANSELxbits.ANSxy</a:t>
            </a:r>
            <a:r>
              <a:rPr lang="en-US" dirty="0"/>
              <a:t>=0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		</a:t>
            </a:r>
            <a:r>
              <a:rPr lang="en-US" dirty="0" err="1"/>
              <a:t>TRISxbits.TRISxy</a:t>
            </a:r>
            <a:r>
              <a:rPr lang="en-US" dirty="0"/>
              <a:t>=0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:	</a:t>
            </a:r>
            <a:r>
              <a:rPr lang="en-US" dirty="0" err="1"/>
              <a:t>WPUAbits.WPUxy</a:t>
            </a:r>
            <a:r>
              <a:rPr lang="en-US" dirty="0"/>
              <a:t>=0/1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			</a:t>
            </a:r>
            <a:r>
              <a:rPr lang="en-US" dirty="0" err="1"/>
              <a:t>PORTxbits.Rxy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814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613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1. HỆ THỐNG VI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</a:t>
            </a:r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55DF8DC-694A-44AF-9874-5F47E17328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00" y="1860857"/>
            <a:ext cx="7480300" cy="42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2. CÔNG CỤ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MPLAB X IDE/ PIC C IDE</a:t>
            </a:r>
          </a:p>
          <a:p>
            <a:pPr marL="0" indent="0">
              <a:buNone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MPLAB XC8/ CCS C</a:t>
            </a:r>
          </a:p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C/</a:t>
            </a:r>
            <a:r>
              <a:rPr lang="en-US" dirty="0" err="1"/>
              <a:t>Asm</a:t>
            </a:r>
            <a:r>
              <a:rPr lang="en-US" dirty="0"/>
              <a:t> sang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Evaluation Kit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6A0046-6493-4960-A583-029C863EE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2029572"/>
            <a:ext cx="1130300" cy="11303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5A313-1820-4465-9885-B78E25A818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12" y="3337252"/>
            <a:ext cx="1130300" cy="77990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5A5C0B-2AF3-46BE-B265-41AC71CC4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304209"/>
            <a:ext cx="166687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1515F-C5AA-4EB5-A389-E142008D5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44" y="3308176"/>
            <a:ext cx="779906" cy="7799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6D77A-00E3-44E9-A2E7-243404CA4B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511024"/>
            <a:ext cx="1957564" cy="15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86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3. TÀI LIỆU KỸ THUẬT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Datasheet: </a:t>
            </a:r>
            <a:r>
              <a:rPr lang="en-US" sz="2400" dirty="0">
                <a:hlinkClick r:id="rId2"/>
              </a:rPr>
              <a:t>DS40001825</a:t>
            </a:r>
            <a:r>
              <a:rPr lang="en-US" sz="2400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Programming Specifications: </a:t>
            </a:r>
            <a:r>
              <a:rPr lang="en-US" sz="2400" dirty="0">
                <a:hlinkClick r:id="rId3"/>
              </a:rPr>
              <a:t>DS40001753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dirty="0"/>
              <a:t>Application Notes:                                    </a:t>
            </a:r>
            <a:r>
              <a:rPr lang="en-US" sz="2400" dirty="0">
                <a:hlinkClick r:id="rId4"/>
              </a:rPr>
              <a:t>https://www.microchip.com/en-us/application-notes</a:t>
            </a:r>
            <a:r>
              <a:rPr lang="en-US" sz="2000" dirty="0"/>
              <a:t>	</a:t>
            </a:r>
          </a:p>
          <a:p>
            <a:pPr marL="514350" indent="-514350">
              <a:buAutoNum type="arabicPeriod"/>
            </a:pPr>
            <a:r>
              <a:rPr lang="en-US" dirty="0"/>
              <a:t>Code Examples: </a:t>
            </a:r>
            <a:r>
              <a:rPr lang="en-US" sz="2400" dirty="0">
                <a:hlinkClick r:id="rId5"/>
              </a:rPr>
              <a:t>https://www.microchip.com/doclisting/CodeExamplesByFunc.aspx</a:t>
            </a:r>
            <a:r>
              <a:rPr lang="en-US" sz="2400" dirty="0"/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7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5366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1. CẤU TRÚC BỘ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Cấu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hình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được</a:t>
            </a:r>
            <a:r>
              <a:rPr lang="en-US" u="sng" dirty="0">
                <a:solidFill>
                  <a:srgbClr val="FF0000"/>
                </a:solidFill>
              </a:rPr>
              <a:t> chip.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vi.</a:t>
            </a:r>
          </a:p>
          <a:p>
            <a:pPr marL="0" indent="0"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i="1" dirty="0" err="1"/>
              <a:t>Xem</a:t>
            </a:r>
            <a:r>
              <a:rPr lang="en-US" sz="2400" i="1" dirty="0"/>
              <a:t> </a:t>
            </a:r>
            <a:r>
              <a:rPr lang="en-US" sz="2400" i="1" dirty="0" err="1"/>
              <a:t>thêm</a:t>
            </a:r>
            <a:r>
              <a:rPr lang="en-US" sz="2400" i="1" dirty="0"/>
              <a:t>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i="1" dirty="0">
                <a:hlinkClick r:id="rId2"/>
              </a:rPr>
              <a:t>DS40001753</a:t>
            </a:r>
            <a:r>
              <a:rPr lang="en-US" sz="2400" i="1" dirty="0"/>
              <a:t> – </a:t>
            </a:r>
            <a:r>
              <a:rPr lang="en-US" sz="2400" i="1" dirty="0" err="1"/>
              <a:t>trang</a:t>
            </a:r>
            <a:r>
              <a:rPr lang="en-US" sz="2400" i="1" dirty="0"/>
              <a:t> 3.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i="1" dirty="0">
                <a:hlinkClick r:id="rId3"/>
              </a:rPr>
              <a:t>DS40001825</a:t>
            </a:r>
            <a:r>
              <a:rPr lang="en-US" sz="2400" i="1" dirty="0"/>
              <a:t> – </a:t>
            </a:r>
            <a:r>
              <a:rPr lang="en-US" sz="2400" i="1" dirty="0" err="1"/>
              <a:t>trang</a:t>
            </a:r>
            <a:r>
              <a:rPr lang="en-US" sz="2400" i="1" dirty="0"/>
              <a:t> 39.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4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5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ED6926-D63D-43C4-BA1A-19405117E60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357391" y="2139548"/>
            <a:ext cx="2254251" cy="37234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20E265-40E6-4C4E-AC17-22162D55D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92" y="1918604"/>
            <a:ext cx="2399258" cy="41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7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2. CẤU HÌNH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chip, bao </a:t>
            </a:r>
            <a:r>
              <a:rPr lang="en-US" sz="2400" dirty="0" err="1"/>
              <a:t>gồm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,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, …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bit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chip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5 word:</a:t>
            </a:r>
          </a:p>
          <a:p>
            <a:pPr marL="457200" lvl="1" indent="0">
              <a:buNone/>
            </a:pPr>
            <a:r>
              <a:rPr lang="en-US" sz="2000" dirty="0"/>
              <a:t>Word 1: Oscillator</a:t>
            </a:r>
          </a:p>
          <a:p>
            <a:pPr marL="457200" lvl="1" indent="0">
              <a:buNone/>
            </a:pPr>
            <a:r>
              <a:rPr lang="en-US" sz="2000" dirty="0"/>
              <a:t>Word 2: Supervisors</a:t>
            </a:r>
          </a:p>
          <a:p>
            <a:pPr marL="457200" lvl="1" indent="0">
              <a:buNone/>
            </a:pPr>
            <a:r>
              <a:rPr lang="en-US" sz="2000" dirty="0"/>
              <a:t>Word 3: Watchdog</a:t>
            </a:r>
          </a:p>
          <a:p>
            <a:pPr marL="457200" lvl="1" indent="0">
              <a:buNone/>
            </a:pPr>
            <a:r>
              <a:rPr lang="en-US" sz="2000" dirty="0"/>
              <a:t>Word 4: Memory</a:t>
            </a:r>
          </a:p>
          <a:p>
            <a:pPr marL="457200" lvl="1" indent="0">
              <a:buNone/>
            </a:pPr>
            <a:r>
              <a:rPr lang="en-US" sz="2000" dirty="0"/>
              <a:t>Word 5: Code protection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EE5850F-6F45-4AD9-9E37-7215B479005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1877285"/>
            <a:ext cx="2533650" cy="42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85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3. CẤU DAO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PIC16F18877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Dao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: 31KHz </a:t>
            </a:r>
            <a:r>
              <a:rPr lang="en-US" sz="2400" dirty="0" err="1"/>
              <a:t>đến</a:t>
            </a:r>
            <a:r>
              <a:rPr lang="en-US" sz="2400" dirty="0"/>
              <a:t> 32MHz.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Dao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: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32MHz.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 FCPU=FOSC/4.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CFDF39-4585-401D-8036-0CBC91E115D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25" y="2091531"/>
            <a:ext cx="5343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9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3. CẤU DAO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F5585A8-5A21-4C58-B62A-7A72B04A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89" y="1884963"/>
            <a:ext cx="6915222" cy="42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94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749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Office Theme</vt:lpstr>
      <vt:lpstr>PIC16F DEVELOPMENT KIT</vt:lpstr>
      <vt:lpstr>NỘI DUNG</vt:lpstr>
      <vt:lpstr>GIỚI THIỆU CHUNG 1. HỆ THỐNG VI ĐIỀU KHIỂN</vt:lpstr>
      <vt:lpstr>GIỚI THIỆU CHUNG 2. CÔNG CỤ PHÁT TRIỂN</vt:lpstr>
      <vt:lpstr>GIỚI THIỆU CHUNG 3. TÀI LIỆU KỸ THUẬT</vt:lpstr>
      <vt:lpstr>CONFIGURATION 1. CẤU TRÚC BỘ NHỚ</vt:lpstr>
      <vt:lpstr>CONFIGURATION 2. CẤU HÌNH CHIP</vt:lpstr>
      <vt:lpstr>CONFIGURATION 3. CẤU DAO ĐỘNG</vt:lpstr>
      <vt:lpstr>CONFIGURATION 3. CẤU DAO ĐỘNG</vt:lpstr>
      <vt:lpstr>GPIO 1. I/O PORTS</vt:lpstr>
      <vt:lpstr>GPIO 1. I/O PORTS</vt:lpstr>
      <vt:lpstr>GPIO 1. I/O PORTS</vt:lpstr>
      <vt:lpstr>GPIO 2. DIGITAL OUTPUTS</vt:lpstr>
      <vt:lpstr>GPIO 3. DIGITAL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103</cp:revision>
  <dcterms:created xsi:type="dcterms:W3CDTF">2018-04-22T14:41:54Z</dcterms:created>
  <dcterms:modified xsi:type="dcterms:W3CDTF">2022-03-12T17:19:05Z</dcterms:modified>
</cp:coreProperties>
</file>