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72" r:id="rId10"/>
    <p:sldId id="271" r:id="rId11"/>
    <p:sldId id="273" r:id="rId12"/>
    <p:sldId id="282" r:id="rId13"/>
    <p:sldId id="283" r:id="rId14"/>
    <p:sldId id="284" r:id="rId15"/>
    <p:sldId id="285" r:id="rId16"/>
    <p:sldId id="27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2"/>
      <dgm:spPr/>
    </dgm:pt>
    <dgm:pt modelId="{FA1419B7-4F1A-44B6-AC60-7080123964AC}" type="pres">
      <dgm:prSet presAssocID="{9E6D9747-E74D-44C2-BDF8-D901C7C71649}" presName="parentText" presStyleLbl="node1" presStyleIdx="0" presStyleCnt="2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2"/>
      <dgm:spPr/>
    </dgm:pt>
    <dgm:pt modelId="{2195AA31-1866-4746-B1A3-7E153C49C298}" type="pres">
      <dgm:prSet presAssocID="{213A04B9-08C9-41B9-A85D-C85C207D0FAA}" presName="parentText" presStyleLbl="node1" presStyleIdx="1" presStyleCnt="2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752768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8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sp:txBody>
      <dsp:txXfrm>
        <a:off x="599273" y="73501"/>
        <a:ext cx="8900836" cy="1358534"/>
      </dsp:txXfrm>
    </dsp:sp>
    <dsp:sp modelId="{4FDAA85B-C312-4305-BADE-0932A5532DFF}">
      <dsp:nvSpPr>
        <dsp:cNvPr id="0" name=""/>
        <dsp:cNvSpPr/>
      </dsp:nvSpPr>
      <dsp:spPr>
        <a:xfrm>
          <a:off x="154053" y="3066129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2313369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sp:txBody>
      <dsp:txXfrm>
        <a:off x="599273" y="2386862"/>
        <a:ext cx="8900836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17.4.2022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17.4.2022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INTERRUPT &amp; TIMER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 8-bit </a:t>
            </a:r>
            <a:r>
              <a:rPr lang="en-US" dirty="0" err="1"/>
              <a:t>hoặc</a:t>
            </a:r>
            <a:r>
              <a:rPr lang="en-US" dirty="0"/>
              <a:t>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 8-bit.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Hai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Tràn</a:t>
            </a:r>
            <a:r>
              <a:rPr lang="en-US" dirty="0"/>
              <a:t> (Overflow).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 </a:t>
            </a:r>
            <a:r>
              <a:rPr lang="en-US" dirty="0" err="1"/>
              <a:t>sánh</a:t>
            </a:r>
            <a:r>
              <a:rPr lang="en-US" dirty="0"/>
              <a:t> (Compare).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E5CE07-4107-480A-9B56-4C104AC97EE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002131"/>
            <a:ext cx="6067425" cy="39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2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16-bit (TMR0/1/3/5).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8611F7-4ACA-46E8-803D-4EBA7A9E705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2350255"/>
            <a:ext cx="5838825" cy="26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96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 err="1"/>
                  <a:t>Khoảng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tràn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2000" b="0" dirty="0"/>
                </a:b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(TMR=0, Pos&gt;1):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65536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(Pos=1):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C36B37-DAA2-48AF-A5DA-3E5A9D17380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2054849"/>
            <a:ext cx="7896225" cy="5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33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Ví dụ: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Khoảng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16912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Giả sử ta muốn ngắt sau </a:t>
                </a:r>
                <a:r>
                  <a:rPr lang="en-US" sz="2000" b="0" dirty="0" err="1"/>
                  <a:t>mỗi</a:t>
                </a:r>
                <a:r>
                  <a:rPr lang="en-US" sz="2000" b="0" dirty="0"/>
                  <a:t> 500ms (Pos=1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 err="1"/>
                  <a:t>Fov</a:t>
                </a:r>
                <a:r>
                  <a:rPr lang="en-US" sz="2000" b="0" dirty="0"/>
                  <a:t>=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=2Hz):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Giá trị TMR </a:t>
                </a:r>
                <a:r>
                  <a:rPr lang="en-US" sz="2000" b="0" dirty="0" err="1"/>
                  <a:t>theo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63599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MCU 8-bit </a:t>
                </a:r>
                <a:r>
                  <a:rPr lang="en-US" sz="2200" b="0" dirty="0" err="1"/>
                  <a:t>nên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16-bit sẽ </a:t>
                </a:r>
                <a:r>
                  <a:rPr lang="en-US" sz="2200" b="0" dirty="0" err="1"/>
                  <a:t>tách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thành</a:t>
                </a:r>
                <a:r>
                  <a:rPr lang="en-US" sz="2200" b="0" dirty="0"/>
                  <a:t> 2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8bit:</a:t>
                </a:r>
                <a:br>
                  <a:rPr lang="en-US" sz="2200" b="0" dirty="0"/>
                </a:br>
                <a:r>
                  <a:rPr lang="en-US" sz="2200" b="0" dirty="0"/>
                  <a:t>8-bit thấp: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0" dirty="0"/>
                  <a:t>111</a:t>
                </a:r>
                <a:br>
                  <a:rPr lang="en-US" sz="2200" b="0" dirty="0"/>
                </a:br>
                <a:r>
                  <a:rPr lang="en-US" sz="2200" b="0" dirty="0"/>
                  <a:t>8-bit cao: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248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2ED094-B621-4F7B-9F8B-37BC55ED161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1901372"/>
            <a:ext cx="7854950" cy="5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77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Bật</a:t>
            </a:r>
            <a:r>
              <a:rPr lang="en-US" sz="2200" b="0" dirty="0"/>
              <a:t> module </a:t>
            </a:r>
            <a:r>
              <a:rPr lang="en-US" sz="2200" dirty="0"/>
              <a:t>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Khởi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6D7A9E8-7127-449C-9BA4-21503EED0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1" y="2409824"/>
            <a:ext cx="6963339" cy="2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74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Kiểm</a:t>
            </a:r>
            <a:r>
              <a:rPr lang="en-US" sz="2200" b="0" dirty="0"/>
              <a:t> </a:t>
            </a:r>
            <a:r>
              <a:rPr lang="en-US" sz="2200" b="0" dirty="0" err="1"/>
              <a:t>tra</a:t>
            </a:r>
            <a:r>
              <a:rPr lang="en-US" sz="2200" b="0" dirty="0"/>
              <a:t> bit </a:t>
            </a:r>
            <a:r>
              <a:rPr lang="en-US" sz="2200" b="0" dirty="0" err="1"/>
              <a:t>điều</a:t>
            </a:r>
            <a:r>
              <a:rPr lang="en-US" sz="2200" b="0" dirty="0"/>
              <a:t> </a:t>
            </a:r>
            <a:r>
              <a:rPr lang="en-US" sz="2200" b="0" dirty="0" err="1"/>
              <a:t>khiển</a:t>
            </a:r>
            <a:r>
              <a:rPr lang="en-US" sz="2200" b="0" dirty="0"/>
              <a:t> </a:t>
            </a:r>
            <a:r>
              <a:rPr lang="en-US" sz="2200" b="0" dirty="0" err="1"/>
              <a:t>ngắt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Kiểm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EB7E709-F710-4981-A265-AA20AB58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1" y="1925637"/>
            <a:ext cx="5416550" cy="23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43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8-bit</a:t>
            </a:r>
          </a:p>
          <a:p>
            <a:pPr marL="0" indent="0">
              <a:buNone/>
            </a:pPr>
            <a:r>
              <a:rPr lang="en-US" dirty="0"/>
              <a:t>    (TMR0/2/4/6).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(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TMR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5B3C8-55CC-4C07-8ABC-CBD06D86E9A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043906"/>
            <a:ext cx="4772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56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/>
                  <a:t>Khoảng </a:t>
                </a:r>
                <a:r>
                  <a:rPr lang="en-US" sz="2200" dirty="0" err="1"/>
                  <a:t>định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thời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tư</a:t>
                </a:r>
                <a:r>
                  <a:rPr lang="en-US" sz="220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100" dirty="0">
                    <a:solidFill>
                      <a:prstClr val="black"/>
                    </a:solidFill>
                  </a:rPr>
                  <a:t>Tần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tràn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𝑇𝑀𝑅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𝐹𝑜𝑣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100" dirty="0">
                    <a:solidFill>
                      <a:prstClr val="black"/>
                    </a:solidFill>
                  </a:rPr>
                </a:br>
                <a:r>
                  <a:rPr lang="en-US" sz="2100" dirty="0" err="1">
                    <a:solidFill>
                      <a:prstClr val="black"/>
                    </a:solidFill>
                  </a:rPr>
                  <a:t>Tần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ngắt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45DE55-E256-4DDC-9BC7-9ED04664FA6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0" y="1907722"/>
            <a:ext cx="7880350" cy="5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8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sz="6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Ví dụ: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5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Tần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sô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́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xung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cấp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vào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timer: </a:t>
                </a:r>
                <a14:m>
                  <m:oMath xmlns:m="http://schemas.openxmlformats.org/officeDocument/2006/math"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𝐹𝑡𝑚𝑟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𝐹𝑖𝑛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𝑃𝑟𝑒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15500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𝐻𝑧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Khoảng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định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thời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tư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065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𝑚𝑠</m:t>
                    </m:r>
                  </m:oMath>
                </a14:m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Giả sử ta muốn ngắt sau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mỗi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100ms (&gt;16.516ms), ta có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chọn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5200" b="0" i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lang="en-US" sz="5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𝐹𝑜𝑣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𝐹𝑖𝑛𝑡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Giá trị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Fov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154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3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34C806-CE73-4CE0-85F5-9120103FD4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1" y="1962906"/>
            <a:ext cx="8210550" cy="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Bật</a:t>
            </a:r>
            <a:r>
              <a:rPr lang="en-US" sz="2200" b="0" dirty="0"/>
              <a:t> module </a:t>
            </a:r>
            <a:r>
              <a:rPr lang="en-US" sz="2200" dirty="0"/>
              <a:t>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cạnh</a:t>
            </a:r>
            <a:r>
              <a:rPr lang="en-US" sz="2200" dirty="0"/>
              <a:t> </a:t>
            </a:r>
            <a:r>
              <a:rPr lang="en-US" sz="2200" dirty="0" err="1"/>
              <a:t>xung</a:t>
            </a:r>
            <a:r>
              <a:rPr lang="en-US" sz="2200" dirty="0"/>
              <a:t> clock.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</a:t>
            </a:r>
            <a:r>
              <a:rPr lang="en-US" sz="2200" b="0" dirty="0" err="1"/>
              <a:t>chê</a:t>
            </a:r>
            <a:r>
              <a:rPr lang="en-US" sz="2200" b="0" dirty="0"/>
              <a:t>́ </a:t>
            </a:r>
            <a:r>
              <a:rPr lang="en-US" sz="2200" b="0" dirty="0" err="1"/>
              <a:t>đô</a:t>
            </a:r>
            <a:r>
              <a:rPr lang="en-US" sz="2200" b="0" dirty="0"/>
              <a:t>̣ </a:t>
            </a:r>
            <a:r>
              <a:rPr lang="en-US" sz="2200" b="0" dirty="0" err="1"/>
              <a:t>hoạt</a:t>
            </a:r>
            <a:r>
              <a:rPr lang="en-US" sz="2200" b="0" dirty="0"/>
              <a:t> </a:t>
            </a:r>
            <a:r>
              <a:rPr lang="en-US" sz="2200" b="0" dirty="0" err="1"/>
              <a:t>động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Khởi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EC3651-8B2E-4990-97FE-84CB3EC1D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053" y="2243137"/>
            <a:ext cx="6413297" cy="28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91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327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MPLAB: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Kiểm</a:t>
            </a:r>
            <a:r>
              <a:rPr lang="en-US" sz="2200" b="0" dirty="0"/>
              <a:t> </a:t>
            </a:r>
            <a:r>
              <a:rPr lang="en-US" sz="2200" b="0" dirty="0" err="1"/>
              <a:t>tra</a:t>
            </a:r>
            <a:r>
              <a:rPr lang="en-US" sz="2200" b="0" dirty="0"/>
              <a:t> bit </a:t>
            </a:r>
            <a:r>
              <a:rPr lang="en-US" sz="2200" b="0" dirty="0" err="1"/>
              <a:t>điều</a:t>
            </a:r>
            <a:r>
              <a:rPr lang="en-US" sz="2200" b="0" dirty="0"/>
              <a:t> </a:t>
            </a:r>
            <a:r>
              <a:rPr lang="en-US" sz="2200" b="0" dirty="0" err="1"/>
              <a:t>khiển</a:t>
            </a:r>
            <a:r>
              <a:rPr lang="en-US" sz="2200" b="0" dirty="0"/>
              <a:t> </a:t>
            </a:r>
            <a:r>
              <a:rPr lang="en-US" sz="2200" b="0" dirty="0" err="1"/>
              <a:t>ngắt</a:t>
            </a:r>
            <a:r>
              <a:rPr lang="en-US" sz="2200" b="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Kiểm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19C357-9087-4FF4-A5EC-B169106B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2054849"/>
            <a:ext cx="6029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40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chính</a:t>
            </a:r>
            <a:r>
              <a:rPr lang="en-US" dirty="0"/>
              <a:t> (main function).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xảy</a:t>
            </a:r>
            <a:r>
              <a:rPr lang="en-US" dirty="0"/>
              <a:t> 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</a:t>
            </a:r>
            <a:r>
              <a:rPr lang="en-US" dirty="0" err="1"/>
              <a:t>ky</a:t>
            </a:r>
            <a:r>
              <a:rPr lang="en-US" dirty="0"/>
              <a:t>̀.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1840C8-2B57-4623-A543-C1CE980A77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3394832"/>
            <a:ext cx="4922520" cy="2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2. CÁC NGUỒN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1 vector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địa</a:t>
            </a:r>
            <a:r>
              <a:rPr lang="en-US" dirty="0"/>
              <a:t> chỉ 0x0004.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Có 2 </a:t>
            </a:r>
            <a:r>
              <a:rPr lang="en-US" dirty="0" err="1"/>
              <a:t>nhóm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 (peripheral interrupts),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PEIE. 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ngoài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vi,</a:t>
            </a:r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GIE.</a:t>
            </a:r>
          </a:p>
          <a:p>
            <a:pPr marL="0" indent="0">
              <a:buNone/>
            </a:pPr>
            <a:r>
              <a:rPr lang="en-US" dirty="0"/>
              <a:t>Bit </a:t>
            </a:r>
            <a:r>
              <a:rPr lang="en-US" dirty="0" err="1"/>
              <a:t>này</a:t>
            </a:r>
            <a:r>
              <a:rPr lang="en-US" dirty="0"/>
              <a:t> </a:t>
            </a:r>
            <a:r>
              <a:rPr lang="en-US" dirty="0" err="1"/>
              <a:t>cũng</a:t>
            </a:r>
            <a:r>
              <a:rPr lang="en-US" dirty="0"/>
              <a:t> </a:t>
            </a:r>
            <a:r>
              <a:rPr lang="en-US" dirty="0" err="1"/>
              <a:t>đồng</a:t>
            </a:r>
            <a:r>
              <a:rPr lang="en-US" dirty="0"/>
              <a:t> </a:t>
            </a:r>
            <a:r>
              <a:rPr lang="en-US" dirty="0" err="1"/>
              <a:t>thời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tất</a:t>
            </a:r>
            <a:r>
              <a:rPr lang="en-US" dirty="0"/>
              <a:t> cả </a:t>
            </a:r>
            <a:r>
              <a:rPr lang="en-US" dirty="0" err="1"/>
              <a:t>các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khác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25B5A0-B3DF-412F-B666-64E3B45B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41" y="3336398"/>
            <a:ext cx="6598209" cy="2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86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THANH GHI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cục</a:t>
            </a:r>
            <a:r>
              <a:rPr lang="en-US" dirty="0"/>
              <a:t> INTCON.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 </a:t>
            </a:r>
            <a:r>
              <a:rPr lang="en-US" dirty="0" err="1"/>
              <a:t>PIEx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PIRx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module </a:t>
            </a:r>
            <a:r>
              <a:rPr lang="en-US" dirty="0" err="1"/>
              <a:t>ngoại</a:t>
            </a:r>
            <a:r>
              <a:rPr lang="en-US" dirty="0"/>
              <a:t> vi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C85C70F-AA42-4241-92A2-7B4DCA790E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54859" y="4001294"/>
            <a:ext cx="6282282" cy="18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80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THANH GHI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INTCON: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54D0C5-A4A3-4E79-BCCD-7A8054B58C5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296149"/>
            <a:ext cx="5905499" cy="38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81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đặt</a:t>
            </a:r>
            <a:r>
              <a:rPr lang="en-US" sz="2400" dirty="0"/>
              <a:t> </a:t>
            </a:r>
            <a:r>
              <a:rPr lang="en-US" sz="2400" dirty="0" err="1"/>
              <a:t>bất</a:t>
            </a:r>
            <a:r>
              <a:rPr lang="en-US" sz="2400" dirty="0"/>
              <a:t> </a:t>
            </a:r>
            <a:r>
              <a:rPr lang="en-US" sz="2400" dirty="0" err="1"/>
              <a:t>ky</a:t>
            </a:r>
            <a:r>
              <a:rPr lang="en-US" sz="2400" dirty="0"/>
              <a:t>̀ vị trí </a:t>
            </a:r>
            <a:r>
              <a:rPr lang="en-US" sz="2400" dirty="0" err="1"/>
              <a:t>nào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file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trúc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__interrupt</a:t>
            </a:r>
            <a:r>
              <a:rPr lang="en-US" sz="2200" dirty="0"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latin typeface="Consolas" panose="020B0609020204030204" pitchFamily="49" charset="0"/>
              </a:rPr>
              <a:t>FuncName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INCONbits.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PEIE</a:t>
            </a:r>
            <a:r>
              <a:rPr lang="en-US" sz="2200" dirty="0">
                <a:latin typeface="Consolas" panose="020B0609020204030204" pitchFamily="49" charset="0"/>
              </a:rPr>
              <a:t>) // </a:t>
            </a:r>
            <a:r>
              <a:rPr lang="en-US" sz="2200" dirty="0" err="1">
                <a:latin typeface="Consolas" panose="020B0609020204030204" pitchFamily="49" charset="0"/>
              </a:rPr>
              <a:t>Ngắt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ngoại</a:t>
            </a:r>
            <a:r>
              <a:rPr lang="en-US" sz="2200" dirty="0">
                <a:latin typeface="Consolas" panose="020B0609020204030204" pitchFamily="49" charset="0"/>
              </a:rPr>
              <a:t> vi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</a:rPr>
              <a:t>// </a:t>
            </a:r>
            <a:r>
              <a:rPr lang="en-US" sz="2200" dirty="0" err="1">
                <a:latin typeface="Consolas" panose="020B0609020204030204" pitchFamily="49" charset="0"/>
              </a:rPr>
              <a:t>Ngắt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ngoài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ngoại</a:t>
            </a:r>
            <a:r>
              <a:rPr lang="en-US" sz="2200" dirty="0">
                <a:latin typeface="Consolas" panose="020B0609020204030204" pitchFamily="49" charset="0"/>
              </a:rPr>
              <a:t> vi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48B36D-8B36-4971-BBDE-9E158C978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25" y="2334003"/>
            <a:ext cx="4342025" cy="37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9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 err="1"/>
              <a:t>Xoa</a:t>
            </a:r>
            <a:r>
              <a:rPr lang="en-US" sz="2400" dirty="0"/>
              <a:t>́ </a:t>
            </a:r>
            <a:r>
              <a:rPr lang="en-US" sz="2400" dirty="0" err="1"/>
              <a:t>cơ</a:t>
            </a:r>
            <a:r>
              <a:rPr lang="en-US" sz="2400" dirty="0"/>
              <a:t>̀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ngoại</a:t>
            </a:r>
            <a:r>
              <a:rPr lang="en-US" sz="2400" dirty="0"/>
              <a:t> vi (PEIE).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toàn</a:t>
            </a:r>
            <a:r>
              <a:rPr lang="en-US" sz="2400" dirty="0"/>
              <a:t> </a:t>
            </a:r>
            <a:r>
              <a:rPr lang="en-US" sz="2400" dirty="0" err="1"/>
              <a:t>cục</a:t>
            </a:r>
            <a:r>
              <a:rPr lang="en-US" sz="2400" dirty="0"/>
              <a:t> (GIE).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3F42A1-6CCF-44DC-BFB8-2BBA98DB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1965634"/>
            <a:ext cx="487680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06C2AF-9143-4885-837A-2AF512C0FDC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900068" y="4291321"/>
            <a:ext cx="6282282" cy="18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10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vị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chất</a:t>
            </a:r>
            <a:r>
              <a:rPr lang="en-US" dirty="0"/>
              <a:t> là 1 module, </a:t>
            </a:r>
            <a:r>
              <a:rPr lang="en-US" dirty="0" err="1"/>
              <a:t>chúng</a:t>
            </a:r>
            <a:r>
              <a:rPr lang="en-US" dirty="0"/>
              <a:t> chỉ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nguồn</a:t>
            </a:r>
            <a:r>
              <a:rPr lang="en-US" dirty="0"/>
              <a:t> clock.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</a:t>
            </a:r>
          </a:p>
          <a:p>
            <a:pPr marL="457200" lvl="1" indent="0">
              <a:buNone/>
            </a:pP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Counter: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không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6327C-114D-4316-9161-FBC3ADE7C7D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4858E-369A-4BFB-86AC-17AF80E68A5E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8D7A33-241A-4858-AF27-EBB6DE794F05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08ECBD-BD20-4AAE-AB20-DF08FF0DA665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65D070B-218D-4DA1-A679-31F376A92CA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8D36D1-61C8-4C3D-A2BD-28879D8882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6906"/>
            <a:ext cx="5086350" cy="23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8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1185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Tahoma</vt:lpstr>
      <vt:lpstr>Wingdings</vt:lpstr>
      <vt:lpstr>Office Theme</vt:lpstr>
      <vt:lpstr>PIC16F DEVELOPMENT KIT</vt:lpstr>
      <vt:lpstr>NỘI DUNG</vt:lpstr>
      <vt:lpstr>INTERRUPT 1. TỔNG QUAN</vt:lpstr>
      <vt:lpstr>INTERRUPT 2. CÁC NGUỒN NGẮT</vt:lpstr>
      <vt:lpstr>INTERRUPT 3. THANH GHI NGẮT</vt:lpstr>
      <vt:lpstr>INTERRUPT 3. THANH GHI NGẮT</vt:lpstr>
      <vt:lpstr>INTERRUPT 4. CHƯƠNG TRÌNH NGẮT</vt:lpstr>
      <vt:lpstr>INTERRUPT 4. CHƯƠNG TRÌNH NGẮT</vt:lpstr>
      <vt:lpstr>TIMER 1. TỔNG QUAN</vt:lpstr>
      <vt:lpstr>TIMER 1. TỔNG QUAN</vt:lpstr>
      <vt:lpstr>TIMER 2. CHẾ ĐỘ TRÀN</vt:lpstr>
      <vt:lpstr>TIMER 2. CHẾ ĐỘ TRÀN</vt:lpstr>
      <vt:lpstr>TIMER 2. CHẾ ĐỘ TRÀN</vt:lpstr>
      <vt:lpstr>TIMER 2. CHẾ ĐỘ TRÀN</vt:lpstr>
      <vt:lpstr>TIMER 2. CHẾ ĐỘ TRÀN</vt:lpstr>
      <vt:lpstr>TIMER 3. CHẾ ĐỘ SO SÁNH</vt:lpstr>
      <vt:lpstr>TIMER 3. CHẾ ĐỘ SO SÁNH</vt:lpstr>
      <vt:lpstr>TIMER 3. CHẾ ĐỘ SO SÁNH</vt:lpstr>
      <vt:lpstr>TIMER 3. CHẾ ĐỘ SO SÁNH</vt:lpstr>
      <vt:lpstr>TIMER 3. CHẾ ĐỘ SO SÁNH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189</cp:revision>
  <dcterms:created xsi:type="dcterms:W3CDTF">2018-04-22T14:41:54Z</dcterms:created>
  <dcterms:modified xsi:type="dcterms:W3CDTF">2022-04-17T11:52:49Z</dcterms:modified>
</cp:coreProperties>
</file>