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72" r:id="rId10"/>
    <p:sldId id="271" r:id="rId11"/>
    <p:sldId id="273" r:id="rId12"/>
    <p:sldId id="282" r:id="rId13"/>
    <p:sldId id="283" r:id="rId14"/>
    <p:sldId id="284" r:id="rId15"/>
    <p:sldId id="285" r:id="rId16"/>
    <p:sldId id="27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INTERRUPT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2"/>
      <dgm:spPr/>
    </dgm:pt>
    <dgm:pt modelId="{FA1419B7-4F1A-44B6-AC60-7080123964AC}" type="pres">
      <dgm:prSet presAssocID="{9E6D9747-E74D-44C2-BDF8-D901C7C71649}" presName="parentText" presStyleLbl="node1" presStyleIdx="0" presStyleCnt="2" custScaleX="122917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2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2"/>
      <dgm:spPr/>
    </dgm:pt>
    <dgm:pt modelId="{2195AA31-1866-4746-B1A3-7E153C49C298}" type="pres">
      <dgm:prSet presAssocID="{213A04B9-08C9-41B9-A85D-C85C207D0FAA}" presName="parentText" presStyleLbl="node1" presStyleIdx="1" presStyleCnt="2" custScaleX="122917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2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752768"/>
          <a:ext cx="10196136" cy="12852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8"/>
          <a:ext cx="9047822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INTERRUPT</a:t>
          </a:r>
        </a:p>
      </dsp:txBody>
      <dsp:txXfrm>
        <a:off x="599273" y="73501"/>
        <a:ext cx="8900836" cy="1358534"/>
      </dsp:txXfrm>
    </dsp:sp>
    <dsp:sp modelId="{4FDAA85B-C312-4305-BADE-0932A5532DFF}">
      <dsp:nvSpPr>
        <dsp:cNvPr id="0" name=""/>
        <dsp:cNvSpPr/>
      </dsp:nvSpPr>
      <dsp:spPr>
        <a:xfrm>
          <a:off x="154053" y="3066129"/>
          <a:ext cx="10196136" cy="12852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2313369"/>
          <a:ext cx="9047822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TIMER</a:t>
          </a:r>
        </a:p>
      </dsp:txBody>
      <dsp:txXfrm>
        <a:off x="599273" y="2386862"/>
        <a:ext cx="8900836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Sat, 23.4.2022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Sat, 23.4.2022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7"/>
            <a:ext cx="10513389" cy="1195855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INTERRUPT &amp; TIMER</a:t>
            </a:r>
          </a:p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(CCS COMPILER)</a:t>
            </a: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7 timer: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0: 8-bit </a:t>
            </a:r>
            <a:r>
              <a:rPr lang="en-US" dirty="0" err="1"/>
              <a:t>hoặc</a:t>
            </a:r>
            <a:r>
              <a:rPr lang="en-US" dirty="0"/>
              <a:t> 16-bit.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1/3/5: 16-bit.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 2/4/6: 8-bit.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Hai </a:t>
            </a:r>
            <a:r>
              <a:rPr lang="en-US" dirty="0" err="1"/>
              <a:t>chê</a:t>
            </a:r>
            <a:r>
              <a:rPr lang="en-US" dirty="0"/>
              <a:t>́ </a:t>
            </a:r>
            <a:r>
              <a:rPr lang="en-US" dirty="0" err="1"/>
              <a:t>đô</a:t>
            </a:r>
            <a:r>
              <a:rPr lang="en-US" dirty="0"/>
              <a:t>̣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Tràn</a:t>
            </a:r>
            <a:r>
              <a:rPr lang="en-US" dirty="0"/>
              <a:t> (Overflow).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 </a:t>
            </a:r>
            <a:r>
              <a:rPr lang="en-US" dirty="0" err="1"/>
              <a:t>sánh</a:t>
            </a:r>
            <a:r>
              <a:rPr lang="en-US" dirty="0"/>
              <a:t> (Compare).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2E5CE07-4107-480A-9B56-4C104AC97EE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2002131"/>
            <a:ext cx="6067425" cy="39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21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timer 16-bit (TMR0/1/3/5).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cạnh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sẽ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gia</a:t>
            </a:r>
            <a:r>
              <a:rPr lang="en-US" dirty="0"/>
              <a:t>́ trị,</a:t>
            </a:r>
          </a:p>
          <a:p>
            <a:pPr marL="457200" lvl="1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đạt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tối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sẽ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ngắt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va</a:t>
            </a:r>
            <a:r>
              <a:rPr lang="en-US" dirty="0"/>
              <a:t>̀ reset timer </a:t>
            </a:r>
            <a:r>
              <a:rPr lang="en-US" dirty="0" err="1"/>
              <a:t>vê</a:t>
            </a:r>
            <a:r>
              <a:rPr lang="en-US" dirty="0"/>
              <a:t>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là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8611F7-4ACA-46E8-803D-4EBA7A9E705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2350255"/>
            <a:ext cx="5838825" cy="26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996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Tính</a:t>
                </a:r>
                <a:r>
                  <a:rPr lang="en-US" dirty="0"/>
                  <a:t> </a:t>
                </a:r>
                <a:r>
                  <a:rPr lang="en-US" dirty="0" err="1"/>
                  <a:t>toán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 err="1"/>
                  <a:t>Khoảng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định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thời</a:t>
                </a:r>
                <a:r>
                  <a:rPr lang="en-US" sz="2200" b="0" dirty="0"/>
                  <a:t>: </a:t>
                </a:r>
                <a:r>
                  <a:rPr lang="en-US" sz="2200" b="0" dirty="0" err="1"/>
                  <a:t>tư</a:t>
                </a:r>
                <a:r>
                  <a:rPr lang="en-US" sz="2200" b="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</m:oMath>
                </a14:m>
                <a:r>
                  <a:rPr lang="en-US" sz="2200" b="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×65536</m:t>
                    </m:r>
                  </m:oMath>
                </a14:m>
                <a:r>
                  <a:rPr lang="en-US" sz="2200" dirty="0"/>
                  <a:t> (</a:t>
                </a:r>
                <a:r>
                  <a:rPr lang="en-US" sz="2200" dirty="0" err="1"/>
                  <a:t>ms</a:t>
                </a:r>
                <a:r>
                  <a:rPr lang="en-US" sz="2200" dirty="0"/>
                  <a:t>)</a:t>
                </a:r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tràn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𝐹𝑡𝑚𝑟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65536−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𝑇𝑀𝑅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65536−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𝑇𝑀𝑅</m:t>
                            </m:r>
                          </m:e>
                        </m:d>
                      </m:den>
                    </m:f>
                  </m:oMath>
                </a14:m>
                <a:br>
                  <a:rPr lang="en-US" sz="2000" b="0" dirty="0"/>
                </a:br>
                <a:r>
                  <a:rPr lang="en-US" sz="2000" b="0" dirty="0"/>
                  <a:t>Tần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ngắt</a:t>
                </a:r>
                <a:r>
                  <a:rPr lang="en-US" sz="2000" b="0" dirty="0"/>
                  <a:t> (TMR=0, Pos&gt;1):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𝐹𝑜𝑣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×65536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Tần </a:t>
                </a:r>
                <a:r>
                  <a:rPr lang="en-US" sz="2000" b="0" dirty="0" err="1"/>
                  <a:t>suất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ngắt</a:t>
                </a:r>
                <a:r>
                  <a:rPr lang="en-US" sz="2000" b="0" dirty="0"/>
                  <a:t> (Pos=1):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65536−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𝑇𝑀𝑅</m:t>
                            </m:r>
                          </m:e>
                        </m:d>
                      </m:den>
                    </m:f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=65536−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1C36B37-DAA2-48AF-A5DA-3E5A9D17380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2054849"/>
            <a:ext cx="7896225" cy="5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233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Ví dụ: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3875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/>
                  <a:t>Khoảng </a:t>
                </a:r>
                <a:r>
                  <a:rPr lang="en-US" sz="2200" b="0" dirty="0" err="1"/>
                  <a:t>định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thời</a:t>
                </a:r>
                <a:r>
                  <a:rPr lang="en-US" sz="2200" b="0" dirty="0"/>
                  <a:t>: </a:t>
                </a:r>
                <a:r>
                  <a:rPr lang="en-US" sz="2200" b="0" dirty="0" err="1"/>
                  <a:t>tư</a:t>
                </a:r>
                <a:r>
                  <a:rPr lang="en-US" sz="2200" b="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3875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258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sz="2200" b="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3875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65536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16912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516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Giả sử ta muốn ngắt sau </a:t>
                </a:r>
                <a:r>
                  <a:rPr lang="en-US" sz="2000" b="0" dirty="0" err="1"/>
                  <a:t>mỗi</a:t>
                </a:r>
                <a:r>
                  <a:rPr lang="en-US" sz="2000" b="0" dirty="0"/>
                  <a:t> 500ms (Pos=1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 err="1"/>
                  <a:t>Fov</a:t>
                </a:r>
                <a:r>
                  <a:rPr lang="en-US" sz="2000" b="0" dirty="0"/>
                  <a:t>=</a:t>
                </a:r>
                <a:r>
                  <a:rPr lang="en-US" sz="2000" b="0" dirty="0" err="1"/>
                  <a:t>Fint</a:t>
                </a:r>
                <a:r>
                  <a:rPr lang="en-US" sz="2000" b="0" dirty="0"/>
                  <a:t>=2Hz):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/>
                  <a:t>Giá trị TMR </a:t>
                </a:r>
                <a:r>
                  <a:rPr lang="en-US" sz="2000" b="0" dirty="0" err="1"/>
                  <a:t>theo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Fint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65536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31000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63599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0" dirty="0"/>
                  <a:t>MCU 8-bit </a:t>
                </a:r>
                <a:r>
                  <a:rPr lang="en-US" sz="2200" b="0" dirty="0" err="1"/>
                  <a:t>nên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thanh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ghi</a:t>
                </a:r>
                <a:r>
                  <a:rPr lang="en-US" sz="2200" b="0" dirty="0"/>
                  <a:t> 16-bit sẽ </a:t>
                </a:r>
                <a:r>
                  <a:rPr lang="en-US" sz="2200" b="0" dirty="0" err="1"/>
                  <a:t>tách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thành</a:t>
                </a:r>
                <a:r>
                  <a:rPr lang="en-US" sz="2200" b="0" dirty="0"/>
                  <a:t> 2 </a:t>
                </a:r>
                <a:r>
                  <a:rPr lang="en-US" sz="2200" b="0" dirty="0" err="1"/>
                  <a:t>thanh</a:t>
                </a:r>
                <a:r>
                  <a:rPr lang="en-US" sz="2200" b="0" dirty="0"/>
                  <a:t> </a:t>
                </a:r>
                <a:r>
                  <a:rPr lang="en-US" sz="2200" b="0" dirty="0" err="1"/>
                  <a:t>ghi</a:t>
                </a:r>
                <a:r>
                  <a:rPr lang="en-US" sz="2200" b="0" dirty="0"/>
                  <a:t> 8bit:</a:t>
                </a:r>
                <a:br>
                  <a:rPr lang="en-US" sz="2200" b="0" dirty="0"/>
                </a:br>
                <a:r>
                  <a:rPr lang="en-US" sz="2200" b="0" dirty="0"/>
                  <a:t>8-bit thấp: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𝑇𝑀𝑅𝐿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0" dirty="0"/>
                  <a:t>111</a:t>
                </a:r>
                <a:br>
                  <a:rPr lang="en-US" sz="2200" b="0" dirty="0"/>
                </a:br>
                <a:r>
                  <a:rPr lang="en-US" sz="2200" b="0" dirty="0"/>
                  <a:t>8-bit cao: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𝑇𝑀𝑅𝐻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𝑇𝑀𝑅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248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2ED094-B621-4F7B-9F8B-37BC55ED161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0" y="1901372"/>
            <a:ext cx="7854950" cy="5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677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CCS: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Fin, Pre, Pos,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Cấu</a:t>
            </a:r>
            <a:r>
              <a:rPr lang="en-US" sz="2200" dirty="0"/>
              <a:t> </a:t>
            </a:r>
            <a:r>
              <a:rPr lang="en-US" sz="2200" dirty="0" err="1"/>
              <a:t>hình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interrupt.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140BF42-1C04-4542-B82B-3F6796797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52" y="3738098"/>
            <a:ext cx="8971096" cy="13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674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2. CHẾ ĐỘ TRÀN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CCS: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Xoa</a:t>
            </a:r>
            <a:r>
              <a:rPr lang="en-US" sz="2200" dirty="0"/>
              <a:t>́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dirty="0" err="1"/>
              <a:t>Đặt</a:t>
            </a:r>
            <a:r>
              <a:rPr lang="en-US" sz="2200" dirty="0"/>
              <a:t> </a:t>
            </a:r>
            <a:r>
              <a:rPr lang="en-US" sz="2200" dirty="0" err="1"/>
              <a:t>lại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</a:t>
            </a:r>
            <a:r>
              <a:rPr lang="en-US" sz="2200" dirty="0" err="1"/>
              <a:t>bắt</a:t>
            </a:r>
            <a:r>
              <a:rPr lang="en-US" sz="2200" dirty="0"/>
              <a:t> </a:t>
            </a:r>
            <a:r>
              <a:rPr lang="en-US" sz="2200" dirty="0" err="1"/>
              <a:t>đầu</a:t>
            </a:r>
            <a:r>
              <a:rPr lang="en-US" sz="2200" dirty="0"/>
              <a:t> </a:t>
            </a:r>
            <a:r>
              <a:rPr lang="en-US" sz="2200" dirty="0" err="1"/>
              <a:t>của</a:t>
            </a:r>
            <a:r>
              <a:rPr lang="en-US" sz="2200" dirty="0"/>
              <a:t> TMR (</a:t>
            </a:r>
            <a:r>
              <a:rPr lang="en-US" sz="2200" dirty="0" err="1"/>
              <a:t>nếu</a:t>
            </a:r>
            <a:r>
              <a:rPr lang="en-US" sz="2200" dirty="0"/>
              <a:t> có).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Thực</a:t>
            </a:r>
            <a:r>
              <a:rPr lang="en-US" sz="2200" b="0" dirty="0"/>
              <a:t> </a:t>
            </a:r>
            <a:r>
              <a:rPr lang="en-US" sz="2200" b="0" dirty="0" err="1"/>
              <a:t>hiện</a:t>
            </a:r>
            <a:r>
              <a:rPr lang="en-US" sz="2200" b="0" dirty="0"/>
              <a:t> </a:t>
            </a:r>
            <a:r>
              <a:rPr lang="en-US" sz="2200" b="0" dirty="0" err="1"/>
              <a:t>chương</a:t>
            </a:r>
            <a:r>
              <a:rPr lang="en-US" sz="2200" b="0" dirty="0"/>
              <a:t> </a:t>
            </a:r>
            <a:r>
              <a:rPr lang="en-US" sz="2200" b="0" dirty="0" err="1"/>
              <a:t>trình</a:t>
            </a:r>
            <a:r>
              <a:rPr lang="en-US" sz="2200" b="0" dirty="0"/>
              <a:t> </a:t>
            </a:r>
            <a:r>
              <a:rPr lang="en-US" sz="2200" b="0" dirty="0" err="1"/>
              <a:t>người</a:t>
            </a:r>
            <a:r>
              <a:rPr lang="en-US" sz="2200" b="0" dirty="0"/>
              <a:t> </a:t>
            </a:r>
            <a:r>
              <a:rPr lang="en-US" sz="2200" b="0" dirty="0" err="1"/>
              <a:t>dùng</a:t>
            </a:r>
            <a:r>
              <a:rPr lang="en-US" sz="2200" b="0" dirty="0"/>
              <a:t>.’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b="0" dirty="0"/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>
                <a:sym typeface="Wingdings" panose="05000000000000000000" pitchFamily="2" charset="2"/>
              </a:rPr>
              <a:t>Lưu</a:t>
            </a:r>
            <a:r>
              <a:rPr lang="en-US" sz="2200" dirty="0">
                <a:sym typeface="Wingdings" panose="05000000000000000000" pitchFamily="2" charset="2"/>
              </a:rPr>
              <a:t> ý: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dụng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biến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hoặc</a:t>
            </a:r>
            <a:r>
              <a:rPr lang="en-US" sz="2200" dirty="0">
                <a:sym typeface="Wingdings" panose="05000000000000000000" pitchFamily="2" charset="2"/>
              </a:rPr>
              <a:t> function </a:t>
            </a:r>
            <a:r>
              <a:rPr lang="en-US" sz="2200" dirty="0" err="1">
                <a:sym typeface="Wingdings" panose="05000000000000000000" pitchFamily="2" charset="2"/>
              </a:rPr>
              <a:t>trùng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với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chương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trình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chính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đê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̣ </a:t>
            </a:r>
            <a:r>
              <a:rPr lang="en-US" sz="2200" dirty="0" err="1">
                <a:sym typeface="Wingdings" panose="05000000000000000000" pitchFamily="2" charset="2"/>
              </a:rPr>
              <a:t>xung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đột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  <a:endParaRPr lang="en-US" sz="2200" b="0" dirty="0"/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A30407-3480-474B-B7E1-C88397D1E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370" y="1954483"/>
            <a:ext cx="4420980" cy="18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943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Áp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timer 8-bit</a:t>
            </a:r>
          </a:p>
          <a:p>
            <a:pPr marL="0" indent="0">
              <a:buNone/>
            </a:pPr>
            <a:r>
              <a:rPr lang="en-US" dirty="0"/>
              <a:t>    (TMR0/2/4/6).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Hoạt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(</a:t>
            </a:r>
            <a:r>
              <a:rPr lang="en-US" dirty="0" err="1"/>
              <a:t>cạnh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), </a:t>
            </a:r>
          </a:p>
          <a:p>
            <a:pPr marL="457200" lvl="1" indent="0">
              <a:buNone/>
            </a:pP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sẽ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gia</a:t>
            </a:r>
            <a:r>
              <a:rPr lang="en-US" dirty="0"/>
              <a:t>́ trị,</a:t>
            </a:r>
          </a:p>
          <a:p>
            <a:pPr marL="457200" lvl="1" indent="0">
              <a:buNone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đạt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so </a:t>
            </a:r>
            <a:r>
              <a:rPr lang="en-US" dirty="0" err="1"/>
              <a:t>sánh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sẽ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̀ reset timer </a:t>
            </a:r>
            <a:r>
              <a:rPr lang="en-US" dirty="0" err="1"/>
              <a:t>vê</a:t>
            </a:r>
            <a:r>
              <a:rPr lang="en-US" dirty="0"/>
              <a:t>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TMR </a:t>
            </a:r>
            <a:r>
              <a:rPr lang="en-US" dirty="0" err="1"/>
              <a:t>bắt</a:t>
            </a:r>
            <a:r>
              <a:rPr lang="en-US" dirty="0"/>
              <a:t> </a:t>
            </a:r>
            <a:r>
              <a:rPr lang="en-US" dirty="0" err="1"/>
              <a:t>đầu</a:t>
            </a:r>
            <a:r>
              <a:rPr lang="en-US" dirty="0"/>
              <a:t> là 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Giá trị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so </a:t>
            </a:r>
            <a:r>
              <a:rPr lang="en-US" dirty="0" err="1"/>
              <a:t>sánh</a:t>
            </a:r>
            <a:r>
              <a:rPr lang="en-US" dirty="0"/>
              <a:t> là </a:t>
            </a:r>
            <a:r>
              <a:rPr lang="en-US" dirty="0" err="1"/>
              <a:t>tuy</a:t>
            </a:r>
            <a:r>
              <a:rPr lang="en-US" dirty="0"/>
              <a:t>̀ </a:t>
            </a:r>
            <a:r>
              <a:rPr lang="en-US" dirty="0" err="1"/>
              <a:t>chọn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F5B3C8-55CC-4C07-8ABC-CBD06D86E9A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2043906"/>
            <a:ext cx="4772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56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Tính</a:t>
                </a:r>
                <a:r>
                  <a:rPr lang="en-US" dirty="0"/>
                  <a:t> </a:t>
                </a:r>
                <a:r>
                  <a:rPr lang="en-US" dirty="0" err="1"/>
                  <a:t>toán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0" dirty="0" err="1"/>
                  <a:t>Tần</a:t>
                </a:r>
                <a:r>
                  <a:rPr lang="en-US" sz="2000" b="0" dirty="0"/>
                  <a:t> </a:t>
                </a:r>
                <a:r>
                  <a:rPr lang="en-US" sz="2000" dirty="0" err="1"/>
                  <a:t>sô</a:t>
                </a:r>
                <a:r>
                  <a:rPr lang="en-US" sz="2000" dirty="0"/>
                  <a:t>́ </a:t>
                </a:r>
                <a:r>
                  <a:rPr lang="en-US" sz="2000" dirty="0" err="1"/>
                  <a:t>xung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cấp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vào</a:t>
                </a:r>
                <a:r>
                  <a:rPr lang="en-US" sz="2000" dirty="0"/>
                  <a:t> timer: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𝐹𝑡𝑚𝑟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/>
                  <a:t>Khoảng </a:t>
                </a:r>
                <a:r>
                  <a:rPr lang="en-US" sz="2200" dirty="0" err="1"/>
                  <a:t>định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thời</a:t>
                </a:r>
                <a:r>
                  <a:rPr lang="en-US" sz="2200" dirty="0"/>
                  <a:t>: </a:t>
                </a:r>
                <a:r>
                  <a:rPr lang="en-US" sz="2200" dirty="0" err="1"/>
                  <a:t>tư</a:t>
                </a:r>
                <a:r>
                  <a:rPr lang="en-US" sz="2200" dirty="0"/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</m:oMath>
                </a14:m>
                <a:r>
                  <a:rPr lang="en-US" sz="2200" dirty="0"/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𝐹𝑡𝑚𝑟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US" sz="2200" dirty="0"/>
                  <a:t> (</a:t>
                </a:r>
                <a:r>
                  <a:rPr lang="en-US" sz="2200" dirty="0" err="1"/>
                  <a:t>ms</a:t>
                </a:r>
                <a:r>
                  <a:rPr lang="en-US" sz="2200" dirty="0"/>
                  <a:t>)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2100" dirty="0">
                    <a:solidFill>
                      <a:prstClr val="black"/>
                    </a:solidFill>
                  </a:rPr>
                  <a:t>Tần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suất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tràn</a:t>
                </a:r>
                <a:r>
                  <a:rPr lang="en-US" sz="21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𝐹𝑜𝑣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𝐹𝑡𝑚𝑟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𝑇𝑀𝑅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𝑥𝑃𝑅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𝐹𝑜𝑣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</m:den>
                    </m:f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sz="2100" dirty="0">
                    <a:solidFill>
                      <a:prstClr val="black"/>
                    </a:solidFill>
                  </a:rPr>
                </a:br>
                <a:r>
                  <a:rPr lang="en-US" sz="2100" dirty="0" err="1">
                    <a:solidFill>
                      <a:prstClr val="black"/>
                    </a:solidFill>
                  </a:rPr>
                  <a:t>Tần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suất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 </a:t>
                </a:r>
                <a:r>
                  <a:rPr lang="en-US" sz="2100" dirty="0" err="1">
                    <a:solidFill>
                      <a:prstClr val="black"/>
                    </a:solidFill>
                  </a:rPr>
                  <a:t>ngắt</a:t>
                </a:r>
                <a:r>
                  <a:rPr lang="en-US" sz="21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𝐹𝑖𝑛𝑡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𝐹𝑜𝑣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𝑇𝑥𝑃𝑅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𝐹𝑖𝑛</m:t>
                        </m:r>
                      </m:num>
                      <m:den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</m:t>
                        </m:r>
                        <m:r>
                          <a:rPr lang="en-US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𝑃𝑜𝑠</m:t>
                        </m:r>
                      </m:den>
                    </m:f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645DE55-E256-4DDC-9BC7-9ED04664FA6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0" y="1907722"/>
            <a:ext cx="7880350" cy="5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83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sz="6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Ví dụ: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5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Tần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sô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́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xung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cấp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vào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timer: </a:t>
                </a:r>
                <a14:m>
                  <m:oMath xmlns:m="http://schemas.openxmlformats.org/officeDocument/2006/math"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𝐹𝑡𝑚𝑟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𝐹𝑖𝑛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𝑃𝑟𝑒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15500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𝐻𝑧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Khoảng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định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thời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5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tư</a:t>
                </a:r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̀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15500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065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𝑚𝑠</m:t>
                    </m:r>
                  </m:oMath>
                </a14:m>
                <a:r>
                  <a:rPr kumimoji="0" lang="en-US" sz="5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đến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5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15500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516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Giả sử ta muốn ngắt sau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mỗi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100ms (&gt;16.516ms), ta có</a:t>
                </a:r>
                <a:r>
                  <a:rPr kumimoji="0" lang="en-US" sz="49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4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chọn</a:t>
                </a:r>
                <a:r>
                  <a:rPr kumimoji="0" lang="en-US" sz="49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5200" b="0" i="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lang="en-US" sz="52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𝐹𝑜𝑣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𝐹𝑖𝑛𝑡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𝑃𝑜𝑠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5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sz="5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Giá trị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</m:oMath>
                </a14:m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theo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4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Fov</a:t>
                </a:r>
                <a:r>
                  <a:rPr kumimoji="0" lang="en-US" sz="4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𝑇𝑥𝑃𝑅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31000</m:t>
                        </m:r>
                      </m:num>
                      <m:den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100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sz="5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154</m:t>
                    </m:r>
                    <m:r>
                      <a:rPr kumimoji="0" lang="en-US" sz="5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5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9" t="-3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3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4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434C806-CE73-4CE0-85F5-9120103FD4A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1" y="1962906"/>
            <a:ext cx="8210550" cy="4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CCS: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Fin, Pre, Pos, 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Cấu</a:t>
            </a:r>
            <a:r>
              <a:rPr lang="en-US" sz="2200" dirty="0"/>
              <a:t> </a:t>
            </a:r>
            <a:r>
              <a:rPr lang="en-US" sz="2200" dirty="0" err="1"/>
              <a:t>hình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Khởi</a:t>
            </a:r>
            <a:r>
              <a:rPr lang="en-US" sz="2200" dirty="0"/>
              <a:t> </a:t>
            </a:r>
            <a:r>
              <a:rPr lang="en-US" sz="2200" dirty="0" err="1"/>
              <a:t>động</a:t>
            </a:r>
            <a:r>
              <a:rPr lang="en-US" sz="2200" dirty="0"/>
              <a:t> timer.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Cấu</a:t>
            </a:r>
            <a:r>
              <a:rPr lang="en-US" sz="2200" b="0" dirty="0"/>
              <a:t> </a:t>
            </a:r>
            <a:r>
              <a:rPr lang="en-US" sz="2200" b="0" dirty="0" err="1"/>
              <a:t>hình</a:t>
            </a:r>
            <a:r>
              <a:rPr lang="en-US" sz="2200" b="0" dirty="0"/>
              <a:t> interrupt.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13AA96F-6F05-41DC-9628-4D8416BD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77" y="2382760"/>
            <a:ext cx="6151073" cy="17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291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327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3. CHẾ ĐỘ SO SÁNH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TMR </a:t>
            </a:r>
            <a:r>
              <a:rPr lang="en-US" dirty="0" err="1"/>
              <a:t>trên</a:t>
            </a:r>
            <a:r>
              <a:rPr lang="en-US" dirty="0"/>
              <a:t> CCS: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Xoa</a:t>
            </a:r>
            <a:r>
              <a:rPr lang="en-US" sz="2200" dirty="0"/>
              <a:t>́ </a:t>
            </a:r>
            <a:r>
              <a:rPr lang="en-US" sz="2200" dirty="0" err="1"/>
              <a:t>cơ</a:t>
            </a:r>
            <a:r>
              <a:rPr lang="en-US" sz="2200" dirty="0"/>
              <a:t>̀ </a:t>
            </a:r>
            <a:r>
              <a:rPr lang="en-US" sz="2200" dirty="0" err="1"/>
              <a:t>ngắt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dirty="0" err="1"/>
              <a:t>Đặt</a:t>
            </a:r>
            <a:r>
              <a:rPr lang="en-US" sz="2200" dirty="0"/>
              <a:t> </a:t>
            </a:r>
            <a:r>
              <a:rPr lang="en-US" sz="2200" dirty="0" err="1"/>
              <a:t>lại</a:t>
            </a:r>
            <a:r>
              <a:rPr lang="en-US" sz="2200" dirty="0"/>
              <a:t> </a:t>
            </a:r>
            <a:r>
              <a:rPr lang="en-US" sz="2200" dirty="0" err="1"/>
              <a:t>gia</a:t>
            </a:r>
            <a:r>
              <a:rPr lang="en-US" sz="2200" dirty="0"/>
              <a:t>́ trị </a:t>
            </a:r>
            <a:r>
              <a:rPr lang="en-US" sz="2200" dirty="0" err="1"/>
              <a:t>bắt</a:t>
            </a:r>
            <a:r>
              <a:rPr lang="en-US" sz="2200" dirty="0"/>
              <a:t> </a:t>
            </a:r>
            <a:r>
              <a:rPr lang="en-US" sz="2200" dirty="0" err="1"/>
              <a:t>đầu</a:t>
            </a:r>
            <a:r>
              <a:rPr lang="en-US" sz="2200" dirty="0"/>
              <a:t> </a:t>
            </a:r>
            <a:r>
              <a:rPr lang="en-US" sz="2200" dirty="0" err="1"/>
              <a:t>của</a:t>
            </a:r>
            <a:r>
              <a:rPr lang="en-US" sz="2200" dirty="0"/>
              <a:t> TMR (</a:t>
            </a:r>
            <a:r>
              <a:rPr lang="en-US" sz="2200" dirty="0" err="1"/>
              <a:t>nếu</a:t>
            </a:r>
            <a:r>
              <a:rPr lang="en-US" sz="2200" dirty="0"/>
              <a:t> có).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0" dirty="0"/>
              <a:t> </a:t>
            </a:r>
            <a:r>
              <a:rPr lang="en-US" sz="2200" b="0" dirty="0" err="1"/>
              <a:t>Thực</a:t>
            </a:r>
            <a:r>
              <a:rPr lang="en-US" sz="2200" b="0" dirty="0"/>
              <a:t> </a:t>
            </a:r>
            <a:r>
              <a:rPr lang="en-US" sz="2200" b="0" dirty="0" err="1"/>
              <a:t>hiện</a:t>
            </a:r>
            <a:r>
              <a:rPr lang="en-US" sz="2200" b="0" dirty="0"/>
              <a:t> </a:t>
            </a:r>
            <a:r>
              <a:rPr lang="en-US" sz="2200" b="0" dirty="0" err="1"/>
              <a:t>chương</a:t>
            </a:r>
            <a:r>
              <a:rPr lang="en-US" sz="2200" b="0" dirty="0"/>
              <a:t> </a:t>
            </a:r>
            <a:r>
              <a:rPr lang="en-US" sz="2200" b="0" dirty="0" err="1"/>
              <a:t>trình</a:t>
            </a:r>
            <a:r>
              <a:rPr lang="en-US" sz="2200" b="0" dirty="0"/>
              <a:t> </a:t>
            </a:r>
            <a:r>
              <a:rPr lang="en-US" sz="2200" b="0" dirty="0" err="1"/>
              <a:t>người</a:t>
            </a:r>
            <a:r>
              <a:rPr lang="en-US" sz="2200" b="0" dirty="0"/>
              <a:t> </a:t>
            </a:r>
            <a:r>
              <a:rPr lang="en-US" sz="2200" b="0" dirty="0" err="1"/>
              <a:t>dùng</a:t>
            </a:r>
            <a:r>
              <a:rPr lang="en-US" sz="2200" b="0" dirty="0"/>
              <a:t>.</a:t>
            </a:r>
          </a:p>
          <a:p>
            <a:pPr marL="0" indent="0">
              <a:buNone/>
            </a:pPr>
            <a:endParaRPr lang="en-US" sz="2200" b="0" dirty="0"/>
          </a:p>
          <a:p>
            <a:pPr marL="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>
                <a:sym typeface="Wingdings" panose="05000000000000000000" pitchFamily="2" charset="2"/>
              </a:rPr>
              <a:t>Lưu</a:t>
            </a:r>
            <a:r>
              <a:rPr lang="en-US" sz="2200" dirty="0">
                <a:sym typeface="Wingdings" panose="05000000000000000000" pitchFamily="2" charset="2"/>
              </a:rPr>
              <a:t> ý: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dụng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biến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hoặc</a:t>
            </a:r>
            <a:r>
              <a:rPr lang="en-US" sz="2200" dirty="0">
                <a:sym typeface="Wingdings" panose="05000000000000000000" pitchFamily="2" charset="2"/>
              </a:rPr>
              <a:t> function </a:t>
            </a:r>
            <a:r>
              <a:rPr lang="en-US" sz="2200" dirty="0" err="1">
                <a:sym typeface="Wingdings" panose="05000000000000000000" pitchFamily="2" charset="2"/>
              </a:rPr>
              <a:t>trùng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với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chương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trình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chính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đê</a:t>
            </a:r>
            <a:r>
              <a:rPr lang="en-US" sz="2200" dirty="0">
                <a:sym typeface="Wingdings" panose="05000000000000000000" pitchFamily="2" charset="2"/>
              </a:rPr>
              <a:t>̉ </a:t>
            </a:r>
            <a:r>
              <a:rPr lang="en-US" sz="2200" dirty="0" err="1">
                <a:sym typeface="Wingdings" panose="05000000000000000000" pitchFamily="2" charset="2"/>
              </a:rPr>
              <a:t>tránh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sư</a:t>
            </a:r>
            <a:r>
              <a:rPr lang="en-US" sz="2200" dirty="0">
                <a:sym typeface="Wingdings" panose="05000000000000000000" pitchFamily="2" charset="2"/>
              </a:rPr>
              <a:t>̣ </a:t>
            </a:r>
            <a:r>
              <a:rPr lang="en-US" sz="2200" dirty="0" err="1">
                <a:sym typeface="Wingdings" panose="05000000000000000000" pitchFamily="2" charset="2"/>
              </a:rPr>
              <a:t>xung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đột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  <a:endParaRPr lang="en-US" sz="2200" b="0" dirty="0"/>
          </a:p>
          <a:p>
            <a:pPr marL="0" indent="0">
              <a:lnSpc>
                <a:spcPct val="150000"/>
              </a:lnSpc>
              <a:buNone/>
            </a:pPr>
            <a:endParaRPr lang="en-US" sz="2200" b="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DD9847-9176-4B0D-BA8C-8653B289671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9BC1B-6FAC-4101-836B-4DC215E24C1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26E7D04-8575-4529-BCF3-6BE522C787E8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99CBCD-0E1E-44E7-B012-B629E9A01ACE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9C79D-9475-440C-8C6C-D177674EB3F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C9A9DAE-A688-4E00-8513-8CF6536D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591" y="1922656"/>
            <a:ext cx="4117759" cy="18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240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chính</a:t>
            </a:r>
            <a:r>
              <a:rPr lang="en-US" dirty="0"/>
              <a:t> (main function).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điểm</a:t>
            </a:r>
            <a:r>
              <a:rPr lang="en-US" dirty="0"/>
              <a:t> </a:t>
            </a:r>
            <a:r>
              <a:rPr lang="en-US" dirty="0" err="1"/>
              <a:t>xảy</a:t>
            </a:r>
            <a:r>
              <a:rPr lang="en-US" dirty="0"/>
              <a:t> 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xư</a:t>
            </a:r>
            <a:r>
              <a:rPr lang="en-US" dirty="0"/>
              <a:t>̉ </a:t>
            </a:r>
            <a:r>
              <a:rPr lang="en-US" dirty="0" err="1"/>
              <a:t>ly</a:t>
            </a:r>
            <a:r>
              <a:rPr lang="en-US" dirty="0"/>
              <a:t>́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chu </a:t>
            </a:r>
            <a:r>
              <a:rPr lang="en-US" dirty="0" err="1"/>
              <a:t>ky</a:t>
            </a:r>
            <a:r>
              <a:rPr lang="en-US" dirty="0"/>
              <a:t>̀.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1840C8-2B57-4623-A543-C1CE980A773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0" y="3394832"/>
            <a:ext cx="4922520" cy="2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83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2. CÁC NGUỒN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PIC16F18877 có 1 vector </a:t>
            </a:r>
            <a:r>
              <a:rPr lang="en-US" dirty="0" err="1"/>
              <a:t>ngắt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Có 2 </a:t>
            </a:r>
            <a:r>
              <a:rPr lang="en-US" dirty="0" err="1"/>
              <a:t>nhóm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ngoại</a:t>
            </a:r>
            <a:r>
              <a:rPr lang="en-US" dirty="0"/>
              <a:t> vi (peripheral interrupts),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bởi</a:t>
            </a:r>
            <a:r>
              <a:rPr lang="en-US" dirty="0"/>
              <a:t> bit PEIE. </a:t>
            </a:r>
          </a:p>
          <a:p>
            <a:pPr>
              <a:buFontTx/>
              <a:buChar char="-"/>
            </a:pP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ngoài</a:t>
            </a:r>
            <a:r>
              <a:rPr lang="en-US" dirty="0"/>
              <a:t> </a:t>
            </a:r>
            <a:r>
              <a:rPr lang="en-US" dirty="0" err="1"/>
              <a:t>ngoại</a:t>
            </a:r>
            <a:r>
              <a:rPr lang="en-US" dirty="0"/>
              <a:t> vi,</a:t>
            </a:r>
          </a:p>
          <a:p>
            <a:pPr marL="0" indent="0">
              <a:buNone/>
            </a:pP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bởi</a:t>
            </a:r>
            <a:r>
              <a:rPr lang="en-US" dirty="0"/>
              <a:t> bit GIE.</a:t>
            </a:r>
          </a:p>
          <a:p>
            <a:pPr marL="0" indent="0">
              <a:buNone/>
            </a:pPr>
            <a:r>
              <a:rPr lang="en-US" dirty="0"/>
              <a:t>Bit </a:t>
            </a:r>
            <a:r>
              <a:rPr lang="en-US" dirty="0" err="1"/>
              <a:t>này</a:t>
            </a:r>
            <a:r>
              <a:rPr lang="en-US" dirty="0"/>
              <a:t> </a:t>
            </a:r>
            <a:r>
              <a:rPr lang="en-US" dirty="0" err="1"/>
              <a:t>cũng</a:t>
            </a:r>
            <a:r>
              <a:rPr lang="en-US" dirty="0"/>
              <a:t> </a:t>
            </a:r>
            <a:r>
              <a:rPr lang="en-US" dirty="0" err="1"/>
              <a:t>đồng</a:t>
            </a:r>
            <a:r>
              <a:rPr lang="en-US" dirty="0"/>
              <a:t> </a:t>
            </a:r>
            <a:r>
              <a:rPr lang="en-US" dirty="0" err="1"/>
              <a:t>thời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tất</a:t>
            </a:r>
            <a:r>
              <a:rPr lang="en-US" dirty="0"/>
              <a:t> cả </a:t>
            </a:r>
            <a:r>
              <a:rPr lang="en-US" dirty="0" err="1"/>
              <a:t>các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nguồn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khác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25B5A0-B3DF-412F-B666-64E3B45BF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141" y="3336398"/>
            <a:ext cx="6598209" cy="26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86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3. NGẮT TRONG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Bật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b="1" i="1" dirty="0" err="1">
                <a:latin typeface="Consolas" panose="020B0609020204030204" pitchFamily="49" charset="0"/>
              </a:rPr>
              <a:t>enable_interrupts</a:t>
            </a:r>
            <a:r>
              <a:rPr lang="en-US" b="1" i="1" dirty="0">
                <a:latin typeface="Consolas" panose="020B0609020204030204" pitchFamily="49" charset="0"/>
              </a:rPr>
              <a:t>(</a:t>
            </a:r>
            <a:r>
              <a:rPr lang="en-US" b="1" i="1" dirty="0" err="1">
                <a:latin typeface="Consolas" panose="020B0609020204030204" pitchFamily="49" charset="0"/>
              </a:rPr>
              <a:t>tên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</a:rPr>
              <a:t>nguồn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</a:rPr>
              <a:t>ngắt</a:t>
            </a:r>
            <a:r>
              <a:rPr lang="en-US" b="1" i="1" dirty="0">
                <a:latin typeface="Consolas" panose="020B0609020204030204" pitchFamily="49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Tắt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b="1" i="1" dirty="0" err="1">
                <a:latin typeface="Consolas" panose="020B0609020204030204" pitchFamily="49" charset="0"/>
              </a:rPr>
              <a:t>disable_interrupts</a:t>
            </a:r>
            <a:r>
              <a:rPr lang="en-US" b="1" i="1" dirty="0">
                <a:latin typeface="Consolas" panose="020B0609020204030204" pitchFamily="49" charset="0"/>
              </a:rPr>
              <a:t>(</a:t>
            </a:r>
            <a:r>
              <a:rPr lang="en-US" b="1" i="1" dirty="0" err="1">
                <a:latin typeface="Consolas" panose="020B0609020204030204" pitchFamily="49" charset="0"/>
              </a:rPr>
              <a:t>tên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</a:rPr>
              <a:t>nguồn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</a:rPr>
              <a:t>ngắt</a:t>
            </a:r>
            <a:r>
              <a:rPr lang="en-US" b="1" i="1" dirty="0">
                <a:latin typeface="Consolas" panose="020B0609020204030204" pitchFamily="49" charset="0"/>
              </a:rPr>
              <a:t>).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Xoa</a:t>
            </a:r>
            <a:r>
              <a:rPr lang="en-US" dirty="0"/>
              <a:t>́ </a:t>
            </a:r>
            <a:r>
              <a:rPr lang="en-US" dirty="0" err="1"/>
              <a:t>cơ</a:t>
            </a:r>
            <a:r>
              <a:rPr lang="en-US" dirty="0"/>
              <a:t>̀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b="1" i="1" dirty="0" err="1">
                <a:latin typeface="Consolas" panose="020B0609020204030204" pitchFamily="49" charset="0"/>
              </a:rPr>
              <a:t>clear_interrupt</a:t>
            </a:r>
            <a:r>
              <a:rPr lang="en-US" b="1" i="1" dirty="0">
                <a:latin typeface="Consolas" panose="020B0609020204030204" pitchFamily="49" charset="0"/>
              </a:rPr>
              <a:t>(</a:t>
            </a:r>
            <a:r>
              <a:rPr lang="en-US" b="1" i="1" dirty="0" err="1">
                <a:latin typeface="Consolas" panose="020B0609020204030204" pitchFamily="49" charset="0"/>
              </a:rPr>
              <a:t>tên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</a:rPr>
              <a:t>nguồn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b="1" i="1" dirty="0" err="1">
                <a:latin typeface="Consolas" panose="020B0609020204030204" pitchFamily="49" charset="0"/>
              </a:rPr>
              <a:t>ngắt</a:t>
            </a:r>
            <a:r>
              <a:rPr lang="en-US" b="1" i="1" dirty="0">
                <a:latin typeface="Consolas" panose="020B0609020204030204" pitchFamily="49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</a:t>
            </a:r>
            <a:r>
              <a:rPr lang="en-US" dirty="0" err="1"/>
              <a:t>khối</a:t>
            </a:r>
            <a:r>
              <a:rPr lang="en-US" dirty="0"/>
              <a:t> </a:t>
            </a:r>
            <a:r>
              <a:rPr lang="en-US" dirty="0" err="1"/>
              <a:t>điều</a:t>
            </a:r>
            <a:r>
              <a:rPr lang="en-US" dirty="0"/>
              <a:t> </a:t>
            </a:r>
            <a:r>
              <a:rPr lang="en-US" dirty="0" err="1"/>
              <a:t>khiển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21363D7-C4B2-4BA8-9B47-A16085BA2DE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" y="4017637"/>
            <a:ext cx="9858375" cy="20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807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3. NGẮT TRONG 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nguồn</a:t>
            </a:r>
            <a:r>
              <a:rPr lang="en-US" dirty="0"/>
              <a:t> </a:t>
            </a:r>
            <a:r>
              <a:rPr lang="en-US" dirty="0" err="1"/>
              <a:t>ngắt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dụng</a:t>
            </a:r>
            <a:r>
              <a:rPr lang="en-US" dirty="0"/>
              <a:t>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0FE16B-CF45-4942-B23D-CAAAFBC42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2477"/>
              </p:ext>
            </p:extLst>
          </p:nvPr>
        </p:nvGraphicFramePr>
        <p:xfrm>
          <a:off x="1115952" y="2439657"/>
          <a:ext cx="10066398" cy="25603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90792">
                  <a:extLst>
                    <a:ext uri="{9D8B030D-6E8A-4147-A177-3AD203B41FA5}">
                      <a16:colId xmlns:a16="http://schemas.microsoft.com/office/drawing/2014/main" val="3555567174"/>
                    </a:ext>
                  </a:extLst>
                </a:gridCol>
                <a:gridCol w="3381581">
                  <a:extLst>
                    <a:ext uri="{9D8B030D-6E8A-4147-A177-3AD203B41FA5}">
                      <a16:colId xmlns:a16="http://schemas.microsoft.com/office/drawing/2014/main" val="2818595567"/>
                    </a:ext>
                  </a:extLst>
                </a:gridCol>
                <a:gridCol w="2271000">
                  <a:extLst>
                    <a:ext uri="{9D8B030D-6E8A-4147-A177-3AD203B41FA5}">
                      <a16:colId xmlns:a16="http://schemas.microsoft.com/office/drawing/2014/main" val="1663955663"/>
                    </a:ext>
                  </a:extLst>
                </a:gridCol>
                <a:gridCol w="2623025">
                  <a:extLst>
                    <a:ext uri="{9D8B030D-6E8A-4147-A177-3AD203B41FA5}">
                      <a16:colId xmlns:a16="http://schemas.microsoft.com/office/drawing/2014/main" val="727389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onsolas" panose="020B0609020204030204" pitchFamily="49" charset="0"/>
                        </a:rPr>
                        <a:t>GLOBAL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toàn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cục</a:t>
                      </a:r>
                      <a:endParaRPr lang="en-U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onsolas" panose="020B0609020204030204" pitchFamily="49" charset="0"/>
                        </a:rPr>
                        <a:t>INT_OSC_FAIL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lỗi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dao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động</a:t>
                      </a:r>
                      <a:endParaRPr lang="en-U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53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onsolas" panose="020B0609020204030204" pitchFamily="49" charset="0"/>
                        </a:rPr>
                        <a:t>PERIPH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ngoại</a:t>
                      </a:r>
                      <a:r>
                        <a:rPr lang="en-US" sz="2200" b="0" dirty="0"/>
                        <a:t> 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>
                          <a:latin typeface="Consolas" panose="020B0609020204030204" pitchFamily="49" charset="0"/>
                        </a:rPr>
                        <a:t>INT_CLCx</a:t>
                      </a:r>
                      <a:endParaRPr lang="en-US" sz="2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cổng</a:t>
                      </a:r>
                      <a:r>
                        <a:rPr lang="en-US" sz="2200" b="0" dirty="0"/>
                        <a:t>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err="1">
                          <a:latin typeface="Consolas" panose="020B0609020204030204" pitchFamily="49" charset="0"/>
                        </a:rPr>
                        <a:t>INT_IOC_x</a:t>
                      </a:r>
                      <a:endParaRPr lang="en-US" sz="2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thay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đổi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trạng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thái</a:t>
                      </a:r>
                      <a:r>
                        <a:rPr lang="en-US" sz="2200" b="0" dirty="0"/>
                        <a:t> 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>
                          <a:latin typeface="Consolas" panose="020B0609020204030204" pitchFamily="49" charset="0"/>
                        </a:rPr>
                        <a:t>INT_CCPx</a:t>
                      </a:r>
                      <a:endParaRPr lang="en-US" sz="2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CCP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0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onsolas" panose="020B0609020204030204" pitchFamily="49" charset="0"/>
                        </a:rPr>
                        <a:t>INT_EXT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ngoài</a:t>
                      </a:r>
                      <a:endParaRPr lang="en-U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>
                          <a:latin typeface="Consolas" panose="020B0609020204030204" pitchFamily="49" charset="0"/>
                        </a:rPr>
                        <a:t>INT_TIMERx</a:t>
                      </a:r>
                      <a:endParaRPr lang="en-US" sz="2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timer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2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onsolas" panose="020B0609020204030204" pitchFamily="49" charset="0"/>
                        </a:rPr>
                        <a:t>INT_AD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chuyển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đổi</a:t>
                      </a:r>
                      <a:r>
                        <a:rPr lang="en-US" sz="2200" b="0" dirty="0"/>
                        <a:t> ADC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onsolas" panose="020B0609020204030204" pitchFamily="49" charset="0"/>
                        </a:rPr>
                        <a:t>INT_RDA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UART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2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dirty="0" err="1">
                          <a:latin typeface="Consolas" panose="020B0609020204030204" pitchFamily="49" charset="0"/>
                        </a:rPr>
                        <a:t>INT_SSPx</a:t>
                      </a:r>
                      <a:endParaRPr lang="en-US" sz="22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SPI/I2C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onsolas" panose="020B0609020204030204" pitchFamily="49" charset="0"/>
                        </a:rPr>
                        <a:t>INT_ZCD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err="1"/>
                        <a:t>Ngắt</a:t>
                      </a:r>
                      <a:r>
                        <a:rPr lang="en-US" sz="2200" b="0" dirty="0"/>
                        <a:t> </a:t>
                      </a:r>
                      <a:r>
                        <a:rPr lang="en-US" sz="2200" b="0" dirty="0" err="1"/>
                        <a:t>điểm</a:t>
                      </a:r>
                      <a:r>
                        <a:rPr lang="en-US" sz="2200" b="0" dirty="0"/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6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281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4. CHƯƠNG TRÌNH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đặt</a:t>
            </a:r>
            <a:r>
              <a:rPr lang="en-US" sz="2400" dirty="0"/>
              <a:t> </a:t>
            </a:r>
            <a:r>
              <a:rPr lang="en-US" sz="2400" dirty="0" err="1"/>
              <a:t>bất</a:t>
            </a:r>
            <a:r>
              <a:rPr lang="en-US" sz="2400" dirty="0"/>
              <a:t> </a:t>
            </a:r>
            <a:r>
              <a:rPr lang="en-US" sz="2400" dirty="0" err="1"/>
              <a:t>ky</a:t>
            </a:r>
            <a:r>
              <a:rPr lang="en-US" sz="2400" dirty="0"/>
              <a:t>̀ vị trí </a:t>
            </a:r>
            <a:r>
              <a:rPr lang="en-US" sz="2400" dirty="0" err="1"/>
              <a:t>nào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file source.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trúc</a:t>
            </a:r>
            <a:r>
              <a:rPr lang="en-US" sz="24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#&lt;TÊN NGUỒN NGẮT&gt;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</a:rPr>
              <a:t>FuncName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</a:rPr>
              <a:t>clear_interrupt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Tên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nguồn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ngắt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   // </a:t>
            </a:r>
            <a:r>
              <a:rPr lang="en-US" sz="2200" dirty="0" err="1">
                <a:latin typeface="Consolas" panose="020B0609020204030204" pitchFamily="49" charset="0"/>
              </a:rPr>
              <a:t>Chương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trình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người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dùng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A05882A-2A2D-4AE2-A7EF-8BA8DF1F8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460" y="2830668"/>
            <a:ext cx="4408890" cy="19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98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  <a:br>
              <a:rPr lang="en-US" dirty="0"/>
            </a:br>
            <a:r>
              <a:rPr lang="en-US" sz="2800" dirty="0"/>
              <a:t>4. CHƯƠNG TRÌNH NGẮT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:</a:t>
            </a:r>
          </a:p>
          <a:p>
            <a:pPr>
              <a:buFontTx/>
              <a:buChar char="-"/>
            </a:pP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 err="1"/>
              <a:t>Xoa</a:t>
            </a:r>
            <a:r>
              <a:rPr lang="en-US" sz="2400" dirty="0"/>
              <a:t>́ </a:t>
            </a:r>
            <a:r>
              <a:rPr lang="en-US" sz="2400" dirty="0" err="1"/>
              <a:t>cơ</a:t>
            </a:r>
            <a:r>
              <a:rPr lang="en-US" sz="2400" dirty="0"/>
              <a:t>̀ </a:t>
            </a:r>
            <a:r>
              <a:rPr lang="en-US" sz="2400" dirty="0" err="1"/>
              <a:t>ngắt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module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ngoại</a:t>
            </a:r>
            <a:r>
              <a:rPr lang="en-US" sz="2400" dirty="0"/>
              <a:t> vi.</a:t>
            </a:r>
          </a:p>
          <a:p>
            <a:pPr>
              <a:buFontTx/>
              <a:buChar char="-"/>
            </a:pPr>
            <a:r>
              <a:rPr lang="en-US" sz="2400" dirty="0"/>
              <a:t>Cho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ngắt</a:t>
            </a:r>
            <a:r>
              <a:rPr lang="en-US" sz="2400" dirty="0"/>
              <a:t> </a:t>
            </a:r>
            <a:r>
              <a:rPr lang="en-US" sz="2400" dirty="0" err="1"/>
              <a:t>toàn</a:t>
            </a:r>
            <a:r>
              <a:rPr lang="en-US" sz="2400" dirty="0"/>
              <a:t> </a:t>
            </a:r>
            <a:r>
              <a:rPr lang="en-US" sz="2400" dirty="0" err="1"/>
              <a:t>cục</a:t>
            </a:r>
            <a:r>
              <a:rPr lang="en-US" sz="2400" dirty="0"/>
              <a:t>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B0076-F4B2-4229-961F-6D1D7BC2F30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07381" y="4614863"/>
            <a:ext cx="8377237" cy="1410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C9683-E2FA-4FE3-B3B3-2D6919434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778" y="1905964"/>
            <a:ext cx="5130572" cy="28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10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  <a:br>
              <a:rPr lang="en-US" dirty="0"/>
            </a:br>
            <a:r>
              <a:rPr lang="en-US" sz="2800" dirty="0"/>
              <a:t>1. TỔNG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Timer/counter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tê</a:t>
            </a:r>
            <a:r>
              <a:rPr lang="en-US" dirty="0"/>
              <a:t>́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bô</a:t>
            </a:r>
            <a:r>
              <a:rPr lang="en-US" dirty="0"/>
              <a:t>̣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́ trị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vị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ứng</a:t>
            </a:r>
            <a:r>
              <a:rPr lang="en-US" dirty="0"/>
              <a:t>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cấp</a:t>
            </a:r>
            <a:r>
              <a:rPr lang="en-US" dirty="0"/>
              <a:t> </a:t>
            </a:r>
            <a:r>
              <a:rPr lang="en-US" dirty="0" err="1"/>
              <a:t>vào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Timer/counter </a:t>
            </a:r>
            <a:r>
              <a:rPr lang="en-US" dirty="0" err="1"/>
              <a:t>bản</a:t>
            </a:r>
            <a:r>
              <a:rPr lang="en-US" dirty="0"/>
              <a:t> </a:t>
            </a:r>
            <a:r>
              <a:rPr lang="en-US" dirty="0" err="1"/>
              <a:t>chất</a:t>
            </a:r>
            <a:r>
              <a:rPr lang="en-US" dirty="0"/>
              <a:t> là 1 module, </a:t>
            </a:r>
            <a:r>
              <a:rPr lang="en-US" dirty="0" err="1"/>
              <a:t>chúng</a:t>
            </a:r>
            <a:r>
              <a:rPr lang="en-US" dirty="0"/>
              <a:t> chỉ </a:t>
            </a:r>
            <a:r>
              <a:rPr lang="en-US" dirty="0" err="1"/>
              <a:t>khác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vê</a:t>
            </a:r>
            <a:r>
              <a:rPr lang="en-US" dirty="0"/>
              <a:t>̀ </a:t>
            </a:r>
            <a:r>
              <a:rPr lang="en-US" dirty="0" err="1"/>
              <a:t>nguồn</a:t>
            </a:r>
            <a:r>
              <a:rPr lang="en-US" dirty="0"/>
              <a:t> clock.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Timer: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tần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́,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</a:t>
            </a:r>
          </a:p>
          <a:p>
            <a:pPr marL="457200" lvl="1" indent="0">
              <a:buNone/>
            </a:pP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thời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Counter: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không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xác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tần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́,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đếm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̣ </a:t>
            </a:r>
            <a:r>
              <a:rPr lang="en-US" dirty="0" err="1"/>
              <a:t>kiện</a:t>
            </a:r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56327C-114D-4316-9161-FBC3ADE7C7DC}"/>
              </a:ext>
            </a:extLst>
          </p:cNvPr>
          <p:cNvGrpSpPr/>
          <p:nvPr/>
        </p:nvGrpSpPr>
        <p:grpSpPr>
          <a:xfrm>
            <a:off x="8362950" y="729286"/>
            <a:ext cx="2819400" cy="597240"/>
            <a:chOff x="7555442" y="411765"/>
            <a:chExt cx="3006552" cy="5972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34858E-369A-4BFB-86AC-17AF80E68A5E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578D7A33-241A-4858-AF27-EBB6DE794F05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INTERRUPT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08ECBD-BD20-4AAE-AB20-DF08FF0DA665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C65D070B-218D-4DA1-A679-31F376A92CA0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TIMER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8D36D1-61C8-4C3D-A2BD-28879D88822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86906"/>
            <a:ext cx="5086350" cy="237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8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1200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Tahoma</vt:lpstr>
      <vt:lpstr>Wingdings</vt:lpstr>
      <vt:lpstr>Office Theme</vt:lpstr>
      <vt:lpstr>PIC16F DEVELOPMENT KIT</vt:lpstr>
      <vt:lpstr>NỘI DUNG</vt:lpstr>
      <vt:lpstr>INTERRUPT 1. TỔNG QUAN</vt:lpstr>
      <vt:lpstr>INTERRUPT 2. CÁC NGUỒN NGẮT</vt:lpstr>
      <vt:lpstr>INTERRUPT 3. NGẮT TRONG CCS</vt:lpstr>
      <vt:lpstr>INTERRUPT 3. NGẮT TRONG CCS</vt:lpstr>
      <vt:lpstr>INTERRUPT 4. CHƯƠNG TRÌNH NGẮT</vt:lpstr>
      <vt:lpstr>INTERRUPT 4. CHƯƠNG TRÌNH NGẮT</vt:lpstr>
      <vt:lpstr>TIMER 1. TỔNG QUAN</vt:lpstr>
      <vt:lpstr>TIMER 1. TỔNG QUAN</vt:lpstr>
      <vt:lpstr>TIMER 2. CHẾ ĐỘ TRÀN</vt:lpstr>
      <vt:lpstr>TIMER 2. CHẾ ĐỘ TRÀN</vt:lpstr>
      <vt:lpstr>TIMER 2. CHẾ ĐỘ TRÀN</vt:lpstr>
      <vt:lpstr>TIMER 2. CHẾ ĐỘ TRÀN</vt:lpstr>
      <vt:lpstr>TIMER 2. CHẾ ĐỘ TRÀN</vt:lpstr>
      <vt:lpstr>TIMER 3. CHẾ ĐỘ SO SÁNH</vt:lpstr>
      <vt:lpstr>TIMER 3. CHẾ ĐỘ SO SÁNH</vt:lpstr>
      <vt:lpstr>TIMER 3. CHẾ ĐỘ SO SÁNH</vt:lpstr>
      <vt:lpstr>TIMER 3. CHẾ ĐỘ SO SÁNH</vt:lpstr>
      <vt:lpstr>TIMER 3. CHẾ ĐỘ SO SÁNH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199</cp:revision>
  <dcterms:created xsi:type="dcterms:W3CDTF">2018-04-22T14:41:54Z</dcterms:created>
  <dcterms:modified xsi:type="dcterms:W3CDTF">2022-04-23T15:42:22Z</dcterms:modified>
</cp:coreProperties>
</file>