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4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6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2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4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2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B58E3-7D5F-40CC-A54E-93CC817602B4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7202-2977-4878-94FF-A5AC238B5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BCBEB0-0AEE-4F22-B885-1F9D40748E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6486" y="329824"/>
            <a:ext cx="1604914" cy="20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CE1A47-33D9-47D4-BF89-593EA0CF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11400" y="329824"/>
            <a:ext cx="1615197" cy="204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00402-FB1B-4791-83BC-43E1FC78AC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5385600">
            <a:off x="-381895" y="1245349"/>
            <a:ext cx="1938600" cy="10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C1B7B3-A4A2-4178-ACEF-211730DB2D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5385600">
            <a:off x="3106493" y="1248513"/>
            <a:ext cx="1938600" cy="103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4942503-A7C9-4511-BA42-7D9A12AF7CDC}"/>
              </a:ext>
            </a:extLst>
          </p:cNvPr>
          <p:cNvGrpSpPr/>
          <p:nvPr/>
        </p:nvGrpSpPr>
        <p:grpSpPr>
          <a:xfrm>
            <a:off x="2091351" y="1652649"/>
            <a:ext cx="469900" cy="617209"/>
            <a:chOff x="1181100" y="2526041"/>
            <a:chExt cx="469900" cy="6172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61C990-E663-4660-83BC-298CFA19E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1100" y="2990850"/>
              <a:ext cx="190500" cy="152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CC2166A-20C3-41F7-85CC-6AC776909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2526041"/>
              <a:ext cx="0" cy="46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3ED0B9-E6C5-4D3E-B5C7-DDA153A9D145}"/>
                </a:ext>
              </a:extLst>
            </p:cNvPr>
            <p:cNvCxnSpPr>
              <a:cxnSpLocks/>
            </p:cNvCxnSpPr>
            <p:nvPr/>
          </p:nvCxnSpPr>
          <p:spPr>
            <a:xfrm>
              <a:off x="1371600" y="2990850"/>
              <a:ext cx="279400" cy="76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FF8DFFF-B54D-4C83-BA0A-C742DD901CFF}"/>
              </a:ext>
            </a:extLst>
          </p:cNvPr>
          <p:cNvSpPr txBox="1"/>
          <p:nvPr/>
        </p:nvSpPr>
        <p:spPr>
          <a:xfrm>
            <a:off x="1798670" y="222526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Anterior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58FAA-88FE-4A06-9EA6-458455203C6E}"/>
              </a:ext>
            </a:extLst>
          </p:cNvPr>
          <p:cNvSpPr txBox="1"/>
          <p:nvPr/>
        </p:nvSpPr>
        <p:spPr>
          <a:xfrm>
            <a:off x="2417159" y="2177525"/>
            <a:ext cx="3994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Lateral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EBD45-25FF-4930-ACA3-79B954113096}"/>
              </a:ext>
            </a:extLst>
          </p:cNvPr>
          <p:cNvSpPr txBox="1"/>
          <p:nvPr/>
        </p:nvSpPr>
        <p:spPr>
          <a:xfrm>
            <a:off x="2166129" y="1506414"/>
            <a:ext cx="4507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Superior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1D32D6-AC00-4CFD-B751-D3C34B882B49}"/>
              </a:ext>
            </a:extLst>
          </p:cNvPr>
          <p:cNvSpPr txBox="1"/>
          <p:nvPr/>
        </p:nvSpPr>
        <p:spPr>
          <a:xfrm rot="16200000">
            <a:off x="-171826" y="1179730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Relative Importance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5AD17-D833-4959-9684-25BC6C922357}"/>
              </a:ext>
            </a:extLst>
          </p:cNvPr>
          <p:cNvSpPr txBox="1"/>
          <p:nvPr/>
        </p:nvSpPr>
        <p:spPr>
          <a:xfrm rot="5400000">
            <a:off x="3464227" y="1228622"/>
            <a:ext cx="1515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Normalized Mean </a:t>
            </a:r>
            <a:r>
              <a:rPr lang="en-US" sz="1000" dirty="0" err="1"/>
              <a:t>SUVbw</a:t>
            </a:r>
            <a:endParaRPr lang="en-US" sz="1000" dirty="0"/>
          </a:p>
        </p:txBody>
      </p:sp>
      <p:pic>
        <p:nvPicPr>
          <p:cNvPr id="29" name="Picture 28" descr="Chart, scatter chart&#10;&#10;Description automatically generated">
            <a:extLst>
              <a:ext uri="{FF2B5EF4-FFF2-40B4-BE49-F238E27FC236}">
                <a16:creationId xmlns:a16="http://schemas.microsoft.com/office/drawing/2014/main" id="{5C755019-34EB-4CCD-8882-1CC7F50DE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2" y="2422258"/>
            <a:ext cx="4642402" cy="3481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BF5F9C-9B2D-4784-A487-060A81CCE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15" y="6007995"/>
            <a:ext cx="4178030" cy="30759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A4231F-E713-4E45-8701-C3BEC682456B}"/>
              </a:ext>
            </a:extLst>
          </p:cNvPr>
          <p:cNvSpPr txBox="1"/>
          <p:nvPr/>
        </p:nvSpPr>
        <p:spPr>
          <a:xfrm rot="16200000">
            <a:off x="568169" y="31742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65046-7101-45ED-9686-EEDBCCD2E3C3}"/>
              </a:ext>
            </a:extLst>
          </p:cNvPr>
          <p:cNvSpPr txBox="1"/>
          <p:nvPr/>
        </p:nvSpPr>
        <p:spPr>
          <a:xfrm rot="5400000">
            <a:off x="3867966" y="317426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0855A-9982-4E38-8200-B975D7DE1B7F}"/>
              </a:ext>
            </a:extLst>
          </p:cNvPr>
          <p:cNvSpPr txBox="1"/>
          <p:nvPr/>
        </p:nvSpPr>
        <p:spPr>
          <a:xfrm rot="16200000">
            <a:off x="577131" y="2166388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9E9B0-15D4-4D45-8356-E06DA8542A96}"/>
              </a:ext>
            </a:extLst>
          </p:cNvPr>
          <p:cNvSpPr txBox="1"/>
          <p:nvPr/>
        </p:nvSpPr>
        <p:spPr>
          <a:xfrm rot="5400000">
            <a:off x="3867966" y="2170903"/>
            <a:ext cx="2231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4548B-B509-458C-8E9C-65ED183DA70E}"/>
              </a:ext>
            </a:extLst>
          </p:cNvPr>
          <p:cNvSpPr txBox="1"/>
          <p:nvPr/>
        </p:nvSpPr>
        <p:spPr>
          <a:xfrm>
            <a:off x="4466612" y="364949"/>
            <a:ext cx="2139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1a: </a:t>
            </a:r>
            <a:r>
              <a:rPr lang="en-US" sz="1400" dirty="0"/>
              <a:t>A left parotid gland sub-segmented into 18 sub-regions of equal volume is illustrated using a heat map which depicts sub-region relative importance (left) and sub-region mean, normalized </a:t>
            </a:r>
            <a:r>
              <a:rPr lang="en-US" sz="1400" dirty="0" err="1"/>
              <a:t>SUVbw</a:t>
            </a:r>
            <a:r>
              <a:rPr lang="en-US" sz="1400" dirty="0"/>
              <a:t> (right) for the study cohort.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329BC-A4FC-4706-A788-E68771387F58}"/>
              </a:ext>
            </a:extLst>
          </p:cNvPr>
          <p:cNvSpPr txBox="1"/>
          <p:nvPr/>
        </p:nvSpPr>
        <p:spPr>
          <a:xfrm>
            <a:off x="4543745" y="3084618"/>
            <a:ext cx="2139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1b: </a:t>
            </a:r>
            <a:r>
              <a:rPr lang="en-US" sz="1400" dirty="0"/>
              <a:t>The population mean of </a:t>
            </a:r>
            <a:r>
              <a:rPr lang="en-US" sz="1400" dirty="0" err="1"/>
              <a:t>SUVbw</a:t>
            </a:r>
            <a:r>
              <a:rPr lang="en-US" sz="1400" dirty="0"/>
              <a:t> and relative importance for each left and right parotid gland sub-region are illustrated on scatter plots, illuminating the negative correlation between the two mentioned variables.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D34510-0C58-4B6A-828A-0427F97E91BA}"/>
              </a:ext>
            </a:extLst>
          </p:cNvPr>
          <p:cNvSpPr txBox="1"/>
          <p:nvPr/>
        </p:nvSpPr>
        <p:spPr>
          <a:xfrm>
            <a:off x="4543745" y="6406159"/>
            <a:ext cx="21396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Fig 1: </a:t>
            </a:r>
            <a:r>
              <a:rPr lang="en-US" sz="1400" dirty="0"/>
              <a:t>The model which generated the lowest mean absolute error had a polynomial degree of 2 and used 2 input features. Here shows the trend of mean absolute error for all models with varying degrees (left) and a varying number of input features (right).</a:t>
            </a:r>
          </a:p>
        </p:txBody>
      </p:sp>
    </p:spTree>
    <p:extLst>
      <p:ext uri="{BB962C8B-B14F-4D97-AF65-F5344CB8AC3E}">
        <p14:creationId xmlns:p14="http://schemas.microsoft.com/office/powerpoint/2010/main" val="96671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140</Words>
  <Application>Microsoft Office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Caleb Sample</dc:creator>
  <cp:lastModifiedBy>csample2@student.ubc.ca</cp:lastModifiedBy>
  <cp:revision>4</cp:revision>
  <dcterms:created xsi:type="dcterms:W3CDTF">2022-01-07T18:45:09Z</dcterms:created>
  <dcterms:modified xsi:type="dcterms:W3CDTF">2022-01-07T19:22:27Z</dcterms:modified>
</cp:coreProperties>
</file>