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6" r:id="rId5"/>
    <p:sldId id="260" r:id="rId6"/>
    <p:sldId id="261" r:id="rId7"/>
    <p:sldId id="262" r:id="rId8"/>
    <p:sldId id="263" r:id="rId9"/>
    <p:sldId id="264" r:id="rId10"/>
    <p:sldId id="25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0418-F35B-D929-4C50-13001F82F9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C1B8F6-7B0C-479E-05CF-3B100E17E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96DB5E-480E-F98A-A083-C865800AD412}"/>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5" name="Footer Placeholder 4">
            <a:extLst>
              <a:ext uri="{FF2B5EF4-FFF2-40B4-BE49-F238E27FC236}">
                <a16:creationId xmlns:a16="http://schemas.microsoft.com/office/drawing/2014/main" id="{C0263BE1-6D59-2929-0389-B2F0DBF68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BAB0B-D608-951E-1F93-B0394579000A}"/>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206338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14EB-FB6E-E83F-64A3-5C6F5F1D2B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0BEC0D-0753-A6B0-5D02-DBB3D253DA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00DD8-57DF-31EE-DAB3-054E17F22B76}"/>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5" name="Footer Placeholder 4">
            <a:extLst>
              <a:ext uri="{FF2B5EF4-FFF2-40B4-BE49-F238E27FC236}">
                <a16:creationId xmlns:a16="http://schemas.microsoft.com/office/drawing/2014/main" id="{55B20D33-AFD9-F71F-5AEA-74378FC9D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058B5-3E93-6940-6572-156AD6B4DC80}"/>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207570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5545F-1D06-030E-9C2F-27B2B0B5F2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77C540-C7D6-15A0-9A0A-47B1D1910F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BA9F4-4844-D0A9-C2A9-F166AB696BF3}"/>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5" name="Footer Placeholder 4">
            <a:extLst>
              <a:ext uri="{FF2B5EF4-FFF2-40B4-BE49-F238E27FC236}">
                <a16:creationId xmlns:a16="http://schemas.microsoft.com/office/drawing/2014/main" id="{4C936839-3C48-86B8-FBA2-7FC583B1B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A3C42-1E7E-613F-964A-D9135E7E0526}"/>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422675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4459-B49F-4950-926E-532A27976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89EE0-D08A-6A53-DC81-A87F759D6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08E72-4BB5-E0D0-7809-6E4BC7FEC878}"/>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5" name="Footer Placeholder 4">
            <a:extLst>
              <a:ext uri="{FF2B5EF4-FFF2-40B4-BE49-F238E27FC236}">
                <a16:creationId xmlns:a16="http://schemas.microsoft.com/office/drawing/2014/main" id="{D885E6B7-1BAD-51D0-C263-0F1E2C3A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E1503-5522-DF18-7B8C-8A2EE38548D4}"/>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206880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539C-02AE-E1F5-B522-3C81ADF11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042A4-6D8D-1C45-F42F-0513697FE7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DB083-6970-D482-622D-4835E5DC6772}"/>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5" name="Footer Placeholder 4">
            <a:extLst>
              <a:ext uri="{FF2B5EF4-FFF2-40B4-BE49-F238E27FC236}">
                <a16:creationId xmlns:a16="http://schemas.microsoft.com/office/drawing/2014/main" id="{DCC69531-16DD-F562-5FC2-C04C688A3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03A6-5BD8-8F40-58EF-4F51128AFB80}"/>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341960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60AE-12C2-05D2-FF2C-BB9449AC54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2F55CA-5A66-2E80-5615-479380881C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4AD149-CDA6-CB69-DC2B-6C2286E38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30BBB-FC58-F04E-BE56-1C959C8DB971}"/>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6" name="Footer Placeholder 5">
            <a:extLst>
              <a:ext uri="{FF2B5EF4-FFF2-40B4-BE49-F238E27FC236}">
                <a16:creationId xmlns:a16="http://schemas.microsoft.com/office/drawing/2014/main" id="{4826E1E3-C0FC-8A1F-DD3F-66B85E81C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977E4-60D4-B57E-2B46-85F7F8909EBD}"/>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8385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85DA-A56F-19AD-0811-F1F537A174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7DC91A-F7E0-0970-075C-D901AD3EC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3865F-8205-AFB3-7766-1446854A9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7C55F-3A34-1A17-DFA5-917A50C99D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8BE618-D2A1-341A-2380-AD0C722E29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8CBAE8-9A9D-353C-03EC-FD95D62C60B3}"/>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8" name="Footer Placeholder 7">
            <a:extLst>
              <a:ext uri="{FF2B5EF4-FFF2-40B4-BE49-F238E27FC236}">
                <a16:creationId xmlns:a16="http://schemas.microsoft.com/office/drawing/2014/main" id="{A2222207-D281-2D20-C5B4-27E43F15C9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EDB21B-5836-4EC5-B5C9-A6ED72A5D5E9}"/>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116514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DB76-5992-F8DC-55AA-FF6DBBEC61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A346F6-5757-BA22-3949-1645ADE19D27}"/>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4" name="Footer Placeholder 3">
            <a:extLst>
              <a:ext uri="{FF2B5EF4-FFF2-40B4-BE49-F238E27FC236}">
                <a16:creationId xmlns:a16="http://schemas.microsoft.com/office/drawing/2014/main" id="{FD777236-30A2-900D-88AF-5CEF45D1D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D6FEB3-3DEC-BCD3-FBE6-121FDF0986BD}"/>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271163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98CC7-6C24-97F3-0635-88AC1023AE33}"/>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3" name="Footer Placeholder 2">
            <a:extLst>
              <a:ext uri="{FF2B5EF4-FFF2-40B4-BE49-F238E27FC236}">
                <a16:creationId xmlns:a16="http://schemas.microsoft.com/office/drawing/2014/main" id="{E60D38DD-D980-89F8-9A60-C817EC66E3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176817-DDB9-F27C-5A43-58488A6118EF}"/>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251730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92D2-644E-6603-DAB0-9BFAF71F9E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A9B1EF-B005-91AE-7C67-07030E5A3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4571C3-27C9-7C72-FC4C-938547088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EE195-990B-B099-49C3-11DC25D311E6}"/>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6" name="Footer Placeholder 5">
            <a:extLst>
              <a:ext uri="{FF2B5EF4-FFF2-40B4-BE49-F238E27FC236}">
                <a16:creationId xmlns:a16="http://schemas.microsoft.com/office/drawing/2014/main" id="{4A78E41C-0C9F-2C01-108A-24BAF039F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757C7-3D55-F851-22F7-A456D079A8D1}"/>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74549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CD3C-E1BD-1D59-2769-C19F2DA5F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23CBB-B705-63D6-CC8D-B7699A0FFB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4091FD-5F3C-EEC2-FF2C-A8835F241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2BD40-EC13-64DF-376E-0F50E0C3C38C}"/>
              </a:ext>
            </a:extLst>
          </p:cNvPr>
          <p:cNvSpPr>
            <a:spLocks noGrp="1"/>
          </p:cNvSpPr>
          <p:nvPr>
            <p:ph type="dt" sz="half" idx="10"/>
          </p:nvPr>
        </p:nvSpPr>
        <p:spPr/>
        <p:txBody>
          <a:bodyPr/>
          <a:lstStyle/>
          <a:p>
            <a:fld id="{BA0EE82E-4367-4A03-BDB7-0472CB60BEE9}" type="datetimeFigureOut">
              <a:rPr lang="en-US" smtClean="0"/>
              <a:t>9/5/2023</a:t>
            </a:fld>
            <a:endParaRPr lang="en-US"/>
          </a:p>
        </p:txBody>
      </p:sp>
      <p:sp>
        <p:nvSpPr>
          <p:cNvPr id="6" name="Footer Placeholder 5">
            <a:extLst>
              <a:ext uri="{FF2B5EF4-FFF2-40B4-BE49-F238E27FC236}">
                <a16:creationId xmlns:a16="http://schemas.microsoft.com/office/drawing/2014/main" id="{1054E9B0-8F72-AC1A-2FEF-00D5F59C1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1523D-FEE7-5A70-7CE1-06E72223B331}"/>
              </a:ext>
            </a:extLst>
          </p:cNvPr>
          <p:cNvSpPr>
            <a:spLocks noGrp="1"/>
          </p:cNvSpPr>
          <p:nvPr>
            <p:ph type="sldNum" sz="quarter" idx="12"/>
          </p:nvPr>
        </p:nvSpPr>
        <p:spPr/>
        <p:txBody>
          <a:bodyPr/>
          <a:lstStyle/>
          <a:p>
            <a:fld id="{4F2A4A9B-BD33-4B10-99C6-03F0E606A98D}" type="slidenum">
              <a:rPr lang="en-US" smtClean="0"/>
              <a:t>‹#›</a:t>
            </a:fld>
            <a:endParaRPr lang="en-US"/>
          </a:p>
        </p:txBody>
      </p:sp>
    </p:spTree>
    <p:extLst>
      <p:ext uri="{BB962C8B-B14F-4D97-AF65-F5344CB8AC3E}">
        <p14:creationId xmlns:p14="http://schemas.microsoft.com/office/powerpoint/2010/main" val="124701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A0AB8B-9212-AD85-20C3-5FFA4994F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5B7A7A-17CE-CEA0-A29E-7F0171249F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982B3-32B1-5813-36F8-1DB7368F6E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EE82E-4367-4A03-BDB7-0472CB60BEE9}" type="datetimeFigureOut">
              <a:rPr lang="en-US" smtClean="0"/>
              <a:t>9/5/2023</a:t>
            </a:fld>
            <a:endParaRPr lang="en-US"/>
          </a:p>
        </p:txBody>
      </p:sp>
      <p:sp>
        <p:nvSpPr>
          <p:cNvPr id="5" name="Footer Placeholder 4">
            <a:extLst>
              <a:ext uri="{FF2B5EF4-FFF2-40B4-BE49-F238E27FC236}">
                <a16:creationId xmlns:a16="http://schemas.microsoft.com/office/drawing/2014/main" id="{BDABBCA9-89CB-A5EF-A410-FA9E2B05CC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F26562-A505-4030-7CBA-9933B968D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A4A9B-BD33-4B10-99C6-03F0E606A98D}" type="slidenum">
              <a:rPr lang="en-US" smtClean="0"/>
              <a:t>‹#›</a:t>
            </a:fld>
            <a:endParaRPr lang="en-US"/>
          </a:p>
        </p:txBody>
      </p:sp>
    </p:spTree>
    <p:extLst>
      <p:ext uri="{BB962C8B-B14F-4D97-AF65-F5344CB8AC3E}">
        <p14:creationId xmlns:p14="http://schemas.microsoft.com/office/powerpoint/2010/main" val="3334872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6F3A86FF-9CDA-DA5F-7A14-CEBC434AB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35" y="116931"/>
            <a:ext cx="11891528" cy="3361217"/>
          </a:xfrm>
          <a:prstGeom prst="rect">
            <a:avLst/>
          </a:prstGeom>
        </p:spPr>
      </p:pic>
      <p:sp>
        <p:nvSpPr>
          <p:cNvPr id="21" name="Rectangle 20">
            <a:extLst>
              <a:ext uri="{FF2B5EF4-FFF2-40B4-BE49-F238E27FC236}">
                <a16:creationId xmlns:a16="http://schemas.microsoft.com/office/drawing/2014/main" id="{7C23ED9E-3485-881E-572D-D47D898B5A3F}"/>
              </a:ext>
            </a:extLst>
          </p:cNvPr>
          <p:cNvSpPr/>
          <p:nvPr/>
        </p:nvSpPr>
        <p:spPr>
          <a:xfrm>
            <a:off x="6915704" y="1307471"/>
            <a:ext cx="1582730" cy="1718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accent1">
                    <a:lumMod val="75000"/>
                  </a:schemeClr>
                </a:solidFill>
              </a:rPr>
              <a:t>11/8/2022</a:t>
            </a:r>
          </a:p>
          <a:p>
            <a:endParaRPr lang="en-US" sz="1050" dirty="0">
              <a:solidFill>
                <a:schemeClr val="accent1">
                  <a:lumMod val="75000"/>
                </a:schemeClr>
              </a:solidFill>
            </a:endParaRPr>
          </a:p>
          <a:p>
            <a:r>
              <a:rPr lang="en-US" sz="1050" dirty="0">
                <a:solidFill>
                  <a:schemeClr val="accent1">
                    <a:lumMod val="75000"/>
                  </a:schemeClr>
                </a:solidFill>
              </a:rPr>
              <a:t>8/16/2022</a:t>
            </a:r>
          </a:p>
          <a:p>
            <a:endParaRPr lang="en-US" sz="1050" dirty="0">
              <a:solidFill>
                <a:schemeClr val="accent1">
                  <a:lumMod val="75000"/>
                </a:schemeClr>
              </a:solidFill>
            </a:endParaRPr>
          </a:p>
          <a:p>
            <a:r>
              <a:rPr lang="en-US" sz="1050" dirty="0">
                <a:solidFill>
                  <a:schemeClr val="accent1">
                    <a:lumMod val="75000"/>
                  </a:schemeClr>
                </a:solidFill>
              </a:rPr>
              <a:t>4/5/2022</a:t>
            </a:r>
          </a:p>
          <a:p>
            <a:endParaRPr lang="en-US" sz="1050" dirty="0">
              <a:solidFill>
                <a:schemeClr val="accent1">
                  <a:lumMod val="75000"/>
                </a:schemeClr>
              </a:solidFill>
            </a:endParaRPr>
          </a:p>
          <a:p>
            <a:r>
              <a:rPr lang="en-US" sz="1050" dirty="0">
                <a:solidFill>
                  <a:schemeClr val="accent1">
                    <a:lumMod val="75000"/>
                  </a:schemeClr>
                </a:solidFill>
              </a:rPr>
              <a:t>2/15/2022</a:t>
            </a:r>
          </a:p>
          <a:p>
            <a:endParaRPr lang="en-US" sz="1050" dirty="0">
              <a:solidFill>
                <a:schemeClr val="accent1">
                  <a:lumMod val="75000"/>
                </a:schemeClr>
              </a:solidFill>
            </a:endParaRPr>
          </a:p>
          <a:p>
            <a:r>
              <a:rPr lang="en-US" sz="1050" dirty="0">
                <a:solidFill>
                  <a:schemeClr val="accent1">
                    <a:lumMod val="75000"/>
                  </a:schemeClr>
                </a:solidFill>
              </a:rPr>
              <a:t>4/6/2021</a:t>
            </a:r>
          </a:p>
        </p:txBody>
      </p:sp>
      <p:sp>
        <p:nvSpPr>
          <p:cNvPr id="4" name="Rectangle 3">
            <a:extLst>
              <a:ext uri="{FF2B5EF4-FFF2-40B4-BE49-F238E27FC236}">
                <a16:creationId xmlns:a16="http://schemas.microsoft.com/office/drawing/2014/main" id="{CA5D594E-B61C-F1BA-F337-ADC00CCE2381}"/>
              </a:ext>
            </a:extLst>
          </p:cNvPr>
          <p:cNvSpPr/>
          <p:nvPr/>
        </p:nvSpPr>
        <p:spPr>
          <a:xfrm>
            <a:off x="185937" y="179953"/>
            <a:ext cx="2974020" cy="32847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solidFill>
                  <a:schemeClr val="accent1"/>
                </a:solidFill>
              </a:rPr>
              <a:t>Polling Place Surveys</a:t>
            </a:r>
          </a:p>
        </p:txBody>
      </p:sp>
      <p:sp>
        <p:nvSpPr>
          <p:cNvPr id="5" name="Rectangle 4">
            <a:extLst>
              <a:ext uri="{FF2B5EF4-FFF2-40B4-BE49-F238E27FC236}">
                <a16:creationId xmlns:a16="http://schemas.microsoft.com/office/drawing/2014/main" id="{CFEA9484-D937-2054-4DB1-CCC7044FF595}"/>
              </a:ext>
            </a:extLst>
          </p:cNvPr>
          <p:cNvSpPr/>
          <p:nvPr/>
        </p:nvSpPr>
        <p:spPr>
          <a:xfrm>
            <a:off x="253014" y="560816"/>
            <a:ext cx="1784412" cy="21306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Polling Place Surveys</a:t>
            </a:r>
          </a:p>
        </p:txBody>
      </p:sp>
      <p:sp>
        <p:nvSpPr>
          <p:cNvPr id="6" name="Rectangle 5">
            <a:extLst>
              <a:ext uri="{FF2B5EF4-FFF2-40B4-BE49-F238E27FC236}">
                <a16:creationId xmlns:a16="http://schemas.microsoft.com/office/drawing/2014/main" id="{E8A1B9FD-5E19-C6F0-1CFA-B178E0844830}"/>
              </a:ext>
            </a:extLst>
          </p:cNvPr>
          <p:cNvSpPr/>
          <p:nvPr/>
        </p:nvSpPr>
        <p:spPr>
          <a:xfrm>
            <a:off x="253014" y="1154973"/>
            <a:ext cx="1944210" cy="21306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Survey Name</a:t>
            </a:r>
          </a:p>
        </p:txBody>
      </p:sp>
      <p:sp>
        <p:nvSpPr>
          <p:cNvPr id="7" name="Rectangle 6">
            <a:extLst>
              <a:ext uri="{FF2B5EF4-FFF2-40B4-BE49-F238E27FC236}">
                <a16:creationId xmlns:a16="http://schemas.microsoft.com/office/drawing/2014/main" id="{6FD0D0DC-EA9E-B21B-B767-A36F21A6F2AB}"/>
              </a:ext>
            </a:extLst>
          </p:cNvPr>
          <p:cNvSpPr/>
          <p:nvPr/>
        </p:nvSpPr>
        <p:spPr>
          <a:xfrm>
            <a:off x="6822836" y="1154973"/>
            <a:ext cx="1739337" cy="213064"/>
          </a:xfrm>
          <a:prstGeom prst="rect">
            <a:avLst/>
          </a:prstGeom>
          <a:solidFill>
            <a:schemeClr val="bg1">
              <a:lumMod val="9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1000" dirty="0">
                <a:solidFill>
                  <a:schemeClr val="tx1"/>
                </a:solidFill>
              </a:rPr>
              <a:t>Election Date</a:t>
            </a:r>
          </a:p>
        </p:txBody>
      </p:sp>
      <p:sp>
        <p:nvSpPr>
          <p:cNvPr id="18" name="Rectangle 17">
            <a:extLst>
              <a:ext uri="{FF2B5EF4-FFF2-40B4-BE49-F238E27FC236}">
                <a16:creationId xmlns:a16="http://schemas.microsoft.com/office/drawing/2014/main" id="{0CF3562B-6E27-B4BD-E2E4-310BB89CEBDC}"/>
              </a:ext>
            </a:extLst>
          </p:cNvPr>
          <p:cNvSpPr/>
          <p:nvPr/>
        </p:nvSpPr>
        <p:spPr>
          <a:xfrm>
            <a:off x="5204894" y="1324738"/>
            <a:ext cx="1562470" cy="1683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accent1">
                    <a:lumMod val="75000"/>
                  </a:schemeClr>
                </a:solidFill>
              </a:rPr>
              <a:t>2022 General Election</a:t>
            </a:r>
          </a:p>
          <a:p>
            <a:endParaRPr lang="en-US" sz="1050" dirty="0">
              <a:solidFill>
                <a:schemeClr val="accent1">
                  <a:lumMod val="75000"/>
                </a:schemeClr>
              </a:solidFill>
            </a:endParaRPr>
          </a:p>
          <a:p>
            <a:r>
              <a:rPr lang="en-US" sz="1050" dirty="0">
                <a:solidFill>
                  <a:schemeClr val="accent1">
                    <a:lumMod val="75000"/>
                  </a:schemeClr>
                </a:solidFill>
              </a:rPr>
              <a:t>2022 Partisan Primary</a:t>
            </a:r>
          </a:p>
          <a:p>
            <a:endParaRPr lang="en-US" sz="1050" dirty="0">
              <a:solidFill>
                <a:schemeClr val="accent1">
                  <a:lumMod val="75000"/>
                </a:schemeClr>
              </a:solidFill>
            </a:endParaRPr>
          </a:p>
          <a:p>
            <a:r>
              <a:rPr lang="en-US" sz="1050" dirty="0">
                <a:solidFill>
                  <a:schemeClr val="accent1">
                    <a:lumMod val="75000"/>
                  </a:schemeClr>
                </a:solidFill>
              </a:rPr>
              <a:t>2022 Spring Election</a:t>
            </a:r>
          </a:p>
          <a:p>
            <a:endParaRPr lang="en-US" sz="1050" dirty="0">
              <a:solidFill>
                <a:schemeClr val="accent1">
                  <a:lumMod val="75000"/>
                </a:schemeClr>
              </a:solidFill>
            </a:endParaRPr>
          </a:p>
          <a:p>
            <a:r>
              <a:rPr lang="en-US" sz="1050" dirty="0">
                <a:solidFill>
                  <a:schemeClr val="accent1">
                    <a:lumMod val="75000"/>
                  </a:schemeClr>
                </a:solidFill>
              </a:rPr>
              <a:t>2022 Spring Primary</a:t>
            </a:r>
          </a:p>
          <a:p>
            <a:endParaRPr lang="en-US" sz="1050" dirty="0">
              <a:solidFill>
                <a:schemeClr val="accent1">
                  <a:lumMod val="75000"/>
                </a:schemeClr>
              </a:solidFill>
            </a:endParaRPr>
          </a:p>
          <a:p>
            <a:r>
              <a:rPr lang="en-US" sz="1050" dirty="0">
                <a:solidFill>
                  <a:schemeClr val="accent1">
                    <a:lumMod val="75000"/>
                  </a:schemeClr>
                </a:solidFill>
              </a:rPr>
              <a:t>2021 Spring Election</a:t>
            </a:r>
          </a:p>
        </p:txBody>
      </p:sp>
      <p:pic>
        <p:nvPicPr>
          <p:cNvPr id="13" name="Picture 12" descr="Graphical user interface, application&#10;&#10;Description automatically generated">
            <a:extLst>
              <a:ext uri="{FF2B5EF4-FFF2-40B4-BE49-F238E27FC236}">
                <a16:creationId xmlns:a16="http://schemas.microsoft.com/office/drawing/2014/main" id="{E25F925C-0576-645B-0CAE-DE8BF5B10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485" y="1103053"/>
            <a:ext cx="1424940" cy="2015232"/>
          </a:xfrm>
          <a:prstGeom prst="rect">
            <a:avLst/>
          </a:prstGeom>
        </p:spPr>
      </p:pic>
      <p:pic>
        <p:nvPicPr>
          <p:cNvPr id="17" name="Picture 16">
            <a:extLst>
              <a:ext uri="{FF2B5EF4-FFF2-40B4-BE49-F238E27FC236}">
                <a16:creationId xmlns:a16="http://schemas.microsoft.com/office/drawing/2014/main" id="{DB896CBE-8DAC-453B-175F-3D50E466B23F}"/>
              </a:ext>
            </a:extLst>
          </p:cNvPr>
          <p:cNvPicPr>
            <a:picLocks noChangeAspect="1"/>
          </p:cNvPicPr>
          <p:nvPr/>
        </p:nvPicPr>
        <p:blipFill>
          <a:blip r:embed="rId4"/>
          <a:stretch>
            <a:fillRect/>
          </a:stretch>
        </p:blipFill>
        <p:spPr>
          <a:xfrm>
            <a:off x="5204894" y="1072655"/>
            <a:ext cx="1710810" cy="334983"/>
          </a:xfrm>
          <a:prstGeom prst="rect">
            <a:avLst/>
          </a:prstGeom>
        </p:spPr>
      </p:pic>
      <p:sp>
        <p:nvSpPr>
          <p:cNvPr id="22" name="Rectangle 21">
            <a:extLst>
              <a:ext uri="{FF2B5EF4-FFF2-40B4-BE49-F238E27FC236}">
                <a16:creationId xmlns:a16="http://schemas.microsoft.com/office/drawing/2014/main" id="{2645C725-29DE-6D00-B8CE-2346F31B088A}"/>
              </a:ext>
            </a:extLst>
          </p:cNvPr>
          <p:cNvSpPr/>
          <p:nvPr/>
        </p:nvSpPr>
        <p:spPr>
          <a:xfrm>
            <a:off x="239697" y="1332958"/>
            <a:ext cx="1886506" cy="1718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accent1">
                    <a:lumMod val="75000"/>
                  </a:schemeClr>
                </a:solidFill>
              </a:rPr>
              <a:t>11/8/2022  Blackhawk Church</a:t>
            </a:r>
          </a:p>
          <a:p>
            <a:endParaRPr lang="en-US" sz="1050" dirty="0">
              <a:solidFill>
                <a:schemeClr val="accent1">
                  <a:lumMod val="75000"/>
                </a:schemeClr>
              </a:solidFill>
            </a:endParaRPr>
          </a:p>
          <a:p>
            <a:r>
              <a:rPr lang="en-US" sz="1050" dirty="0">
                <a:solidFill>
                  <a:schemeClr val="accent1">
                    <a:lumMod val="75000"/>
                  </a:schemeClr>
                </a:solidFill>
              </a:rPr>
              <a:t>8/16/2022  Blackhawk Church</a:t>
            </a:r>
          </a:p>
          <a:p>
            <a:endParaRPr lang="en-US" sz="1050" dirty="0">
              <a:solidFill>
                <a:schemeClr val="accent1">
                  <a:lumMod val="75000"/>
                </a:schemeClr>
              </a:solidFill>
            </a:endParaRPr>
          </a:p>
          <a:p>
            <a:r>
              <a:rPr lang="en-US" sz="1050" dirty="0">
                <a:solidFill>
                  <a:schemeClr val="accent1">
                    <a:lumMod val="75000"/>
                  </a:schemeClr>
                </a:solidFill>
              </a:rPr>
              <a:t>4/5/2022  Blackhawk Church</a:t>
            </a:r>
          </a:p>
          <a:p>
            <a:endParaRPr lang="en-US" sz="1050" dirty="0">
              <a:solidFill>
                <a:schemeClr val="accent1">
                  <a:lumMod val="75000"/>
                </a:schemeClr>
              </a:solidFill>
            </a:endParaRPr>
          </a:p>
          <a:p>
            <a:r>
              <a:rPr lang="en-US" sz="1050" dirty="0">
                <a:solidFill>
                  <a:schemeClr val="accent1">
                    <a:lumMod val="75000"/>
                  </a:schemeClr>
                </a:solidFill>
              </a:rPr>
              <a:t>2/15/2022  Blackhawk Church</a:t>
            </a:r>
          </a:p>
          <a:p>
            <a:endParaRPr lang="en-US" sz="1050" dirty="0">
              <a:solidFill>
                <a:schemeClr val="accent1">
                  <a:lumMod val="75000"/>
                </a:schemeClr>
              </a:solidFill>
            </a:endParaRPr>
          </a:p>
          <a:p>
            <a:r>
              <a:rPr lang="en-US" sz="1050" dirty="0">
                <a:solidFill>
                  <a:schemeClr val="accent1">
                    <a:lumMod val="75000"/>
                  </a:schemeClr>
                </a:solidFill>
              </a:rPr>
              <a:t>4/6/2021  Blackhawk Church</a:t>
            </a:r>
          </a:p>
        </p:txBody>
      </p:sp>
      <p:sp>
        <p:nvSpPr>
          <p:cNvPr id="25" name="TextBox 24">
            <a:extLst>
              <a:ext uri="{FF2B5EF4-FFF2-40B4-BE49-F238E27FC236}">
                <a16:creationId xmlns:a16="http://schemas.microsoft.com/office/drawing/2014/main" id="{ECB1E931-46A9-13BC-70ED-F82A11CD7840}"/>
              </a:ext>
            </a:extLst>
          </p:cNvPr>
          <p:cNvSpPr txBox="1"/>
          <p:nvPr/>
        </p:nvSpPr>
        <p:spPr>
          <a:xfrm>
            <a:off x="114535" y="3656133"/>
            <a:ext cx="11746032" cy="2031325"/>
          </a:xfrm>
          <a:prstGeom prst="rect">
            <a:avLst/>
          </a:prstGeom>
          <a:noFill/>
        </p:spPr>
        <p:txBody>
          <a:bodyPr wrap="square">
            <a:spAutoFit/>
          </a:bodyPr>
          <a:lstStyle/>
          <a:p>
            <a:r>
              <a:rPr lang="en-US" dirty="0"/>
              <a:t>This is what it would look like on the Polling Place record screen. If you go into Polling Places tile, click on the name of a polling place and scroll down.</a:t>
            </a:r>
          </a:p>
          <a:p>
            <a:endParaRPr lang="en-US" dirty="0"/>
          </a:p>
          <a:p>
            <a:r>
              <a:rPr lang="en-US" dirty="0"/>
              <a:t>This view will show 5 per page, but they can page through to see the rest.</a:t>
            </a:r>
          </a:p>
          <a:p>
            <a:endParaRPr lang="en-US" dirty="0"/>
          </a:p>
          <a:p>
            <a:r>
              <a:rPr lang="en-US" dirty="0"/>
              <a:t>From here, if you click on the table icon in upper right, it will take you to what you see on slide 2.</a:t>
            </a:r>
          </a:p>
          <a:p>
            <a:r>
              <a:rPr lang="en-US" dirty="0"/>
              <a:t>From here, if you click on a Survey Name it will take you to what you see on slide 3.</a:t>
            </a:r>
          </a:p>
        </p:txBody>
      </p:sp>
    </p:spTree>
    <p:extLst>
      <p:ext uri="{BB962C8B-B14F-4D97-AF65-F5344CB8AC3E}">
        <p14:creationId xmlns:p14="http://schemas.microsoft.com/office/powerpoint/2010/main" val="372939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F6B89D-8684-EF5A-5B71-FFB11905E9FD}"/>
              </a:ext>
            </a:extLst>
          </p:cNvPr>
          <p:cNvPicPr>
            <a:picLocks noChangeAspect="1"/>
          </p:cNvPicPr>
          <p:nvPr/>
        </p:nvPicPr>
        <p:blipFill>
          <a:blip r:embed="rId2"/>
          <a:stretch>
            <a:fillRect/>
          </a:stretch>
        </p:blipFill>
        <p:spPr>
          <a:xfrm>
            <a:off x="727969" y="686839"/>
            <a:ext cx="7067912" cy="5189767"/>
          </a:xfrm>
          <a:prstGeom prst="rect">
            <a:avLst/>
          </a:prstGeom>
        </p:spPr>
      </p:pic>
      <p:pic>
        <p:nvPicPr>
          <p:cNvPr id="5" name="Picture 4">
            <a:extLst>
              <a:ext uri="{FF2B5EF4-FFF2-40B4-BE49-F238E27FC236}">
                <a16:creationId xmlns:a16="http://schemas.microsoft.com/office/drawing/2014/main" id="{BD01CAE5-DF31-345A-AB64-C9B45011A08F}"/>
              </a:ext>
            </a:extLst>
          </p:cNvPr>
          <p:cNvPicPr>
            <a:picLocks noChangeAspect="1"/>
          </p:cNvPicPr>
          <p:nvPr/>
        </p:nvPicPr>
        <p:blipFill>
          <a:blip r:embed="rId3"/>
          <a:stretch>
            <a:fillRect/>
          </a:stretch>
        </p:blipFill>
        <p:spPr>
          <a:xfrm>
            <a:off x="3733912" y="2615435"/>
            <a:ext cx="669413" cy="663435"/>
          </a:xfrm>
          <a:prstGeom prst="rect">
            <a:avLst/>
          </a:prstGeom>
        </p:spPr>
      </p:pic>
      <p:sp>
        <p:nvSpPr>
          <p:cNvPr id="6" name="Rectangle 5">
            <a:extLst>
              <a:ext uri="{FF2B5EF4-FFF2-40B4-BE49-F238E27FC236}">
                <a16:creationId xmlns:a16="http://schemas.microsoft.com/office/drawing/2014/main" id="{E5C61BE6-2437-7053-42C7-325980C71B8E}"/>
              </a:ext>
            </a:extLst>
          </p:cNvPr>
          <p:cNvSpPr/>
          <p:nvPr/>
        </p:nvSpPr>
        <p:spPr>
          <a:xfrm>
            <a:off x="3733912" y="2973785"/>
            <a:ext cx="775944" cy="177788"/>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Accessibility</a:t>
            </a:r>
          </a:p>
        </p:txBody>
      </p:sp>
      <p:sp>
        <p:nvSpPr>
          <p:cNvPr id="7" name="Arrow: Right 6">
            <a:extLst>
              <a:ext uri="{FF2B5EF4-FFF2-40B4-BE49-F238E27FC236}">
                <a16:creationId xmlns:a16="http://schemas.microsoft.com/office/drawing/2014/main" id="{C11E52D3-447D-1002-9641-929C89EE899E}"/>
              </a:ext>
            </a:extLst>
          </p:cNvPr>
          <p:cNvSpPr/>
          <p:nvPr/>
        </p:nvSpPr>
        <p:spPr>
          <a:xfrm rot="9683455">
            <a:off x="4504774" y="2031496"/>
            <a:ext cx="3607235" cy="55914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D7AE10-A046-D7BB-F0D2-7D268328D81A}"/>
              </a:ext>
            </a:extLst>
          </p:cNvPr>
          <p:cNvSpPr txBox="1"/>
          <p:nvPr/>
        </p:nvSpPr>
        <p:spPr>
          <a:xfrm>
            <a:off x="8034291" y="1216241"/>
            <a:ext cx="4074851" cy="1754326"/>
          </a:xfrm>
          <a:prstGeom prst="rect">
            <a:avLst/>
          </a:prstGeom>
          <a:noFill/>
        </p:spPr>
        <p:txBody>
          <a:bodyPr wrap="square" rtlCol="0">
            <a:spAutoFit/>
          </a:bodyPr>
          <a:lstStyle/>
          <a:p>
            <a:r>
              <a:rPr lang="en-US" dirty="0"/>
              <a:t>Create a new tile called Accessibility where the following will live:</a:t>
            </a:r>
          </a:p>
          <a:p>
            <a:r>
              <a:rPr lang="en-US" dirty="0"/>
              <a:t>Template</a:t>
            </a:r>
          </a:p>
          <a:p>
            <a:endParaRPr lang="en-US" dirty="0"/>
          </a:p>
          <a:p>
            <a:r>
              <a:rPr lang="en-US" dirty="0"/>
              <a:t>Tile and everything inside only viewable by State and System Admin</a:t>
            </a:r>
          </a:p>
        </p:txBody>
      </p:sp>
    </p:spTree>
    <p:extLst>
      <p:ext uri="{BB962C8B-B14F-4D97-AF65-F5344CB8AC3E}">
        <p14:creationId xmlns:p14="http://schemas.microsoft.com/office/powerpoint/2010/main" val="116831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12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DCF812F4-75DE-6D2F-0A2B-4E7545144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56" y="0"/>
            <a:ext cx="11999728" cy="4145717"/>
          </a:xfrm>
          <a:prstGeom prst="rect">
            <a:avLst/>
          </a:prstGeom>
        </p:spPr>
      </p:pic>
      <p:sp>
        <p:nvSpPr>
          <p:cNvPr id="9" name="TextBox 8">
            <a:extLst>
              <a:ext uri="{FF2B5EF4-FFF2-40B4-BE49-F238E27FC236}">
                <a16:creationId xmlns:a16="http://schemas.microsoft.com/office/drawing/2014/main" id="{459BC670-33BE-EEFC-0E30-BD2627874959}"/>
              </a:ext>
            </a:extLst>
          </p:cNvPr>
          <p:cNvSpPr txBox="1"/>
          <p:nvPr/>
        </p:nvSpPr>
        <p:spPr>
          <a:xfrm>
            <a:off x="94656" y="4240775"/>
            <a:ext cx="11999728" cy="2308324"/>
          </a:xfrm>
          <a:prstGeom prst="rect">
            <a:avLst/>
          </a:prstGeom>
          <a:noFill/>
        </p:spPr>
        <p:txBody>
          <a:bodyPr wrap="square">
            <a:spAutoFit/>
          </a:bodyPr>
          <a:lstStyle/>
          <a:p>
            <a:r>
              <a:rPr lang="en-US" sz="1600" dirty="0"/>
              <a:t>We come to this view by clicking on the table icon in the table seen on the polling place record (as shown in slide 1)</a:t>
            </a:r>
          </a:p>
          <a:p>
            <a:endParaRPr lang="en-US" sz="1600" dirty="0"/>
          </a:p>
          <a:p>
            <a:r>
              <a:rPr lang="en-US" sz="1600" dirty="0"/>
              <a:t>There can be multiple views here that show different columns of data based on what we want. Usually there is an associated view which is the default view and then maybe a view that shows inactive records of this type. To see additional views they would click on the down chevron to right of “Polling Place Survey Associated View”</a:t>
            </a:r>
          </a:p>
          <a:p>
            <a:endParaRPr lang="en-US" sz="1600" dirty="0"/>
          </a:p>
          <a:p>
            <a:r>
              <a:rPr lang="en-US" sz="1600" dirty="0"/>
              <a:t>In this view they can see up to 50 records on a page, but again can page through if there are more than 50 records associated.</a:t>
            </a:r>
          </a:p>
          <a:p>
            <a:endParaRPr lang="en-US" sz="1600" dirty="0"/>
          </a:p>
          <a:p>
            <a:r>
              <a:rPr lang="en-US" sz="1600" dirty="0"/>
              <a:t>By clicking on the Survey Name here it will take you to what is seen on slide 3, the same as if they had clicked on a Survey Name in slide 1.</a:t>
            </a:r>
          </a:p>
        </p:txBody>
      </p:sp>
      <p:sp>
        <p:nvSpPr>
          <p:cNvPr id="12" name="Rectangle 11">
            <a:extLst>
              <a:ext uri="{FF2B5EF4-FFF2-40B4-BE49-F238E27FC236}">
                <a16:creationId xmlns:a16="http://schemas.microsoft.com/office/drawing/2014/main" id="{6BD4F2D6-3DCD-7DA3-F4DC-8F90A78F7681}"/>
              </a:ext>
            </a:extLst>
          </p:cNvPr>
          <p:cNvSpPr/>
          <p:nvPr/>
        </p:nvSpPr>
        <p:spPr>
          <a:xfrm>
            <a:off x="159798" y="849570"/>
            <a:ext cx="2769833" cy="399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350" dirty="0">
                <a:solidFill>
                  <a:schemeClr val="tx2"/>
                </a:solidFill>
              </a:rPr>
              <a:t>Polling Place Survey Associated View</a:t>
            </a:r>
          </a:p>
        </p:txBody>
      </p:sp>
      <p:sp>
        <p:nvSpPr>
          <p:cNvPr id="2" name="Rectangle 1">
            <a:extLst>
              <a:ext uri="{FF2B5EF4-FFF2-40B4-BE49-F238E27FC236}">
                <a16:creationId xmlns:a16="http://schemas.microsoft.com/office/drawing/2014/main" id="{3C21116D-207C-6074-EE44-D7554E5F67EC}"/>
              </a:ext>
            </a:extLst>
          </p:cNvPr>
          <p:cNvSpPr/>
          <p:nvPr/>
        </p:nvSpPr>
        <p:spPr>
          <a:xfrm>
            <a:off x="360947" y="1363579"/>
            <a:ext cx="922421" cy="1925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 name="Rectangle 2">
            <a:extLst>
              <a:ext uri="{FF2B5EF4-FFF2-40B4-BE49-F238E27FC236}">
                <a16:creationId xmlns:a16="http://schemas.microsoft.com/office/drawing/2014/main" id="{B3E06C97-2B6C-9BDD-22D2-25094C162EE4}"/>
              </a:ext>
            </a:extLst>
          </p:cNvPr>
          <p:cNvSpPr/>
          <p:nvPr/>
        </p:nvSpPr>
        <p:spPr>
          <a:xfrm>
            <a:off x="4628147" y="1363579"/>
            <a:ext cx="1203158" cy="1363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2">
                    <a:lumMod val="25000"/>
                  </a:schemeClr>
                </a:solidFill>
              </a:rPr>
              <a:t>EXPORT POLLING PL…</a:t>
            </a:r>
          </a:p>
        </p:txBody>
      </p:sp>
      <p:pic>
        <p:nvPicPr>
          <p:cNvPr id="6" name="Picture 5">
            <a:extLst>
              <a:ext uri="{FF2B5EF4-FFF2-40B4-BE49-F238E27FC236}">
                <a16:creationId xmlns:a16="http://schemas.microsoft.com/office/drawing/2014/main" id="{9B46C1C8-56B8-E4DF-4785-D7F962118377}"/>
              </a:ext>
            </a:extLst>
          </p:cNvPr>
          <p:cNvPicPr>
            <a:picLocks noChangeAspect="1"/>
          </p:cNvPicPr>
          <p:nvPr/>
        </p:nvPicPr>
        <p:blipFill>
          <a:blip r:embed="rId3"/>
          <a:stretch>
            <a:fillRect/>
          </a:stretch>
        </p:blipFill>
        <p:spPr>
          <a:xfrm>
            <a:off x="539302" y="1763860"/>
            <a:ext cx="7247248" cy="1867062"/>
          </a:xfrm>
          <a:prstGeom prst="rect">
            <a:avLst/>
          </a:prstGeom>
        </p:spPr>
      </p:pic>
    </p:spTree>
    <p:extLst>
      <p:ext uri="{BB962C8B-B14F-4D97-AF65-F5344CB8AC3E}">
        <p14:creationId xmlns:p14="http://schemas.microsoft.com/office/powerpoint/2010/main" val="238601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939-8C1E-665C-A879-B2747C3FCC9F}"/>
              </a:ext>
            </a:extLst>
          </p:cNvPr>
          <p:cNvPicPr>
            <a:picLocks noChangeAspect="1"/>
          </p:cNvPicPr>
          <p:nvPr/>
        </p:nvPicPr>
        <p:blipFill>
          <a:blip r:embed="rId2"/>
          <a:stretch>
            <a:fillRect/>
          </a:stretch>
        </p:blipFill>
        <p:spPr>
          <a:xfrm>
            <a:off x="95243" y="163470"/>
            <a:ext cx="11943424" cy="5058616"/>
          </a:xfrm>
          <a:prstGeom prst="rect">
            <a:avLst/>
          </a:prstGeom>
        </p:spPr>
      </p:pic>
      <p:sp>
        <p:nvSpPr>
          <p:cNvPr id="6" name="Rectangle 5">
            <a:extLst>
              <a:ext uri="{FF2B5EF4-FFF2-40B4-BE49-F238E27FC236}">
                <a16:creationId xmlns:a16="http://schemas.microsoft.com/office/drawing/2014/main" id="{E33B7460-16EF-3D11-0F34-4C09E56625F9}"/>
              </a:ext>
            </a:extLst>
          </p:cNvPr>
          <p:cNvSpPr/>
          <p:nvPr/>
        </p:nvSpPr>
        <p:spPr>
          <a:xfrm>
            <a:off x="710213" y="559294"/>
            <a:ext cx="1624614" cy="21306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350" dirty="0">
                <a:solidFill>
                  <a:schemeClr val="tx1"/>
                </a:solidFill>
              </a:rPr>
              <a:t>Polling Place Survey</a:t>
            </a:r>
          </a:p>
        </p:txBody>
      </p:sp>
      <p:sp>
        <p:nvSpPr>
          <p:cNvPr id="7" name="Rectangle 6">
            <a:extLst>
              <a:ext uri="{FF2B5EF4-FFF2-40B4-BE49-F238E27FC236}">
                <a16:creationId xmlns:a16="http://schemas.microsoft.com/office/drawing/2014/main" id="{2AB5002D-603D-741D-CEFB-54E11E638A8A}"/>
              </a:ext>
            </a:extLst>
          </p:cNvPr>
          <p:cNvSpPr/>
          <p:nvPr/>
        </p:nvSpPr>
        <p:spPr>
          <a:xfrm>
            <a:off x="710213" y="772358"/>
            <a:ext cx="2894121" cy="31959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Blackhawk Church November</a:t>
            </a:r>
          </a:p>
        </p:txBody>
      </p:sp>
      <p:sp>
        <p:nvSpPr>
          <p:cNvPr id="8" name="Rectangle 7">
            <a:extLst>
              <a:ext uri="{FF2B5EF4-FFF2-40B4-BE49-F238E27FC236}">
                <a16:creationId xmlns:a16="http://schemas.microsoft.com/office/drawing/2014/main" id="{999D56A0-DDFE-F454-B94B-8447E68093E7}"/>
              </a:ext>
            </a:extLst>
          </p:cNvPr>
          <p:cNvSpPr/>
          <p:nvPr/>
        </p:nvSpPr>
        <p:spPr>
          <a:xfrm>
            <a:off x="9312676" y="488272"/>
            <a:ext cx="2352582" cy="60368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642DC16-9561-9F10-58C7-8D1E4A34B2ED}"/>
              </a:ext>
            </a:extLst>
          </p:cNvPr>
          <p:cNvPicPr>
            <a:picLocks noChangeAspect="1"/>
          </p:cNvPicPr>
          <p:nvPr/>
        </p:nvPicPr>
        <p:blipFill>
          <a:blip r:embed="rId3"/>
          <a:stretch>
            <a:fillRect/>
          </a:stretch>
        </p:blipFill>
        <p:spPr>
          <a:xfrm>
            <a:off x="95243" y="1115251"/>
            <a:ext cx="11611992" cy="3279532"/>
          </a:xfrm>
          <a:prstGeom prst="rect">
            <a:avLst/>
          </a:prstGeom>
        </p:spPr>
      </p:pic>
      <p:sp>
        <p:nvSpPr>
          <p:cNvPr id="11" name="Rectangle 10">
            <a:extLst>
              <a:ext uri="{FF2B5EF4-FFF2-40B4-BE49-F238E27FC236}">
                <a16:creationId xmlns:a16="http://schemas.microsoft.com/office/drawing/2014/main" id="{F2CBE5D1-BD4C-369A-1174-F75D1580E22F}"/>
              </a:ext>
            </a:extLst>
          </p:cNvPr>
          <p:cNvSpPr/>
          <p:nvPr/>
        </p:nvSpPr>
        <p:spPr>
          <a:xfrm>
            <a:off x="155713" y="1185598"/>
            <a:ext cx="2325949" cy="39304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Accessibility Survey</a:t>
            </a:r>
          </a:p>
        </p:txBody>
      </p:sp>
      <p:sp>
        <p:nvSpPr>
          <p:cNvPr id="12" name="Rectangle 11">
            <a:extLst>
              <a:ext uri="{FF2B5EF4-FFF2-40B4-BE49-F238E27FC236}">
                <a16:creationId xmlns:a16="http://schemas.microsoft.com/office/drawing/2014/main" id="{B9C8F831-955C-0A5B-66E6-680E19F417CA}"/>
              </a:ext>
            </a:extLst>
          </p:cNvPr>
          <p:cNvSpPr/>
          <p:nvPr/>
        </p:nvSpPr>
        <p:spPr>
          <a:xfrm>
            <a:off x="95243" y="1668315"/>
            <a:ext cx="11585359" cy="27141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8F7CC3B-515F-5989-590A-6CC06EDBCE3C}"/>
              </a:ext>
            </a:extLst>
          </p:cNvPr>
          <p:cNvSpPr txBox="1"/>
          <p:nvPr/>
        </p:nvSpPr>
        <p:spPr>
          <a:xfrm>
            <a:off x="95243" y="4911765"/>
            <a:ext cx="11461072" cy="2031325"/>
          </a:xfrm>
          <a:prstGeom prst="rect">
            <a:avLst/>
          </a:prstGeom>
          <a:noFill/>
        </p:spPr>
        <p:txBody>
          <a:bodyPr wrap="square" rtlCol="0">
            <a:spAutoFit/>
          </a:bodyPr>
          <a:lstStyle/>
          <a:p>
            <a:r>
              <a:rPr lang="en-US" dirty="0"/>
              <a:t>Question = Question number (for state and system admins only, this will appear as a link leading to slide 4)</a:t>
            </a:r>
          </a:p>
          <a:p>
            <a:r>
              <a:rPr lang="en-US" dirty="0"/>
              <a:t>Question Text = Language of question</a:t>
            </a:r>
          </a:p>
          <a:p>
            <a:r>
              <a:rPr lang="en-US" dirty="0"/>
              <a:t>Response = Answer provided by surveyor at polling place – may be edited by Regina by clicking on question number and updating data in secondary screen (slide 4)</a:t>
            </a:r>
          </a:p>
          <a:p>
            <a:r>
              <a:rPr lang="en-US" dirty="0"/>
              <a:t>Finding = Finding that correlates to that question and the response provided</a:t>
            </a:r>
          </a:p>
          <a:p>
            <a:endParaRPr lang="en-US" dirty="0"/>
          </a:p>
          <a:p>
            <a:r>
              <a:rPr lang="en-US" dirty="0"/>
              <a:t>What should happen to question if updated response is in the positive rather than negative??</a:t>
            </a:r>
          </a:p>
        </p:txBody>
      </p:sp>
      <p:grpSp>
        <p:nvGrpSpPr>
          <p:cNvPr id="56" name="Group 55">
            <a:extLst>
              <a:ext uri="{FF2B5EF4-FFF2-40B4-BE49-F238E27FC236}">
                <a16:creationId xmlns:a16="http://schemas.microsoft.com/office/drawing/2014/main" id="{1E4AF088-AFE4-D9CF-114C-1BE11722AD0E}"/>
              </a:ext>
            </a:extLst>
          </p:cNvPr>
          <p:cNvGrpSpPr/>
          <p:nvPr/>
        </p:nvGrpSpPr>
        <p:grpSpPr>
          <a:xfrm>
            <a:off x="153333" y="1760577"/>
            <a:ext cx="8989930" cy="1864401"/>
            <a:chOff x="124288" y="1625812"/>
            <a:chExt cx="8989930" cy="1864401"/>
          </a:xfrm>
        </p:grpSpPr>
        <p:sp>
          <p:nvSpPr>
            <p:cNvPr id="32" name="Rectangle 31">
              <a:extLst>
                <a:ext uri="{FF2B5EF4-FFF2-40B4-BE49-F238E27FC236}">
                  <a16:creationId xmlns:a16="http://schemas.microsoft.com/office/drawing/2014/main" id="{5DDA97EE-55F8-E97E-40AD-7C2CF5BAA5B2}"/>
                </a:ext>
              </a:extLst>
            </p:cNvPr>
            <p:cNvSpPr/>
            <p:nvPr/>
          </p:nvSpPr>
          <p:spPr>
            <a:xfrm>
              <a:off x="4131652" y="2257474"/>
              <a:ext cx="2413246"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A3A980F-7205-176C-8E92-3638529E212E}"/>
                </a:ext>
              </a:extLst>
            </p:cNvPr>
            <p:cNvGrpSpPr/>
            <p:nvPr/>
          </p:nvGrpSpPr>
          <p:grpSpPr>
            <a:xfrm>
              <a:off x="124288" y="1625812"/>
              <a:ext cx="8989930" cy="1864401"/>
              <a:chOff x="169414" y="1625812"/>
              <a:chExt cx="8989930" cy="1864401"/>
            </a:xfrm>
          </p:grpSpPr>
          <p:sp>
            <p:nvSpPr>
              <p:cNvPr id="13" name="Rectangle 12">
                <a:extLst>
                  <a:ext uri="{FF2B5EF4-FFF2-40B4-BE49-F238E27FC236}">
                    <a16:creationId xmlns:a16="http://schemas.microsoft.com/office/drawing/2014/main" id="{195BD9EB-7CD8-F694-A319-1FC5DC30F958}"/>
                  </a:ext>
                </a:extLst>
              </p:cNvPr>
              <p:cNvSpPr/>
              <p:nvPr/>
            </p:nvSpPr>
            <p:spPr>
              <a:xfrm>
                <a:off x="169416" y="1635914"/>
                <a:ext cx="1731145" cy="30829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Question</a:t>
                </a:r>
                <a:r>
                  <a:rPr lang="en-US" sz="1400" dirty="0">
                    <a:solidFill>
                      <a:schemeClr val="bg1"/>
                    </a:solidFill>
                  </a:rPr>
                  <a:t> #</a:t>
                </a:r>
                <a:endParaRPr lang="en-US" dirty="0">
                  <a:solidFill>
                    <a:schemeClr val="bg1"/>
                  </a:solidFill>
                </a:endParaRPr>
              </a:p>
            </p:txBody>
          </p:sp>
          <p:sp>
            <p:nvSpPr>
              <p:cNvPr id="14" name="Rectangle 13">
                <a:extLst>
                  <a:ext uri="{FF2B5EF4-FFF2-40B4-BE49-F238E27FC236}">
                    <a16:creationId xmlns:a16="http://schemas.microsoft.com/office/drawing/2014/main" id="{A0C57553-3FBE-E9EA-9895-32B8E28619B9}"/>
                  </a:ext>
                </a:extLst>
              </p:cNvPr>
              <p:cNvSpPr/>
              <p:nvPr/>
            </p:nvSpPr>
            <p:spPr>
              <a:xfrm>
                <a:off x="1838365" y="1636218"/>
                <a:ext cx="2325949" cy="308296"/>
              </a:xfrm>
              <a:prstGeom prst="rect">
                <a:avLst/>
              </a:prstGeom>
              <a:solidFill>
                <a:schemeClr val="bg1"/>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400" dirty="0">
                    <a:solidFill>
                      <a:schemeClr val="tx1"/>
                    </a:solidFill>
                  </a:rPr>
                  <a:t>Question Text</a:t>
                </a:r>
              </a:p>
            </p:txBody>
          </p:sp>
          <p:sp>
            <p:nvSpPr>
              <p:cNvPr id="15" name="Rectangle 14">
                <a:extLst>
                  <a:ext uri="{FF2B5EF4-FFF2-40B4-BE49-F238E27FC236}">
                    <a16:creationId xmlns:a16="http://schemas.microsoft.com/office/drawing/2014/main" id="{D37B3478-5DF1-A678-8721-1ECB32568AE1}"/>
                  </a:ext>
                </a:extLst>
              </p:cNvPr>
              <p:cNvSpPr/>
              <p:nvPr/>
            </p:nvSpPr>
            <p:spPr>
              <a:xfrm>
                <a:off x="4173375" y="1625812"/>
                <a:ext cx="2413246" cy="308296"/>
              </a:xfrm>
              <a:prstGeom prst="rect">
                <a:avLst/>
              </a:prstGeom>
              <a:solidFill>
                <a:schemeClr val="bg1"/>
              </a:solidFill>
              <a:ln>
                <a:solidFill>
                  <a:schemeClr val="tx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1400" dirty="0">
                    <a:solidFill>
                      <a:schemeClr val="tx1"/>
                    </a:solidFill>
                  </a:rPr>
                  <a:t>Response</a:t>
                </a:r>
              </a:p>
            </p:txBody>
          </p:sp>
          <p:sp>
            <p:nvSpPr>
              <p:cNvPr id="16" name="Rectangle 15">
                <a:extLst>
                  <a:ext uri="{FF2B5EF4-FFF2-40B4-BE49-F238E27FC236}">
                    <a16:creationId xmlns:a16="http://schemas.microsoft.com/office/drawing/2014/main" id="{7C88465A-29AA-7053-E875-4BD6B7DCE02D}"/>
                  </a:ext>
                </a:extLst>
              </p:cNvPr>
              <p:cNvSpPr/>
              <p:nvPr/>
            </p:nvSpPr>
            <p:spPr>
              <a:xfrm>
                <a:off x="6587230" y="1635914"/>
                <a:ext cx="2556770" cy="308296"/>
              </a:xfrm>
              <a:prstGeom prst="rect">
                <a:avLst/>
              </a:prstGeom>
              <a:solidFill>
                <a:schemeClr val="bg1"/>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1400" dirty="0">
                    <a:solidFill>
                      <a:schemeClr val="tx1"/>
                    </a:solidFill>
                  </a:rPr>
                  <a:t>Finding</a:t>
                </a:r>
              </a:p>
            </p:txBody>
          </p:sp>
          <p:sp>
            <p:nvSpPr>
              <p:cNvPr id="2" name="Rectangle 1">
                <a:extLst>
                  <a:ext uri="{FF2B5EF4-FFF2-40B4-BE49-F238E27FC236}">
                    <a16:creationId xmlns:a16="http://schemas.microsoft.com/office/drawing/2014/main" id="{2381FD94-C0B4-A0F1-D471-E7694574F3B8}"/>
                  </a:ext>
                </a:extLst>
              </p:cNvPr>
              <p:cNvSpPr/>
              <p:nvPr/>
            </p:nvSpPr>
            <p:spPr>
              <a:xfrm>
                <a:off x="169416" y="1944210"/>
                <a:ext cx="167861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72D00D5-914A-B4F0-E235-9E4DA2685196}"/>
                  </a:ext>
                </a:extLst>
              </p:cNvPr>
              <p:cNvSpPr/>
              <p:nvPr/>
            </p:nvSpPr>
            <p:spPr>
              <a:xfrm>
                <a:off x="169416" y="2251741"/>
                <a:ext cx="167861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5D79747-7502-E32E-03E2-3441F8AF679A}"/>
                  </a:ext>
                </a:extLst>
              </p:cNvPr>
              <p:cNvSpPr/>
              <p:nvPr/>
            </p:nvSpPr>
            <p:spPr>
              <a:xfrm>
                <a:off x="169415" y="2560037"/>
                <a:ext cx="167861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C5EF3D-C66F-12CF-7CEA-470CF65C250C}"/>
                  </a:ext>
                </a:extLst>
              </p:cNvPr>
              <p:cNvSpPr/>
              <p:nvPr/>
            </p:nvSpPr>
            <p:spPr>
              <a:xfrm>
                <a:off x="169414" y="2864001"/>
                <a:ext cx="167861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36DA27-B5AC-F304-F612-533A25C89AE4}"/>
                  </a:ext>
                </a:extLst>
              </p:cNvPr>
              <p:cNvSpPr/>
              <p:nvPr/>
            </p:nvSpPr>
            <p:spPr>
              <a:xfrm>
                <a:off x="169414" y="3181917"/>
                <a:ext cx="167861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37DA8B-CAC8-1820-62B2-C6D776AEB6BE}"/>
                  </a:ext>
                </a:extLst>
              </p:cNvPr>
              <p:cNvSpPr/>
              <p:nvPr/>
            </p:nvSpPr>
            <p:spPr>
              <a:xfrm>
                <a:off x="1848029" y="1950308"/>
                <a:ext cx="232594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71069BC-2F1C-DF22-1CD9-AAD9FE4CC799}"/>
                  </a:ext>
                </a:extLst>
              </p:cNvPr>
              <p:cNvSpPr/>
              <p:nvPr/>
            </p:nvSpPr>
            <p:spPr>
              <a:xfrm>
                <a:off x="1848029" y="2247540"/>
                <a:ext cx="232594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B624064-2021-0FB1-3CD1-D7B1DF8E1495}"/>
                  </a:ext>
                </a:extLst>
              </p:cNvPr>
              <p:cNvSpPr/>
              <p:nvPr/>
            </p:nvSpPr>
            <p:spPr>
              <a:xfrm>
                <a:off x="1848028" y="2562943"/>
                <a:ext cx="232594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92FAF1D-8EFA-1BE5-BB92-BF7927DD4F42}"/>
                  </a:ext>
                </a:extLst>
              </p:cNvPr>
              <p:cNvSpPr/>
              <p:nvPr/>
            </p:nvSpPr>
            <p:spPr>
              <a:xfrm>
                <a:off x="1848028" y="2871239"/>
                <a:ext cx="232594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D9C344-7C29-2B15-28A1-5DF28EAEDB31}"/>
                  </a:ext>
                </a:extLst>
              </p:cNvPr>
              <p:cNvSpPr/>
              <p:nvPr/>
            </p:nvSpPr>
            <p:spPr>
              <a:xfrm>
                <a:off x="1851346" y="3171532"/>
                <a:ext cx="2325949"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A4A86E-9BE1-1D4A-8168-AEC72508112C}"/>
                  </a:ext>
                </a:extLst>
              </p:cNvPr>
              <p:cNvSpPr/>
              <p:nvPr/>
            </p:nvSpPr>
            <p:spPr>
              <a:xfrm>
                <a:off x="4171986" y="1950308"/>
                <a:ext cx="2413246"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9409C86-3AFA-B872-68B9-9B4AA7C7CC6F}"/>
                  </a:ext>
                </a:extLst>
              </p:cNvPr>
              <p:cNvSpPr/>
              <p:nvPr/>
            </p:nvSpPr>
            <p:spPr>
              <a:xfrm>
                <a:off x="4171986" y="2876432"/>
                <a:ext cx="2413246"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D2096EA-4AE0-356E-A63A-EAA433C6FB9A}"/>
                  </a:ext>
                </a:extLst>
              </p:cNvPr>
              <p:cNvSpPr/>
              <p:nvPr/>
            </p:nvSpPr>
            <p:spPr>
              <a:xfrm>
                <a:off x="4171986" y="3169784"/>
                <a:ext cx="2413246"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5E8409-9661-87BD-5A63-D58A0EFC6B25}"/>
                  </a:ext>
                </a:extLst>
              </p:cNvPr>
              <p:cNvSpPr/>
              <p:nvPr/>
            </p:nvSpPr>
            <p:spPr>
              <a:xfrm>
                <a:off x="4179497" y="2562943"/>
                <a:ext cx="2413246"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5F9FCFC-6AA4-9F75-2B5D-3D607F7D0E9B}"/>
                  </a:ext>
                </a:extLst>
              </p:cNvPr>
              <p:cNvSpPr/>
              <p:nvPr/>
            </p:nvSpPr>
            <p:spPr>
              <a:xfrm>
                <a:off x="6600576" y="1950308"/>
                <a:ext cx="2543424"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B03086F-641E-CA67-3F4D-896DE140873F}"/>
                  </a:ext>
                </a:extLst>
              </p:cNvPr>
              <p:cNvSpPr/>
              <p:nvPr/>
            </p:nvSpPr>
            <p:spPr>
              <a:xfrm>
                <a:off x="6590752" y="2258604"/>
                <a:ext cx="2553248"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6293DC6-2045-4097-B9AA-6D5D2B2BEDA8}"/>
                  </a:ext>
                </a:extLst>
              </p:cNvPr>
              <p:cNvSpPr/>
              <p:nvPr/>
            </p:nvSpPr>
            <p:spPr>
              <a:xfrm>
                <a:off x="6606096" y="2572998"/>
                <a:ext cx="2553248"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E1DE4D7-B091-E9B9-10D5-6A5502639861}"/>
                  </a:ext>
                </a:extLst>
              </p:cNvPr>
              <p:cNvSpPr/>
              <p:nvPr/>
            </p:nvSpPr>
            <p:spPr>
              <a:xfrm>
                <a:off x="6595664" y="2862263"/>
                <a:ext cx="2553248"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0A51A92-145E-FABF-4874-14DC0B9A139B}"/>
                  </a:ext>
                </a:extLst>
              </p:cNvPr>
              <p:cNvSpPr/>
              <p:nvPr/>
            </p:nvSpPr>
            <p:spPr>
              <a:xfrm>
                <a:off x="6595664" y="3176708"/>
                <a:ext cx="2553248" cy="3082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7" name="Rectangle 56">
            <a:extLst>
              <a:ext uri="{FF2B5EF4-FFF2-40B4-BE49-F238E27FC236}">
                <a16:creationId xmlns:a16="http://schemas.microsoft.com/office/drawing/2014/main" id="{845ABEE1-A3D6-DBAA-CDF7-E815B4A6BFFC}"/>
              </a:ext>
            </a:extLst>
          </p:cNvPr>
          <p:cNvSpPr/>
          <p:nvPr/>
        </p:nvSpPr>
        <p:spPr>
          <a:xfrm>
            <a:off x="249592" y="2162037"/>
            <a:ext cx="1362075" cy="1619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#1</a:t>
            </a:r>
          </a:p>
        </p:txBody>
      </p:sp>
    </p:spTree>
    <p:extLst>
      <p:ext uri="{BB962C8B-B14F-4D97-AF65-F5344CB8AC3E}">
        <p14:creationId xmlns:p14="http://schemas.microsoft.com/office/powerpoint/2010/main" val="33129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C00702-BE7E-562E-53BD-95C01F856BB6}"/>
              </a:ext>
            </a:extLst>
          </p:cNvPr>
          <p:cNvPicPr>
            <a:picLocks noChangeAspect="1"/>
          </p:cNvPicPr>
          <p:nvPr/>
        </p:nvPicPr>
        <p:blipFill>
          <a:blip r:embed="rId2"/>
          <a:stretch>
            <a:fillRect/>
          </a:stretch>
        </p:blipFill>
        <p:spPr>
          <a:xfrm>
            <a:off x="208722" y="241524"/>
            <a:ext cx="11792591" cy="4587055"/>
          </a:xfrm>
          <a:prstGeom prst="rect">
            <a:avLst/>
          </a:prstGeom>
        </p:spPr>
      </p:pic>
      <p:sp>
        <p:nvSpPr>
          <p:cNvPr id="6" name="Rectangle 5">
            <a:extLst>
              <a:ext uri="{FF2B5EF4-FFF2-40B4-BE49-F238E27FC236}">
                <a16:creationId xmlns:a16="http://schemas.microsoft.com/office/drawing/2014/main" id="{B5BA0D27-4E30-807D-45DE-D82CE9267992}"/>
              </a:ext>
            </a:extLst>
          </p:cNvPr>
          <p:cNvSpPr/>
          <p:nvPr/>
        </p:nvSpPr>
        <p:spPr>
          <a:xfrm>
            <a:off x="337930" y="1411357"/>
            <a:ext cx="1928192" cy="3279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300" dirty="0">
                <a:solidFill>
                  <a:sysClr val="windowText" lastClr="000000"/>
                </a:solidFill>
              </a:rPr>
              <a:t>Survey Question #1</a:t>
            </a:r>
          </a:p>
        </p:txBody>
      </p:sp>
      <p:graphicFrame>
        <p:nvGraphicFramePr>
          <p:cNvPr id="7" name="Table 7">
            <a:extLst>
              <a:ext uri="{FF2B5EF4-FFF2-40B4-BE49-F238E27FC236}">
                <a16:creationId xmlns:a16="http://schemas.microsoft.com/office/drawing/2014/main" id="{21141A51-E0DC-C781-65C5-5BF6699A2CDE}"/>
              </a:ext>
            </a:extLst>
          </p:cNvPr>
          <p:cNvGraphicFramePr>
            <a:graphicFrameLocks noGrp="1"/>
          </p:cNvGraphicFramePr>
          <p:nvPr>
            <p:extLst>
              <p:ext uri="{D42A27DB-BD31-4B8C-83A1-F6EECF244321}">
                <p14:modId xmlns:p14="http://schemas.microsoft.com/office/powerpoint/2010/main" val="2412828166"/>
              </p:ext>
            </p:extLst>
          </p:nvPr>
        </p:nvGraphicFramePr>
        <p:xfrm>
          <a:off x="337930" y="1834091"/>
          <a:ext cx="11225421" cy="2754208"/>
        </p:xfrm>
        <a:graphic>
          <a:graphicData uri="http://schemas.openxmlformats.org/drawingml/2006/table">
            <a:tbl>
              <a:tblPr firstRow="1" bandRow="1">
                <a:tableStyleId>{F5AB1C69-6EDB-4FF4-983F-18BD219EF322}</a:tableStyleId>
              </a:tblPr>
              <a:tblGrid>
                <a:gridCol w="1223254">
                  <a:extLst>
                    <a:ext uri="{9D8B030D-6E8A-4147-A177-3AD203B41FA5}">
                      <a16:colId xmlns:a16="http://schemas.microsoft.com/office/drawing/2014/main" val="620260040"/>
                    </a:ext>
                  </a:extLst>
                </a:gridCol>
                <a:gridCol w="3208616">
                  <a:extLst>
                    <a:ext uri="{9D8B030D-6E8A-4147-A177-3AD203B41FA5}">
                      <a16:colId xmlns:a16="http://schemas.microsoft.com/office/drawing/2014/main" val="4048950147"/>
                    </a:ext>
                  </a:extLst>
                </a:gridCol>
                <a:gridCol w="3495807">
                  <a:extLst>
                    <a:ext uri="{9D8B030D-6E8A-4147-A177-3AD203B41FA5}">
                      <a16:colId xmlns:a16="http://schemas.microsoft.com/office/drawing/2014/main" val="2838536990"/>
                    </a:ext>
                  </a:extLst>
                </a:gridCol>
                <a:gridCol w="3297744">
                  <a:extLst>
                    <a:ext uri="{9D8B030D-6E8A-4147-A177-3AD203B41FA5}">
                      <a16:colId xmlns:a16="http://schemas.microsoft.com/office/drawing/2014/main" val="3805553096"/>
                    </a:ext>
                  </a:extLst>
                </a:gridCol>
              </a:tblGrid>
              <a:tr h="477097">
                <a:tc>
                  <a:txBody>
                    <a:bodyPr/>
                    <a:lstStyle/>
                    <a:p>
                      <a:r>
                        <a:rPr lang="en-US" dirty="0"/>
                        <a:t>Question</a:t>
                      </a:r>
                    </a:p>
                  </a:txBody>
                  <a:tcPr/>
                </a:tc>
                <a:tc>
                  <a:txBody>
                    <a:bodyPr/>
                    <a:lstStyle/>
                    <a:p>
                      <a:r>
                        <a:rPr lang="en-US" dirty="0"/>
                        <a:t>Question Text</a:t>
                      </a:r>
                    </a:p>
                  </a:txBody>
                  <a:tcPr/>
                </a:tc>
                <a:tc>
                  <a:txBody>
                    <a:bodyPr/>
                    <a:lstStyle/>
                    <a:p>
                      <a:r>
                        <a:rPr lang="en-US" dirty="0"/>
                        <a:t>Response Provided</a:t>
                      </a:r>
                    </a:p>
                  </a:txBody>
                  <a:tcPr/>
                </a:tc>
                <a:tc>
                  <a:txBody>
                    <a:bodyPr/>
                    <a:lstStyle/>
                    <a:p>
                      <a:r>
                        <a:rPr lang="en-US" dirty="0"/>
                        <a:t>Response Options</a:t>
                      </a:r>
                    </a:p>
                  </a:txBody>
                  <a:tcPr/>
                </a:tc>
                <a:extLst>
                  <a:ext uri="{0D108BD9-81ED-4DB2-BD59-A6C34878D82A}">
                    <a16:rowId xmlns:a16="http://schemas.microsoft.com/office/drawing/2014/main" val="2665845729"/>
                  </a:ext>
                </a:extLst>
              </a:tr>
              <a:tr h="477097">
                <a:tc>
                  <a:txBody>
                    <a:bodyPr/>
                    <a:lstStyle/>
                    <a:p>
                      <a:r>
                        <a:rPr lang="en-US" dirty="0"/>
                        <a:t>1</a:t>
                      </a:r>
                    </a:p>
                  </a:txBody>
                  <a:tcPr/>
                </a:tc>
                <a:tc>
                  <a:txBody>
                    <a:bodyPr/>
                    <a:lstStyle/>
                    <a:p>
                      <a:pPr algn="l" fontAlgn="b"/>
                      <a:r>
                        <a:rPr lang="en-US" sz="1100" b="0" i="0" u="none" strike="noStrike" dirty="0">
                          <a:solidFill>
                            <a:srgbClr val="000000"/>
                          </a:solidFill>
                          <a:effectLst/>
                          <a:latin typeface="Calibri" panose="020F0502020204030204" pitchFamily="34" charset="0"/>
                        </a:rPr>
                        <a:t>Is the drop-off zone, including any access aisle and/or curb ramp on firm, stable, and slip resistant ground? Note: If the surface is concrete, asphalt, tile, stone or brick, mark "Yes". If the surface is gravel, dirt, sand or grass, or if there are cracks in the surface, mark "No".</a:t>
                      </a:r>
                    </a:p>
                  </a:txBody>
                  <a:tcPr marL="7620" marR="7620" marT="7620" marB="0" anchor="b"/>
                </a:tc>
                <a:tc>
                  <a:txBody>
                    <a:bodyPr/>
                    <a:lstStyle/>
                    <a:p>
                      <a:r>
                        <a:rPr lang="en-US" dirty="0"/>
                        <a:t>No</a:t>
                      </a:r>
                    </a:p>
                  </a:txBody>
                  <a:tcPr/>
                </a:tc>
                <a:tc>
                  <a:txBody>
                    <a:bodyPr/>
                    <a:lstStyle/>
                    <a:p>
                      <a:pPr marL="285750" indent="-285750">
                        <a:buFont typeface="Courier New" panose="02070309020205020404" pitchFamily="49" charset="0"/>
                        <a:buChar char="o"/>
                      </a:pPr>
                      <a:r>
                        <a:rPr lang="en-US" dirty="0"/>
                        <a:t>Yes</a:t>
                      </a:r>
                    </a:p>
                    <a:p>
                      <a:pPr marL="285750" indent="-285750">
                        <a:buFont typeface="Courier New" panose="02070309020205020404" pitchFamily="49" charset="0"/>
                        <a:buChar char="o"/>
                      </a:pPr>
                      <a:r>
                        <a:rPr lang="en-US" dirty="0"/>
                        <a:t>No</a:t>
                      </a:r>
                    </a:p>
                  </a:txBody>
                  <a:tcPr/>
                </a:tc>
                <a:extLst>
                  <a:ext uri="{0D108BD9-81ED-4DB2-BD59-A6C34878D82A}">
                    <a16:rowId xmlns:a16="http://schemas.microsoft.com/office/drawing/2014/main" val="451748745"/>
                  </a:ext>
                </a:extLst>
              </a:tr>
              <a:tr h="47709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4850968"/>
                  </a:ext>
                </a:extLst>
              </a:tr>
              <a:tr h="47709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924516394"/>
                  </a:ext>
                </a:extLst>
              </a:tr>
              <a:tr h="47709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06793663"/>
                  </a:ext>
                </a:extLst>
              </a:tr>
            </a:tbl>
          </a:graphicData>
        </a:graphic>
      </p:graphicFrame>
    </p:spTree>
    <p:extLst>
      <p:ext uri="{BB962C8B-B14F-4D97-AF65-F5344CB8AC3E}">
        <p14:creationId xmlns:p14="http://schemas.microsoft.com/office/powerpoint/2010/main" val="358157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5C1D6D87-A069-4E60-75CD-583B9C739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767" y="435608"/>
            <a:ext cx="6701545" cy="4862337"/>
          </a:xfrm>
          <a:prstGeom prst="rect">
            <a:avLst/>
          </a:prstGeom>
        </p:spPr>
      </p:pic>
      <p:sp>
        <p:nvSpPr>
          <p:cNvPr id="2" name="TextBox 1">
            <a:extLst>
              <a:ext uri="{FF2B5EF4-FFF2-40B4-BE49-F238E27FC236}">
                <a16:creationId xmlns:a16="http://schemas.microsoft.com/office/drawing/2014/main" id="{C12DD387-148B-613D-6E55-D2884C23E94A}"/>
              </a:ext>
            </a:extLst>
          </p:cNvPr>
          <p:cNvSpPr txBox="1"/>
          <p:nvPr/>
        </p:nvSpPr>
        <p:spPr>
          <a:xfrm>
            <a:off x="914399" y="5686926"/>
            <a:ext cx="9352547" cy="646331"/>
          </a:xfrm>
          <a:prstGeom prst="rect">
            <a:avLst/>
          </a:prstGeom>
          <a:noFill/>
        </p:spPr>
        <p:txBody>
          <a:bodyPr wrap="square" rtlCol="0">
            <a:spAutoFit/>
          </a:bodyPr>
          <a:lstStyle/>
          <a:p>
            <a:r>
              <a:rPr lang="en-US" dirty="0"/>
              <a:t>If within a specific election, if you click on Polling Place Surveys at bottom of screen it will dropdown and look like what is on the next slide</a:t>
            </a:r>
          </a:p>
        </p:txBody>
      </p:sp>
      <p:sp>
        <p:nvSpPr>
          <p:cNvPr id="4" name="Arrow: Right 3">
            <a:extLst>
              <a:ext uri="{FF2B5EF4-FFF2-40B4-BE49-F238E27FC236}">
                <a16:creationId xmlns:a16="http://schemas.microsoft.com/office/drawing/2014/main" id="{57B21DC5-AAD6-D859-05B0-2CD2853A41CF}"/>
              </a:ext>
            </a:extLst>
          </p:cNvPr>
          <p:cNvSpPr/>
          <p:nvPr/>
        </p:nvSpPr>
        <p:spPr>
          <a:xfrm>
            <a:off x="775766" y="4315326"/>
            <a:ext cx="1742845" cy="818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0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 email&#10;&#10;Description automatically generated">
            <a:extLst>
              <a:ext uri="{FF2B5EF4-FFF2-40B4-BE49-F238E27FC236}">
                <a16:creationId xmlns:a16="http://schemas.microsoft.com/office/drawing/2014/main" id="{449D068D-CFCD-30D4-A159-88711DFD0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35" y="84846"/>
            <a:ext cx="11891528" cy="3361217"/>
          </a:xfrm>
          <a:prstGeom prst="rect">
            <a:avLst/>
          </a:prstGeom>
        </p:spPr>
      </p:pic>
      <p:sp>
        <p:nvSpPr>
          <p:cNvPr id="3" name="Rectangle 2">
            <a:extLst>
              <a:ext uri="{FF2B5EF4-FFF2-40B4-BE49-F238E27FC236}">
                <a16:creationId xmlns:a16="http://schemas.microsoft.com/office/drawing/2014/main" id="{675B6CE8-BB10-0721-B1A9-F24A720C9375}"/>
              </a:ext>
            </a:extLst>
          </p:cNvPr>
          <p:cNvSpPr/>
          <p:nvPr/>
        </p:nvSpPr>
        <p:spPr>
          <a:xfrm>
            <a:off x="185937" y="179953"/>
            <a:ext cx="2974020" cy="32847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solidFill>
                  <a:schemeClr val="accent1"/>
                </a:solidFill>
              </a:rPr>
              <a:t>Polling Place Surveys</a:t>
            </a:r>
          </a:p>
        </p:txBody>
      </p:sp>
      <p:sp>
        <p:nvSpPr>
          <p:cNvPr id="4" name="Rectangle 3">
            <a:extLst>
              <a:ext uri="{FF2B5EF4-FFF2-40B4-BE49-F238E27FC236}">
                <a16:creationId xmlns:a16="http://schemas.microsoft.com/office/drawing/2014/main" id="{058F33A0-2956-849F-0DDA-22CAEC1062E9}"/>
              </a:ext>
            </a:extLst>
          </p:cNvPr>
          <p:cNvSpPr/>
          <p:nvPr/>
        </p:nvSpPr>
        <p:spPr>
          <a:xfrm>
            <a:off x="253014" y="560816"/>
            <a:ext cx="1784412" cy="21306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Polling Place Surveys</a:t>
            </a:r>
          </a:p>
        </p:txBody>
      </p:sp>
      <p:sp>
        <p:nvSpPr>
          <p:cNvPr id="5" name="Rectangle 4">
            <a:extLst>
              <a:ext uri="{FF2B5EF4-FFF2-40B4-BE49-F238E27FC236}">
                <a16:creationId xmlns:a16="http://schemas.microsoft.com/office/drawing/2014/main" id="{31989F9F-65A4-FC64-52E8-B5931BA1D109}"/>
              </a:ext>
            </a:extLst>
          </p:cNvPr>
          <p:cNvSpPr/>
          <p:nvPr/>
        </p:nvSpPr>
        <p:spPr>
          <a:xfrm>
            <a:off x="239697" y="1297203"/>
            <a:ext cx="1886506" cy="17206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accent1">
                    <a:lumMod val="75000"/>
                  </a:schemeClr>
                </a:solidFill>
              </a:rPr>
              <a:t>BLACKHAWK CHURCH 11…</a:t>
            </a:r>
          </a:p>
          <a:p>
            <a:endParaRPr lang="en-US" sz="1050" dirty="0">
              <a:solidFill>
                <a:schemeClr val="accent1">
                  <a:lumMod val="75000"/>
                </a:schemeClr>
              </a:solidFill>
            </a:endParaRPr>
          </a:p>
          <a:p>
            <a:r>
              <a:rPr lang="en-US" sz="1050" dirty="0">
                <a:solidFill>
                  <a:schemeClr val="accent1">
                    <a:lumMod val="75000"/>
                  </a:schemeClr>
                </a:solidFill>
              </a:rPr>
              <a:t>CATHOLIC MULTICULTUR…</a:t>
            </a:r>
          </a:p>
          <a:p>
            <a:endParaRPr lang="en-US" sz="1050" dirty="0">
              <a:solidFill>
                <a:schemeClr val="accent1">
                  <a:lumMod val="75000"/>
                </a:schemeClr>
              </a:solidFill>
            </a:endParaRPr>
          </a:p>
          <a:p>
            <a:r>
              <a:rPr lang="en-US" sz="1050" dirty="0">
                <a:solidFill>
                  <a:schemeClr val="accent1">
                    <a:lumMod val="75000"/>
                  </a:schemeClr>
                </a:solidFill>
              </a:rPr>
              <a:t>DOXA CHURCH 11/8/2022</a:t>
            </a:r>
          </a:p>
          <a:p>
            <a:endParaRPr lang="en-US" sz="1050" dirty="0">
              <a:solidFill>
                <a:schemeClr val="accent1">
                  <a:lumMod val="75000"/>
                </a:schemeClr>
              </a:solidFill>
            </a:endParaRPr>
          </a:p>
          <a:p>
            <a:r>
              <a:rPr lang="en-US" sz="1050" dirty="0">
                <a:solidFill>
                  <a:schemeClr val="accent1">
                    <a:lumMod val="75000"/>
                  </a:schemeClr>
                </a:solidFill>
              </a:rPr>
              <a:t>FITCHBURG CITY HALL 11…</a:t>
            </a:r>
          </a:p>
          <a:p>
            <a:endParaRPr lang="en-US" sz="1050" dirty="0">
              <a:solidFill>
                <a:schemeClr val="accent1">
                  <a:lumMod val="75000"/>
                </a:schemeClr>
              </a:solidFill>
            </a:endParaRPr>
          </a:p>
          <a:p>
            <a:r>
              <a:rPr lang="en-US" sz="1050" dirty="0">
                <a:solidFill>
                  <a:schemeClr val="accent1">
                    <a:lumMod val="75000"/>
                  </a:schemeClr>
                </a:solidFill>
              </a:rPr>
              <a:t>FITCHBURG COMMUNITY…</a:t>
            </a:r>
          </a:p>
        </p:txBody>
      </p:sp>
      <p:pic>
        <p:nvPicPr>
          <p:cNvPr id="6" name="Picture 5" descr="Graphical user interface, application&#10;&#10;Description automatically generated">
            <a:extLst>
              <a:ext uri="{FF2B5EF4-FFF2-40B4-BE49-F238E27FC236}">
                <a16:creationId xmlns:a16="http://schemas.microsoft.com/office/drawing/2014/main" id="{D168274B-6622-2DD4-D5E6-73A0C456D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520" y="1103053"/>
            <a:ext cx="1424940" cy="2015232"/>
          </a:xfrm>
          <a:prstGeom prst="rect">
            <a:avLst/>
          </a:prstGeom>
        </p:spPr>
      </p:pic>
      <p:pic>
        <p:nvPicPr>
          <p:cNvPr id="8" name="Picture 7">
            <a:extLst>
              <a:ext uri="{FF2B5EF4-FFF2-40B4-BE49-F238E27FC236}">
                <a16:creationId xmlns:a16="http://schemas.microsoft.com/office/drawing/2014/main" id="{771C7DD1-BDA8-1A36-4E73-38E6B3E7751A}"/>
              </a:ext>
            </a:extLst>
          </p:cNvPr>
          <p:cNvPicPr>
            <a:picLocks noChangeAspect="1"/>
          </p:cNvPicPr>
          <p:nvPr/>
        </p:nvPicPr>
        <p:blipFill>
          <a:blip r:embed="rId4"/>
          <a:stretch>
            <a:fillRect/>
          </a:stretch>
        </p:blipFill>
        <p:spPr>
          <a:xfrm>
            <a:off x="5204894" y="1065173"/>
            <a:ext cx="1710810" cy="334983"/>
          </a:xfrm>
          <a:prstGeom prst="rect">
            <a:avLst/>
          </a:prstGeom>
        </p:spPr>
      </p:pic>
      <p:sp>
        <p:nvSpPr>
          <p:cNvPr id="9" name="Rectangle 8">
            <a:extLst>
              <a:ext uri="{FF2B5EF4-FFF2-40B4-BE49-F238E27FC236}">
                <a16:creationId xmlns:a16="http://schemas.microsoft.com/office/drawing/2014/main" id="{3A17DD1B-78C7-F745-D841-5EF2DCDEDDD8}"/>
              </a:ext>
            </a:extLst>
          </p:cNvPr>
          <p:cNvSpPr/>
          <p:nvPr/>
        </p:nvSpPr>
        <p:spPr>
          <a:xfrm>
            <a:off x="6822836" y="1154973"/>
            <a:ext cx="1739337" cy="213064"/>
          </a:xfrm>
          <a:prstGeom prst="rect">
            <a:avLst/>
          </a:prstGeom>
          <a:solidFill>
            <a:schemeClr val="bg1">
              <a:lumMod val="9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1000" dirty="0">
                <a:solidFill>
                  <a:schemeClr val="tx1"/>
                </a:solidFill>
              </a:rPr>
              <a:t>Election Date</a:t>
            </a:r>
          </a:p>
        </p:txBody>
      </p:sp>
      <p:sp>
        <p:nvSpPr>
          <p:cNvPr id="10" name="Rectangle 9">
            <a:extLst>
              <a:ext uri="{FF2B5EF4-FFF2-40B4-BE49-F238E27FC236}">
                <a16:creationId xmlns:a16="http://schemas.microsoft.com/office/drawing/2014/main" id="{FFBE0F0D-5897-1645-2874-ABCDEB6BD87B}"/>
              </a:ext>
            </a:extLst>
          </p:cNvPr>
          <p:cNvSpPr/>
          <p:nvPr/>
        </p:nvSpPr>
        <p:spPr>
          <a:xfrm>
            <a:off x="6915704" y="1400156"/>
            <a:ext cx="1582730" cy="1608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accent1">
                    <a:lumMod val="75000"/>
                  </a:schemeClr>
                </a:solidFill>
              </a:rPr>
              <a:t>11/8/2022</a:t>
            </a:r>
          </a:p>
          <a:p>
            <a:endParaRPr lang="en-US" sz="1050" dirty="0">
              <a:solidFill>
                <a:schemeClr val="accent1">
                  <a:lumMod val="75000"/>
                </a:schemeClr>
              </a:solidFill>
            </a:endParaRPr>
          </a:p>
          <a:p>
            <a:r>
              <a:rPr lang="en-US" sz="1050" dirty="0">
                <a:solidFill>
                  <a:schemeClr val="accent1">
                    <a:lumMod val="75000"/>
                  </a:schemeClr>
                </a:solidFill>
              </a:rPr>
              <a:t>11/8/2022</a:t>
            </a:r>
          </a:p>
          <a:p>
            <a:endParaRPr lang="en-US" sz="1050" dirty="0">
              <a:solidFill>
                <a:schemeClr val="accent1">
                  <a:lumMod val="75000"/>
                </a:schemeClr>
              </a:solidFill>
            </a:endParaRPr>
          </a:p>
          <a:p>
            <a:r>
              <a:rPr lang="en-US" sz="1050" dirty="0">
                <a:solidFill>
                  <a:schemeClr val="accent1">
                    <a:lumMod val="75000"/>
                  </a:schemeClr>
                </a:solidFill>
              </a:rPr>
              <a:t>11/8/2022</a:t>
            </a:r>
          </a:p>
          <a:p>
            <a:endParaRPr lang="en-US" sz="1050" dirty="0">
              <a:solidFill>
                <a:schemeClr val="accent1">
                  <a:lumMod val="75000"/>
                </a:schemeClr>
              </a:solidFill>
            </a:endParaRPr>
          </a:p>
          <a:p>
            <a:r>
              <a:rPr lang="en-US" sz="1050" dirty="0">
                <a:solidFill>
                  <a:schemeClr val="accent1">
                    <a:lumMod val="75000"/>
                  </a:schemeClr>
                </a:solidFill>
              </a:rPr>
              <a:t>11/8/2022</a:t>
            </a:r>
          </a:p>
          <a:p>
            <a:endParaRPr lang="en-US" sz="1050" dirty="0">
              <a:solidFill>
                <a:schemeClr val="accent1">
                  <a:lumMod val="75000"/>
                </a:schemeClr>
              </a:solidFill>
            </a:endParaRPr>
          </a:p>
          <a:p>
            <a:r>
              <a:rPr lang="en-US" sz="1050" dirty="0">
                <a:solidFill>
                  <a:schemeClr val="accent1">
                    <a:lumMod val="75000"/>
                  </a:schemeClr>
                </a:solidFill>
              </a:rPr>
              <a:t>11/8/2022</a:t>
            </a:r>
          </a:p>
        </p:txBody>
      </p:sp>
      <p:sp>
        <p:nvSpPr>
          <p:cNvPr id="11" name="Rectangle 10">
            <a:extLst>
              <a:ext uri="{FF2B5EF4-FFF2-40B4-BE49-F238E27FC236}">
                <a16:creationId xmlns:a16="http://schemas.microsoft.com/office/drawing/2014/main" id="{7E22EA5C-497D-6F97-4299-42CDE327503B}"/>
              </a:ext>
            </a:extLst>
          </p:cNvPr>
          <p:cNvSpPr/>
          <p:nvPr/>
        </p:nvSpPr>
        <p:spPr>
          <a:xfrm>
            <a:off x="239697" y="1132153"/>
            <a:ext cx="1944210" cy="21306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Survey Name</a:t>
            </a:r>
          </a:p>
        </p:txBody>
      </p:sp>
      <p:sp>
        <p:nvSpPr>
          <p:cNvPr id="12" name="Rectangle 11">
            <a:extLst>
              <a:ext uri="{FF2B5EF4-FFF2-40B4-BE49-F238E27FC236}">
                <a16:creationId xmlns:a16="http://schemas.microsoft.com/office/drawing/2014/main" id="{6A0918F8-4465-F113-4EB5-43D94EEB078B}"/>
              </a:ext>
            </a:extLst>
          </p:cNvPr>
          <p:cNvSpPr/>
          <p:nvPr/>
        </p:nvSpPr>
        <p:spPr>
          <a:xfrm>
            <a:off x="5204894" y="1324738"/>
            <a:ext cx="1562470" cy="1683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accent1">
                    <a:lumMod val="75000"/>
                  </a:schemeClr>
                </a:solidFill>
              </a:rPr>
              <a:t>2022 General Election</a:t>
            </a:r>
          </a:p>
          <a:p>
            <a:endParaRPr lang="en-US" sz="1050" dirty="0">
              <a:solidFill>
                <a:schemeClr val="accent1">
                  <a:lumMod val="75000"/>
                </a:schemeClr>
              </a:solidFill>
            </a:endParaRPr>
          </a:p>
          <a:p>
            <a:r>
              <a:rPr lang="en-US" sz="1050" dirty="0">
                <a:solidFill>
                  <a:schemeClr val="accent1">
                    <a:lumMod val="75000"/>
                  </a:schemeClr>
                </a:solidFill>
              </a:rPr>
              <a:t>2022 General Election</a:t>
            </a:r>
          </a:p>
          <a:p>
            <a:endParaRPr lang="en-US" sz="1050" dirty="0">
              <a:solidFill>
                <a:schemeClr val="accent1">
                  <a:lumMod val="75000"/>
                </a:schemeClr>
              </a:solidFill>
            </a:endParaRPr>
          </a:p>
          <a:p>
            <a:r>
              <a:rPr lang="en-US" sz="1050" dirty="0">
                <a:solidFill>
                  <a:schemeClr val="accent1">
                    <a:lumMod val="75000"/>
                  </a:schemeClr>
                </a:solidFill>
              </a:rPr>
              <a:t>2022 General Election</a:t>
            </a:r>
          </a:p>
          <a:p>
            <a:endParaRPr lang="en-US" sz="1050" dirty="0">
              <a:solidFill>
                <a:schemeClr val="accent1">
                  <a:lumMod val="75000"/>
                </a:schemeClr>
              </a:solidFill>
            </a:endParaRPr>
          </a:p>
          <a:p>
            <a:r>
              <a:rPr lang="en-US" sz="1050" dirty="0">
                <a:solidFill>
                  <a:schemeClr val="accent1">
                    <a:lumMod val="75000"/>
                  </a:schemeClr>
                </a:solidFill>
              </a:rPr>
              <a:t>2022 General Election</a:t>
            </a:r>
          </a:p>
          <a:p>
            <a:endParaRPr lang="en-US" sz="1050" dirty="0">
              <a:solidFill>
                <a:schemeClr val="accent1">
                  <a:lumMod val="75000"/>
                </a:schemeClr>
              </a:solidFill>
            </a:endParaRPr>
          </a:p>
          <a:p>
            <a:r>
              <a:rPr lang="en-US" sz="1050" dirty="0">
                <a:solidFill>
                  <a:schemeClr val="accent1">
                    <a:lumMod val="75000"/>
                  </a:schemeClr>
                </a:solidFill>
              </a:rPr>
              <a:t>2022 General Election</a:t>
            </a:r>
          </a:p>
        </p:txBody>
      </p:sp>
      <p:pic>
        <p:nvPicPr>
          <p:cNvPr id="14" name="Picture 13">
            <a:extLst>
              <a:ext uri="{FF2B5EF4-FFF2-40B4-BE49-F238E27FC236}">
                <a16:creationId xmlns:a16="http://schemas.microsoft.com/office/drawing/2014/main" id="{EC46AE09-5C0C-F2BF-EA4B-3394057EF724}"/>
              </a:ext>
            </a:extLst>
          </p:cNvPr>
          <p:cNvPicPr>
            <a:picLocks noChangeAspect="1"/>
          </p:cNvPicPr>
          <p:nvPr/>
        </p:nvPicPr>
        <p:blipFill>
          <a:blip r:embed="rId5"/>
          <a:stretch>
            <a:fillRect/>
          </a:stretch>
        </p:blipFill>
        <p:spPr>
          <a:xfrm>
            <a:off x="1790140" y="1132153"/>
            <a:ext cx="1804407" cy="1785327"/>
          </a:xfrm>
          <a:prstGeom prst="rect">
            <a:avLst/>
          </a:prstGeom>
        </p:spPr>
      </p:pic>
      <p:sp>
        <p:nvSpPr>
          <p:cNvPr id="15" name="TextBox 14">
            <a:extLst>
              <a:ext uri="{FF2B5EF4-FFF2-40B4-BE49-F238E27FC236}">
                <a16:creationId xmlns:a16="http://schemas.microsoft.com/office/drawing/2014/main" id="{2396E53A-713C-EC5C-8E62-824586797C30}"/>
              </a:ext>
            </a:extLst>
          </p:cNvPr>
          <p:cNvSpPr txBox="1"/>
          <p:nvPr/>
        </p:nvSpPr>
        <p:spPr>
          <a:xfrm>
            <a:off x="513347" y="4162926"/>
            <a:ext cx="11061032" cy="2031325"/>
          </a:xfrm>
          <a:prstGeom prst="rect">
            <a:avLst/>
          </a:prstGeom>
          <a:noFill/>
        </p:spPr>
        <p:txBody>
          <a:bodyPr wrap="square" rtlCol="0">
            <a:spAutoFit/>
          </a:bodyPr>
          <a:lstStyle/>
          <a:p>
            <a:r>
              <a:rPr lang="en-US" dirty="0"/>
              <a:t>This will appear similar to what you will see under Polling Place Surveys in a Polling Place record, only here you will see all polling places that were surveyed for that election in that municipality, one record for each.</a:t>
            </a:r>
          </a:p>
          <a:p>
            <a:endParaRPr lang="en-US" dirty="0"/>
          </a:p>
          <a:p>
            <a:r>
              <a:rPr lang="en-US" dirty="0"/>
              <a:t>This view will show 5 per page, but they can page through to see the rest.</a:t>
            </a:r>
          </a:p>
          <a:p>
            <a:endParaRPr lang="en-US" dirty="0"/>
          </a:p>
          <a:p>
            <a:r>
              <a:rPr lang="en-US" dirty="0"/>
              <a:t>From here, if you click on the table icon in upper right, it will take you to what you see on slide 7</a:t>
            </a:r>
          </a:p>
          <a:p>
            <a:r>
              <a:rPr lang="en-US" dirty="0"/>
              <a:t>From here, if you click on a Survey Name it will take you to what you see on slide 3.</a:t>
            </a:r>
          </a:p>
        </p:txBody>
      </p:sp>
    </p:spTree>
    <p:extLst>
      <p:ext uri="{BB962C8B-B14F-4D97-AF65-F5344CB8AC3E}">
        <p14:creationId xmlns:p14="http://schemas.microsoft.com/office/powerpoint/2010/main" val="362774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61455C-F7EB-7095-1F57-4CA6B971BB99}"/>
              </a:ext>
            </a:extLst>
          </p:cNvPr>
          <p:cNvPicPr>
            <a:picLocks noChangeAspect="1"/>
          </p:cNvPicPr>
          <p:nvPr/>
        </p:nvPicPr>
        <p:blipFill>
          <a:blip r:embed="rId2"/>
          <a:stretch>
            <a:fillRect/>
          </a:stretch>
        </p:blipFill>
        <p:spPr>
          <a:xfrm>
            <a:off x="923925" y="111385"/>
            <a:ext cx="10591800" cy="4966161"/>
          </a:xfrm>
          <a:prstGeom prst="rect">
            <a:avLst/>
          </a:prstGeom>
        </p:spPr>
      </p:pic>
      <p:sp>
        <p:nvSpPr>
          <p:cNvPr id="6" name="Rectangle 5">
            <a:extLst>
              <a:ext uri="{FF2B5EF4-FFF2-40B4-BE49-F238E27FC236}">
                <a16:creationId xmlns:a16="http://schemas.microsoft.com/office/drawing/2014/main" id="{7ADC27C7-104B-9E5F-FB32-75E2118394CF}"/>
              </a:ext>
            </a:extLst>
          </p:cNvPr>
          <p:cNvSpPr/>
          <p:nvPr/>
        </p:nvSpPr>
        <p:spPr>
          <a:xfrm>
            <a:off x="923925" y="810126"/>
            <a:ext cx="2132096" cy="3529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25000"/>
                  </a:schemeClr>
                </a:solidFill>
              </a:rPr>
              <a:t>Polling Place Surveys Associated View</a:t>
            </a:r>
          </a:p>
        </p:txBody>
      </p:sp>
      <p:sp>
        <p:nvSpPr>
          <p:cNvPr id="7" name="Rectangle 6">
            <a:extLst>
              <a:ext uri="{FF2B5EF4-FFF2-40B4-BE49-F238E27FC236}">
                <a16:creationId xmlns:a16="http://schemas.microsoft.com/office/drawing/2014/main" id="{F69C7D01-7950-1B73-8346-165976015049}"/>
              </a:ext>
            </a:extLst>
          </p:cNvPr>
          <p:cNvSpPr/>
          <p:nvPr/>
        </p:nvSpPr>
        <p:spPr>
          <a:xfrm>
            <a:off x="1122947" y="1227221"/>
            <a:ext cx="1427748" cy="1925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2A2E56B-F567-6874-C56E-592ED998BE16}"/>
              </a:ext>
            </a:extLst>
          </p:cNvPr>
          <p:cNvSpPr/>
          <p:nvPr/>
        </p:nvSpPr>
        <p:spPr>
          <a:xfrm>
            <a:off x="5412958" y="1259305"/>
            <a:ext cx="1203158" cy="1363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2">
                    <a:lumMod val="25000"/>
                  </a:schemeClr>
                </a:solidFill>
              </a:rPr>
              <a:t>EXPORT POLLING PL…</a:t>
            </a:r>
          </a:p>
        </p:txBody>
      </p:sp>
      <p:pic>
        <p:nvPicPr>
          <p:cNvPr id="10" name="Picture 9">
            <a:extLst>
              <a:ext uri="{FF2B5EF4-FFF2-40B4-BE49-F238E27FC236}">
                <a16:creationId xmlns:a16="http://schemas.microsoft.com/office/drawing/2014/main" id="{5BA1B437-6985-5B4B-5F5C-BFCB575A41AE}"/>
              </a:ext>
            </a:extLst>
          </p:cNvPr>
          <p:cNvPicPr>
            <a:picLocks noChangeAspect="1"/>
          </p:cNvPicPr>
          <p:nvPr/>
        </p:nvPicPr>
        <p:blipFill>
          <a:blip r:embed="rId3"/>
          <a:stretch>
            <a:fillRect/>
          </a:stretch>
        </p:blipFill>
        <p:spPr>
          <a:xfrm>
            <a:off x="1319074" y="1533444"/>
            <a:ext cx="7818798" cy="2004234"/>
          </a:xfrm>
          <a:prstGeom prst="rect">
            <a:avLst/>
          </a:prstGeom>
        </p:spPr>
      </p:pic>
      <p:sp>
        <p:nvSpPr>
          <p:cNvPr id="11" name="Rectangle 10">
            <a:extLst>
              <a:ext uri="{FF2B5EF4-FFF2-40B4-BE49-F238E27FC236}">
                <a16:creationId xmlns:a16="http://schemas.microsoft.com/office/drawing/2014/main" id="{1DB803E3-E93E-3445-5B3D-63D5E8949A48}"/>
              </a:ext>
            </a:extLst>
          </p:cNvPr>
          <p:cNvSpPr/>
          <p:nvPr/>
        </p:nvSpPr>
        <p:spPr>
          <a:xfrm>
            <a:off x="1002632" y="3428999"/>
            <a:ext cx="10513093" cy="17127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5FBAACE-ECBC-99BC-0D65-084095439C6A}"/>
              </a:ext>
            </a:extLst>
          </p:cNvPr>
          <p:cNvSpPr txBox="1"/>
          <p:nvPr/>
        </p:nvSpPr>
        <p:spPr>
          <a:xfrm>
            <a:off x="224590" y="3428999"/>
            <a:ext cx="11967410" cy="2862322"/>
          </a:xfrm>
          <a:prstGeom prst="rect">
            <a:avLst/>
          </a:prstGeom>
          <a:noFill/>
        </p:spPr>
        <p:txBody>
          <a:bodyPr wrap="square">
            <a:spAutoFit/>
          </a:bodyPr>
          <a:lstStyle/>
          <a:p>
            <a:r>
              <a:rPr lang="en-US" sz="1800" dirty="0"/>
              <a:t>We come to this view by clicking on the table icon in the table seen on the polling place record (as shown in slide 6)</a:t>
            </a:r>
          </a:p>
          <a:p>
            <a:endParaRPr lang="en-US" sz="1800" dirty="0"/>
          </a:p>
          <a:p>
            <a:r>
              <a:rPr lang="en-US" sz="1800" dirty="0"/>
              <a:t>There can be multiple views here that show different columns of data based on what we want. My thought is the default associated view would show just that municipalities records associated to that polling place. But the next two slides will show other views we may want as well.</a:t>
            </a:r>
          </a:p>
          <a:p>
            <a:endParaRPr lang="en-US" sz="1800" dirty="0"/>
          </a:p>
          <a:p>
            <a:r>
              <a:rPr lang="en-US" sz="1800" dirty="0"/>
              <a:t>In this view they can see up to 50 records on a page, but again can page through if there are more than 50 records associated.</a:t>
            </a:r>
          </a:p>
          <a:p>
            <a:endParaRPr lang="en-US" sz="1800" dirty="0"/>
          </a:p>
          <a:p>
            <a:r>
              <a:rPr lang="en-US" sz="1800" dirty="0"/>
              <a:t>By clicking on the Survey Name here it will take you to what is seen on slide 3, the same as if they had clicked on a Survey Name in slide 6.</a:t>
            </a:r>
            <a:endParaRPr lang="en-US" dirty="0"/>
          </a:p>
        </p:txBody>
      </p:sp>
    </p:spTree>
    <p:extLst>
      <p:ext uri="{BB962C8B-B14F-4D97-AF65-F5344CB8AC3E}">
        <p14:creationId xmlns:p14="http://schemas.microsoft.com/office/powerpoint/2010/main" val="252199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13FA98-B937-68BE-7B1E-39A6F956AC20}"/>
              </a:ext>
            </a:extLst>
          </p:cNvPr>
          <p:cNvPicPr>
            <a:picLocks noChangeAspect="1"/>
          </p:cNvPicPr>
          <p:nvPr/>
        </p:nvPicPr>
        <p:blipFill>
          <a:blip r:embed="rId2"/>
          <a:stretch>
            <a:fillRect/>
          </a:stretch>
        </p:blipFill>
        <p:spPr>
          <a:xfrm>
            <a:off x="548685" y="165433"/>
            <a:ext cx="10504326" cy="4925147"/>
          </a:xfrm>
          <a:prstGeom prst="rect">
            <a:avLst/>
          </a:prstGeom>
        </p:spPr>
      </p:pic>
      <p:sp>
        <p:nvSpPr>
          <p:cNvPr id="4" name="Rectangle 3">
            <a:extLst>
              <a:ext uri="{FF2B5EF4-FFF2-40B4-BE49-F238E27FC236}">
                <a16:creationId xmlns:a16="http://schemas.microsoft.com/office/drawing/2014/main" id="{6479D992-D7A2-63C6-287E-FBF5C220EC97}"/>
              </a:ext>
            </a:extLst>
          </p:cNvPr>
          <p:cNvSpPr/>
          <p:nvPr/>
        </p:nvSpPr>
        <p:spPr>
          <a:xfrm>
            <a:off x="548685" y="826168"/>
            <a:ext cx="2130347" cy="3529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25000"/>
                  </a:schemeClr>
                </a:solidFill>
              </a:rPr>
              <a:t>Polling Place Surveys County View</a:t>
            </a:r>
          </a:p>
        </p:txBody>
      </p:sp>
      <p:sp>
        <p:nvSpPr>
          <p:cNvPr id="5" name="Rectangle 4">
            <a:extLst>
              <a:ext uri="{FF2B5EF4-FFF2-40B4-BE49-F238E27FC236}">
                <a16:creationId xmlns:a16="http://schemas.microsoft.com/office/drawing/2014/main" id="{785C4C9D-7966-11B4-2A4B-7D9E0652B99F}"/>
              </a:ext>
            </a:extLst>
          </p:cNvPr>
          <p:cNvSpPr/>
          <p:nvPr/>
        </p:nvSpPr>
        <p:spPr>
          <a:xfrm>
            <a:off x="810126" y="1267326"/>
            <a:ext cx="1427748" cy="1925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FBBA55-CF75-C7AB-CBB9-E581FDBA0175}"/>
              </a:ext>
            </a:extLst>
          </p:cNvPr>
          <p:cNvSpPr/>
          <p:nvPr/>
        </p:nvSpPr>
        <p:spPr>
          <a:xfrm>
            <a:off x="5124200" y="1283368"/>
            <a:ext cx="1203158" cy="1363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2">
                    <a:lumMod val="25000"/>
                  </a:schemeClr>
                </a:solidFill>
              </a:rPr>
              <a:t>EXPORT POLLING PL…</a:t>
            </a:r>
          </a:p>
        </p:txBody>
      </p:sp>
      <p:pic>
        <p:nvPicPr>
          <p:cNvPr id="8" name="Picture 7">
            <a:extLst>
              <a:ext uri="{FF2B5EF4-FFF2-40B4-BE49-F238E27FC236}">
                <a16:creationId xmlns:a16="http://schemas.microsoft.com/office/drawing/2014/main" id="{F007ABB1-65D4-7D2D-3D13-85551FEEE4A9}"/>
              </a:ext>
            </a:extLst>
          </p:cNvPr>
          <p:cNvPicPr>
            <a:picLocks noChangeAspect="1"/>
          </p:cNvPicPr>
          <p:nvPr/>
        </p:nvPicPr>
        <p:blipFill>
          <a:blip r:embed="rId3"/>
          <a:stretch>
            <a:fillRect/>
          </a:stretch>
        </p:blipFill>
        <p:spPr>
          <a:xfrm>
            <a:off x="658974" y="1548062"/>
            <a:ext cx="10442163" cy="281964"/>
          </a:xfrm>
          <a:prstGeom prst="rect">
            <a:avLst/>
          </a:prstGeom>
        </p:spPr>
      </p:pic>
      <p:sp>
        <p:nvSpPr>
          <p:cNvPr id="16" name="Rectangle 15">
            <a:extLst>
              <a:ext uri="{FF2B5EF4-FFF2-40B4-BE49-F238E27FC236}">
                <a16:creationId xmlns:a16="http://schemas.microsoft.com/office/drawing/2014/main" id="{8B6718E1-5D1D-BBDD-6455-D72B5D200892}"/>
              </a:ext>
            </a:extLst>
          </p:cNvPr>
          <p:cNvSpPr/>
          <p:nvPr/>
        </p:nvSpPr>
        <p:spPr>
          <a:xfrm>
            <a:off x="932448" y="2975190"/>
            <a:ext cx="1497931" cy="15332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1"/>
                </a:solidFill>
              </a:rPr>
              <a:t>MADISON LIBRARY 11/8..</a:t>
            </a:r>
          </a:p>
          <a:p>
            <a:endParaRPr lang="en-US" sz="1000" dirty="0">
              <a:solidFill>
                <a:schemeClr val="accent1"/>
              </a:solidFill>
            </a:endParaRPr>
          </a:p>
          <a:p>
            <a:r>
              <a:rPr lang="en-US" sz="1000" dirty="0">
                <a:solidFill>
                  <a:schemeClr val="accent1"/>
                </a:solidFill>
              </a:rPr>
              <a:t>CROSS PLAINS LIBRARY…</a:t>
            </a:r>
          </a:p>
          <a:p>
            <a:endParaRPr lang="en-US" sz="1000" dirty="0">
              <a:solidFill>
                <a:schemeClr val="accent1"/>
              </a:solidFill>
            </a:endParaRPr>
          </a:p>
          <a:p>
            <a:r>
              <a:rPr lang="en-US" sz="1000" dirty="0">
                <a:solidFill>
                  <a:schemeClr val="accent1"/>
                </a:solidFill>
              </a:rPr>
              <a:t>DANE LIBRARY 11/8/20..</a:t>
            </a:r>
          </a:p>
        </p:txBody>
      </p:sp>
      <p:pic>
        <p:nvPicPr>
          <p:cNvPr id="15" name="Picture 14">
            <a:extLst>
              <a:ext uri="{FF2B5EF4-FFF2-40B4-BE49-F238E27FC236}">
                <a16:creationId xmlns:a16="http://schemas.microsoft.com/office/drawing/2014/main" id="{F22A1DA9-FC69-64A5-84A7-13BF71EF9E98}"/>
              </a:ext>
            </a:extLst>
          </p:cNvPr>
          <p:cNvPicPr>
            <a:picLocks noChangeAspect="1"/>
          </p:cNvPicPr>
          <p:nvPr/>
        </p:nvPicPr>
        <p:blipFill>
          <a:blip r:embed="rId4"/>
          <a:stretch>
            <a:fillRect/>
          </a:stretch>
        </p:blipFill>
        <p:spPr>
          <a:xfrm>
            <a:off x="932448" y="1918257"/>
            <a:ext cx="7033870" cy="1394581"/>
          </a:xfrm>
          <a:prstGeom prst="rect">
            <a:avLst/>
          </a:prstGeom>
        </p:spPr>
      </p:pic>
      <p:sp>
        <p:nvSpPr>
          <p:cNvPr id="17" name="Rectangle 16">
            <a:extLst>
              <a:ext uri="{FF2B5EF4-FFF2-40B4-BE49-F238E27FC236}">
                <a16:creationId xmlns:a16="http://schemas.microsoft.com/office/drawing/2014/main" id="{F621491E-AA2B-B388-14D8-0204D2F93927}"/>
              </a:ext>
            </a:extLst>
          </p:cNvPr>
          <p:cNvSpPr/>
          <p:nvPr/>
        </p:nvSpPr>
        <p:spPr>
          <a:xfrm>
            <a:off x="2334127" y="3176401"/>
            <a:ext cx="1497931" cy="1130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1"/>
                </a:solidFill>
              </a:rPr>
              <a:t>MADISON LIBRARY</a:t>
            </a:r>
          </a:p>
          <a:p>
            <a:endParaRPr lang="en-US" sz="1000" dirty="0">
              <a:solidFill>
                <a:schemeClr val="accent1"/>
              </a:solidFill>
            </a:endParaRPr>
          </a:p>
          <a:p>
            <a:r>
              <a:rPr lang="en-US" sz="1000" dirty="0">
                <a:solidFill>
                  <a:schemeClr val="accent1"/>
                </a:solidFill>
              </a:rPr>
              <a:t>CROSS PLAINS LIBRARY</a:t>
            </a:r>
          </a:p>
          <a:p>
            <a:endParaRPr lang="en-US" sz="1000" dirty="0">
              <a:solidFill>
                <a:schemeClr val="accent1"/>
              </a:solidFill>
            </a:endParaRPr>
          </a:p>
          <a:p>
            <a:r>
              <a:rPr lang="en-US" sz="1000" dirty="0">
                <a:solidFill>
                  <a:schemeClr val="accent1"/>
                </a:solidFill>
              </a:rPr>
              <a:t>DANE LIBRARY</a:t>
            </a:r>
          </a:p>
        </p:txBody>
      </p:sp>
      <p:sp>
        <p:nvSpPr>
          <p:cNvPr id="18" name="Rectangle 17">
            <a:extLst>
              <a:ext uri="{FF2B5EF4-FFF2-40B4-BE49-F238E27FC236}">
                <a16:creationId xmlns:a16="http://schemas.microsoft.com/office/drawing/2014/main" id="{9C219457-69B0-9B75-2886-363EF35FD032}"/>
              </a:ext>
            </a:extLst>
          </p:cNvPr>
          <p:cNvSpPr/>
          <p:nvPr/>
        </p:nvSpPr>
        <p:spPr>
          <a:xfrm>
            <a:off x="3906253" y="3270576"/>
            <a:ext cx="1652337" cy="9424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1"/>
                </a:solidFill>
              </a:rPr>
              <a:t>CITY OF MADISON – DANE…</a:t>
            </a:r>
          </a:p>
          <a:p>
            <a:endParaRPr lang="en-US" sz="1000" dirty="0">
              <a:solidFill>
                <a:schemeClr val="accent1"/>
              </a:solidFill>
            </a:endParaRPr>
          </a:p>
          <a:p>
            <a:r>
              <a:rPr lang="en-US" sz="1000" dirty="0">
                <a:solidFill>
                  <a:schemeClr val="accent1"/>
                </a:solidFill>
              </a:rPr>
              <a:t>VILLAGE OF CROSS PLAINS..</a:t>
            </a:r>
          </a:p>
          <a:p>
            <a:endParaRPr lang="en-US" sz="1000" dirty="0">
              <a:solidFill>
                <a:schemeClr val="accent1"/>
              </a:solidFill>
            </a:endParaRPr>
          </a:p>
          <a:p>
            <a:r>
              <a:rPr lang="en-US" sz="1000" dirty="0">
                <a:solidFill>
                  <a:schemeClr val="accent1"/>
                </a:solidFill>
              </a:rPr>
              <a:t>VILLAGE OF DANE – DANE…</a:t>
            </a:r>
          </a:p>
        </p:txBody>
      </p:sp>
      <p:pic>
        <p:nvPicPr>
          <p:cNvPr id="20" name="Picture 19">
            <a:extLst>
              <a:ext uri="{FF2B5EF4-FFF2-40B4-BE49-F238E27FC236}">
                <a16:creationId xmlns:a16="http://schemas.microsoft.com/office/drawing/2014/main" id="{57297E4D-014C-F4DA-3AE0-C530EA818BF5}"/>
              </a:ext>
            </a:extLst>
          </p:cNvPr>
          <p:cNvPicPr>
            <a:picLocks noChangeAspect="1"/>
          </p:cNvPicPr>
          <p:nvPr/>
        </p:nvPicPr>
        <p:blipFill>
          <a:blip r:embed="rId5"/>
          <a:stretch>
            <a:fillRect/>
          </a:stretch>
        </p:blipFill>
        <p:spPr>
          <a:xfrm>
            <a:off x="5526507" y="3376723"/>
            <a:ext cx="2301439" cy="1280271"/>
          </a:xfrm>
          <a:prstGeom prst="rect">
            <a:avLst/>
          </a:prstGeom>
        </p:spPr>
      </p:pic>
      <p:sp>
        <p:nvSpPr>
          <p:cNvPr id="22" name="Rectangle 21">
            <a:extLst>
              <a:ext uri="{FF2B5EF4-FFF2-40B4-BE49-F238E27FC236}">
                <a16:creationId xmlns:a16="http://schemas.microsoft.com/office/drawing/2014/main" id="{BF9C1C76-60EB-1C19-0371-50BF267683E5}"/>
              </a:ext>
            </a:extLst>
          </p:cNvPr>
          <p:cNvSpPr/>
          <p:nvPr/>
        </p:nvSpPr>
        <p:spPr>
          <a:xfrm>
            <a:off x="481263" y="4146884"/>
            <a:ext cx="10778289" cy="11449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8D3BA91-8A98-B29E-D427-0C49A74A351F}"/>
              </a:ext>
            </a:extLst>
          </p:cNvPr>
          <p:cNvSpPr txBox="1"/>
          <p:nvPr/>
        </p:nvSpPr>
        <p:spPr>
          <a:xfrm>
            <a:off x="92242" y="4076442"/>
            <a:ext cx="12007516" cy="2862322"/>
          </a:xfrm>
          <a:prstGeom prst="rect">
            <a:avLst/>
          </a:prstGeom>
          <a:noFill/>
        </p:spPr>
        <p:txBody>
          <a:bodyPr wrap="square">
            <a:spAutoFit/>
          </a:bodyPr>
          <a:lstStyle/>
          <a:p>
            <a:r>
              <a:rPr lang="en-US" sz="1800" dirty="0"/>
              <a:t>We come to this view by clicking on the table icon in the table seen on the polling place record (as shown in slide 6) and then clicking on the dropdown to the right of Polling Place Surveys Associated View</a:t>
            </a:r>
          </a:p>
          <a:p>
            <a:endParaRPr lang="en-US" sz="1800" dirty="0"/>
          </a:p>
          <a:p>
            <a:r>
              <a:rPr lang="en-US" sz="1800" dirty="0"/>
              <a:t>I am imagining we create this view so the county users can see all of the ones done within their county for a specific election. Technically any clerk user would be able to see this, but since everything will not be editable by non-state users, that is fine.</a:t>
            </a:r>
          </a:p>
          <a:p>
            <a:endParaRPr lang="en-US" sz="1800" dirty="0"/>
          </a:p>
          <a:p>
            <a:r>
              <a:rPr lang="en-US" sz="1800" dirty="0"/>
              <a:t>In this view they can see up to 50 records on a page, but again can page through if there are more than 50 records associated.</a:t>
            </a:r>
          </a:p>
          <a:p>
            <a:endParaRPr lang="en-US" sz="1800" dirty="0"/>
          </a:p>
          <a:p>
            <a:r>
              <a:rPr lang="en-US" sz="1800" dirty="0"/>
              <a:t>By clicking on the Survey Name here it will take you to what is seen on slide 3, the same as if they had clicked on a Survey Name </a:t>
            </a:r>
            <a:r>
              <a:rPr lang="en-US" dirty="0"/>
              <a:t>elsewhere</a:t>
            </a:r>
            <a:r>
              <a:rPr lang="en-US" sz="1800" dirty="0"/>
              <a:t>.</a:t>
            </a:r>
            <a:endParaRPr lang="en-US" dirty="0"/>
          </a:p>
        </p:txBody>
      </p:sp>
    </p:spTree>
    <p:extLst>
      <p:ext uri="{BB962C8B-B14F-4D97-AF65-F5344CB8AC3E}">
        <p14:creationId xmlns:p14="http://schemas.microsoft.com/office/powerpoint/2010/main" val="412256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068775-8E5A-F257-4C2C-3C8E2EA9594E}"/>
              </a:ext>
            </a:extLst>
          </p:cNvPr>
          <p:cNvPicPr>
            <a:picLocks noChangeAspect="1"/>
          </p:cNvPicPr>
          <p:nvPr/>
        </p:nvPicPr>
        <p:blipFill>
          <a:blip r:embed="rId2"/>
          <a:stretch>
            <a:fillRect/>
          </a:stretch>
        </p:blipFill>
        <p:spPr>
          <a:xfrm>
            <a:off x="640689" y="66675"/>
            <a:ext cx="10910622" cy="5115646"/>
          </a:xfrm>
          <a:prstGeom prst="rect">
            <a:avLst/>
          </a:prstGeom>
        </p:spPr>
      </p:pic>
      <p:sp>
        <p:nvSpPr>
          <p:cNvPr id="6" name="Rectangle 5">
            <a:extLst>
              <a:ext uri="{FF2B5EF4-FFF2-40B4-BE49-F238E27FC236}">
                <a16:creationId xmlns:a16="http://schemas.microsoft.com/office/drawing/2014/main" id="{EE8662B5-8F7F-EFB1-E06B-2A9882D41BBA}"/>
              </a:ext>
            </a:extLst>
          </p:cNvPr>
          <p:cNvSpPr/>
          <p:nvPr/>
        </p:nvSpPr>
        <p:spPr>
          <a:xfrm>
            <a:off x="709106" y="826168"/>
            <a:ext cx="2130347" cy="3529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25000"/>
                  </a:schemeClr>
                </a:solidFill>
              </a:rPr>
              <a:t>Polling Place Surveys - All</a:t>
            </a:r>
          </a:p>
        </p:txBody>
      </p:sp>
      <p:sp>
        <p:nvSpPr>
          <p:cNvPr id="7" name="Rectangle 6">
            <a:extLst>
              <a:ext uri="{FF2B5EF4-FFF2-40B4-BE49-F238E27FC236}">
                <a16:creationId xmlns:a16="http://schemas.microsoft.com/office/drawing/2014/main" id="{070FB3C7-FCBD-2DBD-DBE3-550901A38906}"/>
              </a:ext>
            </a:extLst>
          </p:cNvPr>
          <p:cNvSpPr/>
          <p:nvPr/>
        </p:nvSpPr>
        <p:spPr>
          <a:xfrm>
            <a:off x="810126" y="1243263"/>
            <a:ext cx="1475874" cy="1925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4D06F59-0016-0916-EDF0-92043092AC69}"/>
              </a:ext>
            </a:extLst>
          </p:cNvPr>
          <p:cNvPicPr>
            <a:picLocks noChangeAspect="1"/>
          </p:cNvPicPr>
          <p:nvPr/>
        </p:nvPicPr>
        <p:blipFill>
          <a:blip r:embed="rId3"/>
          <a:stretch>
            <a:fillRect/>
          </a:stretch>
        </p:blipFill>
        <p:spPr>
          <a:xfrm>
            <a:off x="640688" y="1499936"/>
            <a:ext cx="10910621" cy="2461473"/>
          </a:xfrm>
          <a:prstGeom prst="rect">
            <a:avLst/>
          </a:prstGeom>
        </p:spPr>
      </p:pic>
      <p:sp>
        <p:nvSpPr>
          <p:cNvPr id="10" name="Rectangle 9">
            <a:extLst>
              <a:ext uri="{FF2B5EF4-FFF2-40B4-BE49-F238E27FC236}">
                <a16:creationId xmlns:a16="http://schemas.microsoft.com/office/drawing/2014/main" id="{ED60C668-3AF0-5338-00E8-178C29DAC983}"/>
              </a:ext>
            </a:extLst>
          </p:cNvPr>
          <p:cNvSpPr/>
          <p:nvPr/>
        </p:nvSpPr>
        <p:spPr>
          <a:xfrm>
            <a:off x="336884" y="3961409"/>
            <a:ext cx="11710737" cy="18137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5ACCAC-913E-B479-BE86-341B631023F1}"/>
              </a:ext>
            </a:extLst>
          </p:cNvPr>
          <p:cNvSpPr txBox="1"/>
          <p:nvPr/>
        </p:nvSpPr>
        <p:spPr>
          <a:xfrm>
            <a:off x="0" y="3828237"/>
            <a:ext cx="12192000" cy="3139321"/>
          </a:xfrm>
          <a:prstGeom prst="rect">
            <a:avLst/>
          </a:prstGeom>
          <a:noFill/>
        </p:spPr>
        <p:txBody>
          <a:bodyPr wrap="square">
            <a:spAutoFit/>
          </a:bodyPr>
          <a:lstStyle/>
          <a:p>
            <a:r>
              <a:rPr lang="en-US" sz="1800" dirty="0"/>
              <a:t>We come to this view by clicking on the table icon in the table seen on the polling place record (as shown in slide 6) and then clicking on the dropdown to the right of Polling Place Surveys Associated View</a:t>
            </a:r>
          </a:p>
          <a:p>
            <a:endParaRPr lang="en-US" sz="1800" dirty="0"/>
          </a:p>
          <a:p>
            <a:r>
              <a:rPr lang="en-US" sz="1800" dirty="0"/>
              <a:t>I am imagining we create this view so the state users can see all </a:t>
            </a:r>
            <a:r>
              <a:rPr lang="en-US" dirty="0"/>
              <a:t>surveys</a:t>
            </a:r>
            <a:r>
              <a:rPr lang="en-US" sz="1800" dirty="0"/>
              <a:t> done within a specific election. I believe we can make this a view that only state users can see but technically even if any user is able to see this it should be fine since everything is not be editable by non-state users</a:t>
            </a:r>
            <a:r>
              <a:rPr lang="en-US" dirty="0"/>
              <a:t>.</a:t>
            </a:r>
            <a:endParaRPr lang="en-US" sz="1800" dirty="0"/>
          </a:p>
          <a:p>
            <a:endParaRPr lang="en-US" sz="1800" dirty="0"/>
          </a:p>
          <a:p>
            <a:r>
              <a:rPr lang="en-US" sz="1800" dirty="0"/>
              <a:t>In this view they can see up to 50 records on a page, but again can page through if there are more than 50 records associated.</a:t>
            </a:r>
          </a:p>
          <a:p>
            <a:endParaRPr lang="en-US" sz="1800" dirty="0"/>
          </a:p>
          <a:p>
            <a:r>
              <a:rPr lang="en-US" sz="1800" dirty="0"/>
              <a:t>By clicking on the Survey Name here it will take you to what is seen on slide 3, the same as if they had clicked on a Survey Name </a:t>
            </a:r>
            <a:r>
              <a:rPr lang="en-US" dirty="0"/>
              <a:t>elsewhere</a:t>
            </a:r>
            <a:r>
              <a:rPr lang="en-US" sz="1800" dirty="0"/>
              <a:t>.</a:t>
            </a:r>
            <a:endParaRPr lang="en-US" dirty="0"/>
          </a:p>
        </p:txBody>
      </p:sp>
      <p:sp>
        <p:nvSpPr>
          <p:cNvPr id="11" name="Rectangle 10">
            <a:extLst>
              <a:ext uri="{FF2B5EF4-FFF2-40B4-BE49-F238E27FC236}">
                <a16:creationId xmlns:a16="http://schemas.microsoft.com/office/drawing/2014/main" id="{22AC61A8-E1B9-64D0-C4FF-9696710051C2}"/>
              </a:ext>
            </a:extLst>
          </p:cNvPr>
          <p:cNvSpPr/>
          <p:nvPr/>
        </p:nvSpPr>
        <p:spPr>
          <a:xfrm>
            <a:off x="5292642" y="1263315"/>
            <a:ext cx="1203158" cy="1363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2">
                    <a:lumMod val="25000"/>
                  </a:schemeClr>
                </a:solidFill>
              </a:rPr>
              <a:t>EXPORT POLLING PL…</a:t>
            </a:r>
          </a:p>
        </p:txBody>
      </p:sp>
    </p:spTree>
    <p:extLst>
      <p:ext uri="{BB962C8B-B14F-4D97-AF65-F5344CB8AC3E}">
        <p14:creationId xmlns:p14="http://schemas.microsoft.com/office/powerpoint/2010/main" val="238170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TotalTime>
  <Words>1222</Words>
  <Application>Microsoft Office PowerPoint</Application>
  <PresentationFormat>Widescreen</PresentationFormat>
  <Paragraphs>155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Statz, Sarah A - ELECTIONS</dc:creator>
  <cp:lastModifiedBy>Statz, Sarah A - ELECTIONS</cp:lastModifiedBy>
  <cp:revision>19</cp:revision>
  <dcterms:created xsi:type="dcterms:W3CDTF">2023-08-14T20:52:26Z</dcterms:created>
  <dcterms:modified xsi:type="dcterms:W3CDTF">2023-09-05T21:41:07Z</dcterms:modified>
</cp:coreProperties>
</file>