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9" r:id="rId3"/>
    <p:sldId id="257" r:id="rId4"/>
    <p:sldId id="280" r:id="rId5"/>
    <p:sldId id="287" r:id="rId6"/>
    <p:sldId id="281" r:id="rId7"/>
    <p:sldId id="282" r:id="rId8"/>
    <p:sldId id="283" r:id="rId9"/>
    <p:sldId id="273" r:id="rId10"/>
    <p:sldId id="258" r:id="rId11"/>
    <p:sldId id="277" r:id="rId12"/>
    <p:sldId id="284" r:id="rId13"/>
    <p:sldId id="285" r:id="rId14"/>
    <p:sldId id="278" r:id="rId15"/>
    <p:sldId id="260" r:id="rId16"/>
    <p:sldId id="275" r:id="rId17"/>
    <p:sldId id="276" r:id="rId18"/>
    <p:sldId id="268" r:id="rId19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2" autoAdjust="0"/>
    <p:restoredTop sz="95439" autoAdjust="0"/>
  </p:normalViewPr>
  <p:slideViewPr>
    <p:cSldViewPr snapToGrid="0">
      <p:cViewPr varScale="1">
        <p:scale>
          <a:sx n="99" d="100"/>
          <a:sy n="99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94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397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F9FB5-2D2E-4797-BBF6-8ECEB7F00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24.06.2025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24.06.2025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для реляционных баз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660164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Андрей Львович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Автоматическую нормализацию можно формализовать как задачу оптимизации по двум критериям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</m:t>
                      </m:r>
                    </m:oMath>
                  </m:oMathPara>
                </a14:m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𝐶𝑜𝑢𝑛𝑡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𝑎𝑛𝑜𝑚𝑎𝑙𝑖𝑒𝑠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декомпозированных отношений</a:t>
                </a:r>
              </a:p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𝐶𝑜𝑢𝑛𝑡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𝑎𝑛𝑜𝑚𝑎𝑖𝑙𝑒𝑠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функция, вычисляющая количество аномалий всех типов.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21A65B1A-7298-6A34-7B51-51FE5C40A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82653" y="1457325"/>
                <a:ext cx="4323347" cy="4722093"/>
              </a:xfrm>
              <a:blipFill>
                <a:blip r:embed="rId2"/>
                <a:stretch>
                  <a:fillRect l="-1269" t="-11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pic>
        <p:nvPicPr>
          <p:cNvPr id="20" name="Рисунок 19" descr="Изображение выглядит как текст, снимок экрана, Шрифт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43C2050-85A1-8DD1-9AA2-154BE091E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88" y="1617578"/>
            <a:ext cx="4887327" cy="36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0"/>
            <a:ext cx="8543925" cy="89118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FCE759-74C1-E6B6-590A-3A983587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23" y="1288774"/>
            <a:ext cx="8575153" cy="4280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35BDF3-51FB-92F4-75F7-BE3C6052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436" y="963327"/>
            <a:ext cx="2173677" cy="57948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E655E29E-EAE7-48B6-9A93-3A07C986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исходного отношения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687B9-E1CB-D18E-ED70-1CC1D6636CCC}"/>
              </a:ext>
            </a:extLst>
          </p:cNvPr>
          <p:cNvSpPr txBox="1"/>
          <p:nvPr/>
        </p:nvSpPr>
        <p:spPr>
          <a:xfrm>
            <a:off x="0" y="548640"/>
            <a:ext cx="289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замыкания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3BF89-9F33-7955-2EF7-45B489ED62D0}"/>
              </a:ext>
            </a:extLst>
          </p:cNvPr>
          <p:cNvSpPr txBox="1"/>
          <p:nvPr/>
        </p:nvSpPr>
        <p:spPr>
          <a:xfrm>
            <a:off x="3146425" y="548640"/>
            <a:ext cx="3849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поиска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кандидатных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ключей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7A6727-9AE6-A415-137B-96EE87BF772B}"/>
              </a:ext>
            </a:extLst>
          </p:cNvPr>
          <p:cNvSpPr txBox="1"/>
          <p:nvPr/>
        </p:nvSpPr>
        <p:spPr>
          <a:xfrm>
            <a:off x="7244982" y="548640"/>
            <a:ext cx="2586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алгоритм анализа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273968-A3D5-BBF5-3E25-E4E847AA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66384" y="6429188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1725E-9A38-9418-475A-B5844E294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5" y="913448"/>
            <a:ext cx="1968751" cy="58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C17CE7-8194-1550-F7C0-D0D4CD247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603" y="939952"/>
            <a:ext cx="1768570" cy="5818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FC944A-1199-CDCA-DCC1-BB86770FE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980" y="887194"/>
            <a:ext cx="1497579" cy="5886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1993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DC0B7B-A852-6389-A081-51292DEC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13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212672B-6FE4-42C7-D2AD-182F450AD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38" y="0"/>
            <a:ext cx="9298251" cy="54864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отношения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488EEE-0097-07D9-0078-88F2EA58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289" y="548640"/>
            <a:ext cx="7182678" cy="6240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9458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14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B155076-48CD-DD79-8201-34EA1AABF457}"/>
              </a:ext>
            </a:extLst>
          </p:cNvPr>
          <p:cNvSpPr txBox="1">
            <a:spLocks/>
          </p:cNvSpPr>
          <p:nvPr/>
        </p:nvSpPr>
        <p:spPr>
          <a:xfrm>
            <a:off x="0" y="96187"/>
            <a:ext cx="9906000" cy="986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программного обеспечения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022F5F6-0698-5431-FCCC-269D048C9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99" y="1082254"/>
            <a:ext cx="5926703" cy="5615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906000" cy="1347470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ависимость временных характеристик метода от количества атрибутов отношения и от количества функциональных зависимостей</a:t>
            </a:r>
            <a:endParaRPr lang="ru-RU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15</a:t>
            </a:fld>
            <a:endParaRPr lang="ru-RU"/>
          </a:p>
        </p:txBody>
      </p:sp>
      <p:sp>
        <p:nvSpPr>
          <p:cNvPr id="6" name="Объект 2"/>
          <p:cNvSpPr txBox="1"/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55" y="1348105"/>
            <a:ext cx="4149725" cy="434784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46075" y="5790565"/>
            <a:ext cx="90411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Время выполнения анализа и декомпозиции отношений растет как при росте количества атрибутов, так и при росте количества функциональных зависимостей. При этом при росте количества атрибутов время выполнения растет быстрее.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439615-B458-0B3A-6E7F-3EE91EB3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085"/>
            <a:ext cx="4830446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72072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Постановка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16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/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20000"/>
                  </a:lnSpc>
                </a:pP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Схема отношения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«</a:t>
                </a:r>
                <a:r>
                  <a:rPr lang="ru-RU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Сотрудники_компании</a:t>
                </a:r>
                <a:r>
                  <a:rPr lang="ru-RU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»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КодСотрудника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ИмяСотрудника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Отдел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НачальникОтдела</m:t>
                            </m:r>
                            <m:r>
                              <a:rPr lang="ru-RU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, 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Код 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НазваниеПроекта</m:t>
                            </m:r>
                          </m:e>
                          <m:e>
                            <m:r>
                              <a:rPr lang="ru-RU" b="0" i="1" dirty="0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БюджетПроекта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algn="just">
                  <a:lnSpc>
                    <a:spcPct val="120000"/>
                  </a:lnSpc>
                </a:pPr>
                <a:endParaRPr lang="ru-RU" dirty="0"/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Функциональные зависимости: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КодСотрудника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 → {</m:t>
                    </m:r>
                    <m:r>
                      <a:rPr lang="ru-RU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ИмяСотрудника, Отдел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Отдел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НачальникОтдела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КодПроекта</m:t>
                        </m:r>
                      </m:e>
                    </m:d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 </m:t>
                    </m:r>
                    <m:d>
                      <m:dPr>
                        <m:begChr m:val="{"/>
                        <m:endChr m:val="}"/>
                        <m:ctrlPr>
                          <a:rPr lang="ru-RU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Бюджет</m:t>
                        </m:r>
                        <m:r>
                          <a:rPr lang="ru-RU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ru-RU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НазваниеПроекта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Исходные характеристики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Исходная нормальная форма – 1НФ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строк – 3000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Объем исходного отношения – 0.469 МБ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5664D8-7954-3115-C865-965EFEF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35" y="705462"/>
                <a:ext cx="5357310" cy="5792996"/>
              </a:xfrm>
              <a:prstGeom prst="rect">
                <a:avLst/>
              </a:prstGeom>
              <a:blipFill>
                <a:blip r:embed="rId3"/>
                <a:stretch>
                  <a:fillRect l="-910" t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0EAD5DA-4D6D-7D3A-20F3-E4BCDF4EA75B}"/>
              </a:ext>
            </a:extLst>
          </p:cNvPr>
          <p:cNvSpPr txBox="1"/>
          <p:nvPr/>
        </p:nvSpPr>
        <p:spPr>
          <a:xfrm>
            <a:off x="5813659" y="1468972"/>
            <a:ext cx="38886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высокой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с низкой избыточностью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отделов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проектов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начальников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Уникальных имен сотрудников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65853"/>
            <a:ext cx="8543925" cy="7492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17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98CCD-1381-9B4B-37E1-ED6B9AD40230}"/>
              </a:ext>
            </a:extLst>
          </p:cNvPr>
          <p:cNvSpPr txBox="1"/>
          <p:nvPr/>
        </p:nvSpPr>
        <p:spPr>
          <a:xfrm>
            <a:off x="272281" y="5815798"/>
            <a:ext cx="891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данного отношения нормализация дает существенное уменьшение используемой памяти, причем для более высокой избыточности данных эффективность нормализации выше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435736-3161-334B-334E-BEE1A89BA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9" b="13478"/>
          <a:stretch/>
        </p:blipFill>
        <p:spPr>
          <a:xfrm>
            <a:off x="157612" y="842480"/>
            <a:ext cx="9590775" cy="24719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34898C-6F76-C1AD-7C4B-1696D20034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643" r="-1" b="12332"/>
          <a:stretch/>
        </p:blipFill>
        <p:spPr>
          <a:xfrm>
            <a:off x="157612" y="3314385"/>
            <a:ext cx="9590773" cy="247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4" y="136523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952901"/>
            <a:ext cx="8873039" cy="558601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выпускной квалификационной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работы была достигнута цель разработки метода автоматической нормализации в реляционных базах данных, а также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анализирована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предметная област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Спроектирован метод автоматической нормализации в реляционных базах данных;</a:t>
            </a:r>
          </a:p>
          <a:p>
            <a:pPr lvl="0"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 спроектированный метод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Исследована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</a:p>
          <a:p>
            <a:pPr marL="0" lvl="0" indent="0" algn="just">
              <a:lnSpc>
                <a:spcPct val="120000"/>
              </a:lnSpc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ния дальнейшего развития для разработанного метода могут включать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Реализацию обратной композиции отношений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Вычисление характеристик нормализованных отношений для различных типов запросов.</a:t>
            </a: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B33474-40EF-74E9-6FCA-FDCBEDB99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385" y="1106904"/>
            <a:ext cx="4013733" cy="575109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Нормальными формами </a:t>
            </a:r>
            <a:r>
              <a:rPr lang="ru-RU" sz="1800" dirty="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называются уровни структурной организации отношений, определённые набором строгих требований к функциональным зависимостям, позволяющие устранить избыточность и аномалии обновления.</a:t>
            </a:r>
            <a:endParaRPr lang="ru-RU" sz="18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marL="0" indent="0" algn="just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отношений </a:t>
            </a:r>
            <a:r>
              <a:rPr lang="ru-RU" sz="1800" dirty="0"/>
              <a:t>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важный процесс в проектировании баз данных, который преследует две основные цели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Минимизация объема хранимых данных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Максимизация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согласованности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A682A25-48B6-34B9-9DC2-3FFB3EDD3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36" y="1108535"/>
            <a:ext cx="5206733" cy="464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1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3762" y="353996"/>
            <a:ext cx="3438476" cy="258747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162050"/>
            <a:ext cx="8543925" cy="56959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метода нормализации в реляционных базах данных с использованием анализа функциональных зависимостей.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анализировать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предметную област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ь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спроектированный метод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зависимость времени анализа и декомпозиции отношений от количества атрибутов и функциональных зависимостей.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17724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реляционных баз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Заголовком отношения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называют множество 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-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имя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-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ого атрибута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Отношением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называют пару вида</a:t>
                </a:r>
                <a:b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где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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…×</m:t>
                    </m:r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endParaRPr lang="en-US" sz="1800" b="0" i="1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𝑑𝑜𝑚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–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кортеж из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𝑛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значений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𝑚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количество кортежей</a:t>
                </a:r>
                <a:endParaRPr lang="en-US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SimSun" charset="0"/>
                                <a:cs typeface="DejaVu Math TeX Gyre" panose="02000503000000000000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,…, 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 заголовок отношения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71170" y="1152525"/>
                <a:ext cx="4346575" cy="4909820"/>
              </a:xfrm>
              <a:blipFill>
                <a:blip r:embed="rId2"/>
                <a:stretch>
                  <a:fillRect l="-1122" t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4817745" y="3055620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17745" y="1152793"/>
            <a:ext cx="4800349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Экзамены (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Преподаватель, </a:t>
            </a:r>
          </a:p>
          <a:p>
            <a:pPr indent="4572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1038" y="233755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зависимости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непустые подмножества заголовка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𝑈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Говорят, что между множествами атрибутов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и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существует </a:t>
                </a:r>
                <a:r>
                  <a:rPr lang="ru-RU" sz="1800" b="1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функциональная зависимость (ФЗ)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когда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:</a:t>
                </a:r>
                <a:endParaRPr lang="ru-RU" sz="1800" dirty="0">
                  <a:latin typeface="Times New Roman Regular" panose="02020603050405020304" charset="0"/>
                  <a:cs typeface="Times New Roman Regular" panose="02020603050405020304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∀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  <a:sym typeface="Symbol" panose="05050102010706020507" pitchFamily="18" charset="2"/>
                      </a:rPr>
                      <m:t>:если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𝑋</m:t>
                        </m:r>
                      </m:e>
                    </m:d>
                    <m:r>
                      <a:rPr lang="ru-RU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, то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charset="0"/>
                            <a:cs typeface="DejaVu Math TeX Gyre" panose="02000503000000000000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,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]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—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проекция кортежа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𝑡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на подмножество атрибутов</a:t>
                </a:r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Функциональную зависимость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en-US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 </a:t>
                </a:r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обозначают как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charset="0"/>
                        <a:cs typeface="DejaVu Math TeX Gyre" panose="02000503000000000000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𝑌</m:t>
                    </m:r>
                  </m:oMath>
                </a14:m>
                <a:r>
                  <a:rPr lang="ru-RU" sz="1800" dirty="0">
                    <a:latin typeface="Times New Roman Regular" panose="02020603050405020304" charset="0"/>
                    <a:cs typeface="Times New Roman Regular" panose="0202060305040502030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6900" y="1358265"/>
                <a:ext cx="3802380" cy="4372610"/>
              </a:xfrm>
              <a:blipFill>
                <a:blip r:embed="rId2"/>
                <a:stretch>
                  <a:fillRect l="-1442" t="-837" r="-6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758690" y="1358265"/>
            <a:ext cx="49949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существует отношение Экзамены (Студент, Дисциплина, Преподаватель, оценка)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704020202020204" pitchFamily="34" charset="0"/>
                  <a:buNone/>
                </a:pPr>
                <a:r>
                  <a:rPr lang="ru-RU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Тогда в нем выполняются ФЗ</a:t>
                </a:r>
                <a:r>
                  <a:rPr lang="en-US" sz="1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Студент,  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Оценка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1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7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1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Дисциплина</m:t>
                        </m:r>
                      </m:e>
                    </m:d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ru-RU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Преподаватель</m:t>
                    </m:r>
                    <m:r>
                      <a:rPr lang="en-US" sz="1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ru-RU" sz="17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90" y="4688205"/>
                <a:ext cx="4881245" cy="9658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1117F6AD-6922-567C-7FBC-383BE8D7C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06148"/>
              </p:ext>
            </p:extLst>
          </p:nvPr>
        </p:nvGraphicFramePr>
        <p:xfrm>
          <a:off x="4788217" y="2116772"/>
          <a:ext cx="4935855" cy="2458085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0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Times New Roman Bold" panose="02020603050405020304" charset="0"/>
                          <a:cs typeface="Times New Roman Bold" panose="02020603050405020304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35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67B6D-5434-AF21-B9A2-5BEE1478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712268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8E3B5-A3F6-C37C-571E-2984659A9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0111" y="1567762"/>
            <a:ext cx="3224463" cy="365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обновления</a:t>
            </a: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8AE4DE-4688-338F-2203-515A4A13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8014-7210-FBB2-AC2E-CF35B37E296C}"/>
              </a:ext>
            </a:extLst>
          </p:cNvPr>
          <p:cNvSpPr txBox="1"/>
          <p:nvPr/>
        </p:nvSpPr>
        <p:spPr>
          <a:xfrm>
            <a:off x="7770" y="571200"/>
            <a:ext cx="976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 любое нарушение целостности или согласованности базы данных, при котором операции изменения содержания отношений приводят к избыточному хранению или потере информации. 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51E107B9-EAF2-D3F6-B9DE-0E8E01C5BC72}"/>
              </a:ext>
            </a:extLst>
          </p:cNvPr>
          <p:cNvSpPr txBox="1">
            <a:spLocks/>
          </p:cNvSpPr>
          <p:nvPr/>
        </p:nvSpPr>
        <p:spPr>
          <a:xfrm>
            <a:off x="3207570" y="1572330"/>
            <a:ext cx="3224463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вставки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310CAE0-08A0-237D-66FA-25CBA58D3BA5}"/>
              </a:ext>
            </a:extLst>
          </p:cNvPr>
          <p:cNvSpPr txBox="1">
            <a:spLocks/>
          </p:cNvSpPr>
          <p:nvPr/>
        </p:nvSpPr>
        <p:spPr>
          <a:xfrm>
            <a:off x="6800151" y="1572330"/>
            <a:ext cx="2781700" cy="35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Аномалия удаления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41B71B6-E29C-EF47-0F93-3E61AB077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82786"/>
              </p:ext>
            </p:extLst>
          </p:nvPr>
        </p:nvGraphicFramePr>
        <p:xfrm>
          <a:off x="3717381" y="2056334"/>
          <a:ext cx="2243544" cy="2194251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10165">
                  <a:extLst>
                    <a:ext uri="{9D8B030D-6E8A-4147-A177-3AD203B41FA5}">
                      <a16:colId xmlns:a16="http://schemas.microsoft.com/office/drawing/2014/main" val="173150742"/>
                    </a:ext>
                  </a:extLst>
                </a:gridCol>
                <a:gridCol w="528038">
                  <a:extLst>
                    <a:ext uri="{9D8B030D-6E8A-4147-A177-3AD203B41FA5}">
                      <a16:colId xmlns:a16="http://schemas.microsoft.com/office/drawing/2014/main" val="629757298"/>
                    </a:ext>
                  </a:extLst>
                </a:gridCol>
                <a:gridCol w="532288">
                  <a:extLst>
                    <a:ext uri="{9D8B030D-6E8A-4147-A177-3AD203B41FA5}">
                      <a16:colId xmlns:a16="http://schemas.microsoft.com/office/drawing/2014/main" val="3516284938"/>
                    </a:ext>
                  </a:extLst>
                </a:gridCol>
                <a:gridCol w="612131">
                  <a:extLst>
                    <a:ext uri="{9D8B030D-6E8A-4147-A177-3AD203B41FA5}">
                      <a16:colId xmlns:a16="http://schemas.microsoft.com/office/drawing/2014/main" val="842125845"/>
                    </a:ext>
                  </a:extLst>
                </a:gridCol>
                <a:gridCol w="360922">
                  <a:extLst>
                    <a:ext uri="{9D8B030D-6E8A-4147-A177-3AD203B41FA5}">
                      <a16:colId xmlns:a16="http://schemas.microsoft.com/office/drawing/2014/main" val="1267865853"/>
                    </a:ext>
                  </a:extLst>
                </a:gridCol>
              </a:tblGrid>
              <a:tr h="448635">
                <a:tc>
                  <a:txBody>
                    <a:bodyPr/>
                    <a:lstStyle/>
                    <a:p>
                      <a:pPr algn="ctr"/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774973"/>
                  </a:ext>
                </a:extLst>
              </a:tr>
              <a:tr h="548331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05197"/>
                  </a:ext>
                </a:extLst>
              </a:tr>
              <a:tr h="448635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endParaRPr lang="ru-RU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970567"/>
                  </a:ext>
                </a:extLst>
              </a:tr>
              <a:tr h="348937"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825200"/>
                  </a:ext>
                </a:extLst>
              </a:tr>
            </a:tbl>
          </a:graphicData>
        </a:graphic>
      </p:graphicFrame>
      <p:pic>
        <p:nvPicPr>
          <p:cNvPr id="27" name="Рисунок 26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32E5D90-0231-00C5-3BF2-5478064DE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8" y="1884244"/>
            <a:ext cx="3122798" cy="2605467"/>
          </a:xfrm>
          <a:prstGeom prst="rect">
            <a:avLst/>
          </a:prstGeom>
        </p:spPr>
      </p:pic>
      <p:pic>
        <p:nvPicPr>
          <p:cNvPr id="29" name="Рисунок 2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1790BD-45AC-AE28-781C-8B6B3F02C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620" y="1884244"/>
            <a:ext cx="3159414" cy="2927473"/>
          </a:xfrm>
          <a:prstGeom prst="rect">
            <a:avLst/>
          </a:prstGeom>
        </p:spPr>
      </p:pic>
      <p:pic>
        <p:nvPicPr>
          <p:cNvPr id="33" name="Рисунок 3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2EA9CF-4B7B-1D75-9A23-C6EFE6989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898" y="1884244"/>
            <a:ext cx="3148141" cy="28588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FEEA77-81C4-8222-5D27-ED39D3FC7DD6}"/>
              </a:ext>
            </a:extLst>
          </p:cNvPr>
          <p:cNvSpPr txBox="1"/>
          <p:nvPr/>
        </p:nvSpPr>
        <p:spPr>
          <a:xfrm>
            <a:off x="-1" y="4470462"/>
            <a:ext cx="31943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обновить значение поля «Преподаватель» только в  строке 3, возникнет рассогласованность – два преподавателя на один предмет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B44BAC-C1DF-715D-7FD8-D673545F9DE5}"/>
              </a:ext>
            </a:extLst>
          </p:cNvPr>
          <p:cNvSpPr txBox="1"/>
          <p:nvPr/>
        </p:nvSpPr>
        <p:spPr>
          <a:xfrm>
            <a:off x="3417507" y="4901348"/>
            <a:ext cx="2937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Нельзя добавить дисциплину без сдающих ее студентов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962D9-3599-36AB-DB21-CD7E6789EDA7}"/>
              </a:ext>
            </a:extLst>
          </p:cNvPr>
          <p:cNvSpPr txBox="1"/>
          <p:nvPr/>
        </p:nvSpPr>
        <p:spPr>
          <a:xfrm>
            <a:off x="6655189" y="4723795"/>
            <a:ext cx="3227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удалить все сдачи студентов по «Базам данных», потеряется связь с преподавателем по этой дисциплине.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/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Решение для всех трех случаев –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декомпозиция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на два новых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Курс(Дисциплина,  Преподаватель)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Экзамен(Студент,  Дисциплина,  Оценка)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7263D5-9B3C-8235-C217-343632407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9" y="5931861"/>
                <a:ext cx="9766300" cy="646331"/>
              </a:xfrm>
              <a:prstGeom prst="rect">
                <a:avLst/>
              </a:prstGeom>
              <a:blipFill>
                <a:blip r:embed="rId5"/>
                <a:stretch>
                  <a:fillRect l="-562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95960"/>
            <a:ext cx="8543925" cy="6359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219681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/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называют разложение его схемы и множества кортежей на два или более </a:t>
                </a:r>
                <a:r>
                  <a:rPr lang="ru-RU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подотношений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₁),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₂), …,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ₖ)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₂∪ … ∪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ₖ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algn="just"/>
                <a:endPara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Разложение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без потерь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при естественном соединении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восстанавливается исходное отношение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без появления лишних или утраченных кортежей. В ином случае, разложение называется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декомпозицией с потерями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32D987D-8F82-5E1D-FAF0-FAA89B9F3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41485"/>
                <a:ext cx="9762975" cy="1692771"/>
              </a:xfrm>
              <a:prstGeom prst="rect">
                <a:avLst/>
              </a:prstGeom>
              <a:blipFill>
                <a:blip r:embed="rId2"/>
                <a:stretch>
                  <a:fillRect l="-499" t="-2166" r="-437" b="-4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5356D47-91B6-1D2C-62C3-33950F6C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67055"/>
              </p:ext>
            </p:extLst>
          </p:nvPr>
        </p:nvGraphicFramePr>
        <p:xfrm>
          <a:off x="7854214" y="3175332"/>
          <a:ext cx="2012466" cy="24591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5782">
                  <a:extLst>
                    <a:ext uri="{9D8B030D-6E8A-4147-A177-3AD203B41FA5}">
                      <a16:colId xmlns:a16="http://schemas.microsoft.com/office/drawing/2014/main" val="2072816174"/>
                    </a:ext>
                  </a:extLst>
                </a:gridCol>
                <a:gridCol w="876684">
                  <a:extLst>
                    <a:ext uri="{9D8B030D-6E8A-4147-A177-3AD203B41FA5}">
                      <a16:colId xmlns:a16="http://schemas.microsoft.com/office/drawing/2014/main" val="1100934991"/>
                    </a:ext>
                  </a:extLst>
                </a:gridCol>
              </a:tblGrid>
              <a:tr h="311038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97006"/>
                  </a:ext>
                </a:extLst>
              </a:tr>
              <a:tr h="496609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3116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83037"/>
                  </a:ext>
                </a:extLst>
              </a:tr>
              <a:tr h="5238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65907"/>
                  </a:ext>
                </a:extLst>
              </a:tr>
              <a:tr h="603820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96442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441D990E-4700-9B5A-16D6-82B300907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614971"/>
              </p:ext>
            </p:extLst>
          </p:nvPr>
        </p:nvGraphicFramePr>
        <p:xfrm>
          <a:off x="5613887" y="3175332"/>
          <a:ext cx="2163326" cy="24591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25722">
                  <a:extLst>
                    <a:ext uri="{9D8B030D-6E8A-4147-A177-3AD203B41FA5}">
                      <a16:colId xmlns:a16="http://schemas.microsoft.com/office/drawing/2014/main" val="2533653528"/>
                    </a:ext>
                  </a:extLst>
                </a:gridCol>
                <a:gridCol w="1337604">
                  <a:extLst>
                    <a:ext uri="{9D8B030D-6E8A-4147-A177-3AD203B41FA5}">
                      <a16:colId xmlns:a16="http://schemas.microsoft.com/office/drawing/2014/main" val="138768962"/>
                    </a:ext>
                  </a:extLst>
                </a:gridCol>
              </a:tblGrid>
              <a:tr h="366222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827431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3553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431860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71864"/>
                  </a:ext>
                </a:extLst>
              </a:tr>
              <a:tr h="523238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9975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07CFDFE4-0476-05C5-FEAA-B385639EF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619249"/>
              </p:ext>
            </p:extLst>
          </p:nvPr>
        </p:nvGraphicFramePr>
        <p:xfrm>
          <a:off x="20071" y="3180510"/>
          <a:ext cx="2705828" cy="24071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8984">
                  <a:extLst>
                    <a:ext uri="{9D8B030D-6E8A-4147-A177-3AD203B41FA5}">
                      <a16:colId xmlns:a16="http://schemas.microsoft.com/office/drawing/2014/main" val="3060611313"/>
                    </a:ext>
                  </a:extLst>
                </a:gridCol>
                <a:gridCol w="1132126">
                  <a:extLst>
                    <a:ext uri="{9D8B030D-6E8A-4147-A177-3AD203B41FA5}">
                      <a16:colId xmlns:a16="http://schemas.microsoft.com/office/drawing/2014/main" val="2058456036"/>
                    </a:ext>
                  </a:extLst>
                </a:gridCol>
                <a:gridCol w="754718">
                  <a:extLst>
                    <a:ext uri="{9D8B030D-6E8A-4147-A177-3AD203B41FA5}">
                      <a16:colId xmlns:a16="http://schemas.microsoft.com/office/drawing/2014/main" val="4169309033"/>
                    </a:ext>
                  </a:extLst>
                </a:gridCol>
              </a:tblGrid>
              <a:tr h="412721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64089"/>
                  </a:ext>
                </a:extLst>
              </a:tr>
              <a:tr h="475422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96311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533408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  <a:p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525822"/>
                  </a:ext>
                </a:extLst>
              </a:tr>
              <a:tr h="502257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04191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EC0D18B-DBEC-E1E1-F0EF-6783B4132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40483"/>
              </p:ext>
            </p:extLst>
          </p:nvPr>
        </p:nvGraphicFramePr>
        <p:xfrm>
          <a:off x="2802900" y="3180510"/>
          <a:ext cx="2668554" cy="1336569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38136">
                  <a:extLst>
                    <a:ext uri="{9D8B030D-6E8A-4147-A177-3AD203B41FA5}">
                      <a16:colId xmlns:a16="http://schemas.microsoft.com/office/drawing/2014/main" val="3315216233"/>
                    </a:ext>
                  </a:extLst>
                </a:gridCol>
                <a:gridCol w="1530418">
                  <a:extLst>
                    <a:ext uri="{9D8B030D-6E8A-4147-A177-3AD203B41FA5}">
                      <a16:colId xmlns:a16="http://schemas.microsoft.com/office/drawing/2014/main" val="55393782"/>
                    </a:ext>
                  </a:extLst>
                </a:gridCol>
              </a:tblGrid>
              <a:tr h="400634"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Преподаватель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7972"/>
                  </a:ext>
                </a:extLst>
              </a:tr>
              <a:tr h="400634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109385"/>
                  </a:ext>
                </a:extLst>
              </a:tr>
              <a:tr h="535301"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Теория</a:t>
                      </a:r>
                    </a:p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вероятностей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5198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DC0E2B1-5ED9-0D1D-E31B-019421443F36}"/>
              </a:ext>
            </a:extLst>
          </p:cNvPr>
          <p:cNvSpPr txBox="1"/>
          <p:nvPr/>
        </p:nvSpPr>
        <p:spPr>
          <a:xfrm>
            <a:off x="80661" y="2726283"/>
            <a:ext cx="509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без потерь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A8A8B-FDBE-A203-1647-6018D2ACDD33}"/>
              </a:ext>
            </a:extLst>
          </p:cNvPr>
          <p:cNvSpPr txBox="1"/>
          <p:nvPr/>
        </p:nvSpPr>
        <p:spPr>
          <a:xfrm>
            <a:off x="5865946" y="2726283"/>
            <a:ext cx="4019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 с потерями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/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атрибуту «Дисциплина» состоит из 4-х исходных кортежей.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77838A8-C8D7-941B-0D0A-EC5E841B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3" y="5719227"/>
                <a:ext cx="4902946" cy="1138773"/>
              </a:xfrm>
              <a:prstGeom prst="rect">
                <a:avLst/>
              </a:prstGeom>
              <a:blipFill>
                <a:blip r:embed="rId3"/>
                <a:stretch>
                  <a:fillRect l="-621" t="-1604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/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Естественное соединение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₁ ⋈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ru-RU" sz="1600" dirty="0"/>
                  <a:t> </a:t>
                </a:r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дает декартово произведение из 16 кортежей, из которых только 4 – исходные.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⋈</m:t>
                      </m:r>
                      <m:sSub>
                        <m:sSubPr>
                          <m:ctrlPr>
                            <a:rPr lang="ru-RU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𝑹</m:t>
                      </m:r>
                    </m:oMath>
                  </m:oMathPara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6518E25-9E83-0246-6B4D-8D3354E6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887" y="5701742"/>
                <a:ext cx="4272042" cy="1354217"/>
              </a:xfrm>
              <a:prstGeom prst="rect">
                <a:avLst/>
              </a:prstGeom>
              <a:blipFill>
                <a:blip r:embed="rId4"/>
                <a:stretch>
                  <a:fillRect l="-856" t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905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AD06C-6160-879C-5374-B56310FB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70" y="48817"/>
            <a:ext cx="8543925" cy="44499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Нормальные формы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Первая нормальная форма (1НФ):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каждое значение атрибута неделимо (атомарно).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Вторая нормальная форма (2НФ):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находится в 1НФ и каждый неключевой атрибут полностью зависит от всего составного ключа, а не от его части.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Третья нормальная форма (3НФ):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2НФ и каждый неключевой атрибут зависит непосредственно от ключа, без транзитивных зависимостей через другие неключевые атрибуты.</a:t>
                </a:r>
              </a:p>
              <a:p>
                <a:pPr algn="just">
                  <a:lnSpc>
                    <a:spcPct val="85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Нормальная форма Бойса–Кодда (BCNF):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любой функциональной зависимости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отношении </a:t>
                </a:r>
                <a14:m>
                  <m:oMath xmlns:m="http://schemas.openxmlformats.org/officeDocument/2006/math">
                    <m:r>
                      <a:rPr lang="ru-RU" sz="1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является </a:t>
                </a:r>
                <a:r>
                  <a:rPr lang="ru-RU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суперключом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80000"/>
                  </a:lnSpc>
                </a:pPr>
                <a:r>
                  <a:rPr lang="ru-RU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Четвёртая нормальная форма (4НФ):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отношение в BCNF и не содержит ненулевых многозначных зависимостей.</a:t>
                </a:r>
              </a:p>
            </p:txBody>
          </p:sp>
        </mc:Choice>
        <mc:Fallback xmlns="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FCB33474-40EF-74E9-6FCA-FDCBEDB99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3350" y="628649"/>
                <a:ext cx="4525278" cy="6180533"/>
              </a:xfrm>
              <a:blipFill>
                <a:blip r:embed="rId2"/>
                <a:stretch>
                  <a:fillRect l="-943" t="-1183" r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D81AE8-613C-D28A-D542-B22B3295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24750" y="89353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906B966-D920-6A52-3C1C-F113EB54F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9638"/>
              </p:ext>
            </p:extLst>
          </p:nvPr>
        </p:nvGraphicFramePr>
        <p:xfrm>
          <a:off x="4760640" y="622031"/>
          <a:ext cx="5012011" cy="145987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75728">
                  <a:extLst>
                    <a:ext uri="{9D8B030D-6E8A-4147-A177-3AD203B41FA5}">
                      <a16:colId xmlns:a16="http://schemas.microsoft.com/office/drawing/2014/main" val="3115667657"/>
                    </a:ext>
                  </a:extLst>
                </a:gridCol>
                <a:gridCol w="1734229">
                  <a:extLst>
                    <a:ext uri="{9D8B030D-6E8A-4147-A177-3AD203B41FA5}">
                      <a16:colId xmlns:a16="http://schemas.microsoft.com/office/drawing/2014/main" val="4152616207"/>
                    </a:ext>
                  </a:extLst>
                </a:gridCol>
                <a:gridCol w="1102419">
                  <a:extLst>
                    <a:ext uri="{9D8B030D-6E8A-4147-A177-3AD203B41FA5}">
                      <a16:colId xmlns:a16="http://schemas.microsoft.com/office/drawing/2014/main" val="3548748064"/>
                    </a:ext>
                  </a:extLst>
                </a:gridCol>
                <a:gridCol w="999635">
                  <a:extLst>
                    <a:ext uri="{9D8B030D-6E8A-4147-A177-3AD203B41FA5}">
                      <a16:colId xmlns:a16="http://schemas.microsoft.com/office/drawing/2014/main" val="2411691369"/>
                    </a:ext>
                  </a:extLst>
                </a:gridCol>
              </a:tblGrid>
              <a:tr h="224484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Курсы_и_оценки</a:t>
                      </a:r>
                      <a:endParaRPr lang="ru-RU" sz="11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13512"/>
                  </a:ext>
                </a:extLst>
              </a:tr>
              <a:tr h="36973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данных:5, Экономика:4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024072"/>
                  </a:ext>
                </a:extLst>
              </a:tr>
              <a:tr h="224484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Математика:5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38708"/>
                  </a:ext>
                </a:extLst>
              </a:tr>
              <a:tr h="514992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данных:4, Философия:3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114576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2DB34CDC-69A4-0D63-2C5C-5656E49A8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90854"/>
              </p:ext>
            </p:extLst>
          </p:nvPr>
        </p:nvGraphicFramePr>
        <p:xfrm>
          <a:off x="5065691" y="2171870"/>
          <a:ext cx="4800349" cy="304800"/>
        </p:xfrm>
        <a:graphic>
          <a:graphicData uri="http://schemas.openxmlformats.org/drawingml/2006/table">
            <a:tbl>
              <a:tblPr/>
              <a:tblGrid>
                <a:gridCol w="4800349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Приведем к 1НФ, сделав все записи атомарными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63A17A31-B27A-F78D-3A2C-7AB9630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92550"/>
              </p:ext>
            </p:extLst>
          </p:nvPr>
        </p:nvGraphicFramePr>
        <p:xfrm>
          <a:off x="4760641" y="2472686"/>
          <a:ext cx="5012011" cy="15544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122637">
                  <a:extLst>
                    <a:ext uri="{9D8B030D-6E8A-4147-A177-3AD203B41FA5}">
                      <a16:colId xmlns:a16="http://schemas.microsoft.com/office/drawing/2014/main" val="27182747"/>
                    </a:ext>
                  </a:extLst>
                </a:gridCol>
                <a:gridCol w="1145663">
                  <a:extLst>
                    <a:ext uri="{9D8B030D-6E8A-4147-A177-3AD203B41FA5}">
                      <a16:colId xmlns:a16="http://schemas.microsoft.com/office/drawing/2014/main" val="1653382446"/>
                    </a:ext>
                  </a:extLst>
                </a:gridCol>
                <a:gridCol w="723576">
                  <a:extLst>
                    <a:ext uri="{9D8B030D-6E8A-4147-A177-3AD203B41FA5}">
                      <a16:colId xmlns:a16="http://schemas.microsoft.com/office/drawing/2014/main" val="3637821100"/>
                    </a:ext>
                  </a:extLst>
                </a:gridCol>
                <a:gridCol w="1105464">
                  <a:extLst>
                    <a:ext uri="{9D8B030D-6E8A-4147-A177-3AD203B41FA5}">
                      <a16:colId xmlns:a16="http://schemas.microsoft.com/office/drawing/2014/main" val="3122758178"/>
                    </a:ext>
                  </a:extLst>
                </a:gridCol>
                <a:gridCol w="914671">
                  <a:extLst>
                    <a:ext uri="{9D8B030D-6E8A-4147-A177-3AD203B41FA5}">
                      <a16:colId xmlns:a16="http://schemas.microsoft.com/office/drawing/2014/main" val="1345806842"/>
                    </a:ext>
                  </a:extLst>
                </a:gridCol>
              </a:tblGrid>
              <a:tr h="193078"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Факультет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8086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85257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05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070038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225443"/>
                  </a:ext>
                </a:extLst>
              </a:tr>
              <a:tr h="193078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353676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2A1A50A5-B93C-3678-8F50-D1642325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39963"/>
              </p:ext>
            </p:extLst>
          </p:nvPr>
        </p:nvGraphicFramePr>
        <p:xfrm>
          <a:off x="4855086" y="4074895"/>
          <a:ext cx="5105400" cy="691653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3733285400"/>
                    </a:ext>
                  </a:extLst>
                </a:gridCol>
              </a:tblGrid>
              <a:tr h="691653">
                <a:tc>
                  <a:txBody>
                    <a:bodyPr/>
                    <a:lstStyle/>
                    <a:p>
                      <a:pPr algn="just"/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 отношения – (Студент, Курс). Это отношение нарушает 2НФ, так как есть частичная зависимость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{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Руководитель, Факультет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ru-RU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зависит только от «Студент», а не от всего ключа. Приведем к 2НФ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ru-RU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63262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213D9E7-B327-FA9D-5819-C0F486CE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296788"/>
              </p:ext>
            </p:extLst>
          </p:nvPr>
        </p:nvGraphicFramePr>
        <p:xfrm>
          <a:off x="4760640" y="4834605"/>
          <a:ext cx="2459405" cy="175107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42085">
                  <a:extLst>
                    <a:ext uri="{9D8B030D-6E8A-4147-A177-3AD203B41FA5}">
                      <a16:colId xmlns:a16="http://schemas.microsoft.com/office/drawing/2014/main" val="3101007388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326569303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542422775"/>
                    </a:ext>
                  </a:extLst>
                </a:gridCol>
              </a:tblGrid>
              <a:tr h="218367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О-а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468801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894973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0950167"/>
                  </a:ext>
                </a:extLst>
              </a:tr>
              <a:tr h="218367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96712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Базы данных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81291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Философия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509961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200B1180-EABE-D25B-4639-B679BA30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67144"/>
              </p:ext>
            </p:extLst>
          </p:nvPr>
        </p:nvGraphicFramePr>
        <p:xfrm>
          <a:off x="7291485" y="4828431"/>
          <a:ext cx="2574554" cy="1879473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050556">
                  <a:extLst>
                    <a:ext uri="{9D8B030D-6E8A-4147-A177-3AD203B41FA5}">
                      <a16:colId xmlns:a16="http://schemas.microsoft.com/office/drawing/2014/main" val="2188362070"/>
                    </a:ext>
                  </a:extLst>
                </a:gridCol>
                <a:gridCol w="1052775">
                  <a:extLst>
                    <a:ext uri="{9D8B030D-6E8A-4147-A177-3AD203B41FA5}">
                      <a16:colId xmlns:a16="http://schemas.microsoft.com/office/drawing/2014/main" val="3334159148"/>
                    </a:ext>
                  </a:extLst>
                </a:gridCol>
                <a:gridCol w="471223">
                  <a:extLst>
                    <a:ext uri="{9D8B030D-6E8A-4147-A177-3AD203B41FA5}">
                      <a16:colId xmlns:a16="http://schemas.microsoft.com/office/drawing/2014/main" val="3976685545"/>
                    </a:ext>
                  </a:extLst>
                </a:gridCol>
              </a:tblGrid>
              <a:tr h="249670"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Студент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Р-ель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7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Ф-т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4946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10019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 И. 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53270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П. 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Марьина Е. 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420218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08755"/>
                  </a:ext>
                </a:extLst>
              </a:tr>
              <a:tr h="324993"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Смирнов А. 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Земцова А. 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93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86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87"/>
            <a:ext cx="9906000" cy="9860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 нормализации отношений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04749"/>
              </p:ext>
            </p:extLst>
          </p:nvPr>
        </p:nvGraphicFramePr>
        <p:xfrm>
          <a:off x="363002" y="1036599"/>
          <a:ext cx="9179997" cy="5389628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2098560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156448">
                  <a:extLst>
                    <a:ext uri="{9D8B030D-6E8A-4147-A177-3AD203B41FA5}">
                      <a16:colId xmlns:a16="http://schemas.microsoft.com/office/drawing/2014/main" val="213719806"/>
                    </a:ext>
                  </a:extLst>
                </a:gridCol>
                <a:gridCol w="1779775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1580516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564698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6400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Решение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Метод</a:t>
                      </a: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Максимальная НФ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 интерфейс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8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Явное задание ФЗ</a:t>
                      </a:r>
                      <a:endParaRPr lang="ru-RU" sz="18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55753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RDBNorma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51213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JMathNorm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Грамматика для реляционных операций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Genetic algorithm for decomposing relational databases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Эволюционная оптимизация декомпозиции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  <a:tr h="102443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Анализатор 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И. А. Зорина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Графовый анализ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249441"/>
                  </a:ext>
                </a:extLst>
              </a:tr>
            </a:tbl>
          </a:graphicData>
        </a:graphic>
      </p:graphicFrame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4148" y="6526442"/>
            <a:ext cx="2228850" cy="365125"/>
          </a:xfrm>
        </p:spPr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5335</TotalTime>
  <Words>1620</Words>
  <Application>Microsoft Office PowerPoint</Application>
  <PresentationFormat>Лист A4 (210x297 мм)</PresentationFormat>
  <Paragraphs>372</Paragraphs>
  <Slides>18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Times New Roman</vt:lpstr>
      <vt:lpstr>Times New Roman Bold</vt:lpstr>
      <vt:lpstr>Times New Roman Regular</vt:lpstr>
      <vt:lpstr>Тема Office</vt:lpstr>
      <vt:lpstr>«Метод автоматической нормализации для реляционных баз данных с использованием анализа функциональных зависимостей» </vt:lpstr>
      <vt:lpstr>Актуальность</vt:lpstr>
      <vt:lpstr>Цель и задачи</vt:lpstr>
      <vt:lpstr>Структура реляционных баз данных</vt:lpstr>
      <vt:lpstr>Функциональные зависимости</vt:lpstr>
      <vt:lpstr>Проблема избыточности данных</vt:lpstr>
      <vt:lpstr>Декомпозиция без потерь</vt:lpstr>
      <vt:lpstr>Нормальные формы</vt:lpstr>
      <vt:lpstr>Сравнение существующих методов нормализации отношений</vt:lpstr>
      <vt:lpstr>Формализованная постановка задачи</vt:lpstr>
      <vt:lpstr>Метод автоматической нормализации</vt:lpstr>
      <vt:lpstr>Анализ исходного отношения</vt:lpstr>
      <vt:lpstr>Декомпозиция отношения</vt:lpstr>
      <vt:lpstr>Презентация PowerPoint</vt:lpstr>
      <vt:lpstr>Зависимость временных характеристик метода от количества атрибутов отношения и от количества функциональных зависимостей</vt:lpstr>
      <vt:lpstr>Постановка исследования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автоматической нормализации</dc:title>
  <dc:creator>Зуев Тимофей</dc:creator>
  <cp:lastModifiedBy>Тим Зуев</cp:lastModifiedBy>
  <cp:revision>177</cp:revision>
  <cp:lastPrinted>2023-01-17T17:38:56Z</cp:lastPrinted>
  <dcterms:created xsi:type="dcterms:W3CDTF">2023-01-16T23:26:49Z</dcterms:created>
  <dcterms:modified xsi:type="dcterms:W3CDTF">2025-06-24T05:54:24Z</dcterms:modified>
</cp:coreProperties>
</file>