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9" r:id="rId3"/>
    <p:sldId id="257" r:id="rId4"/>
    <p:sldId id="280" r:id="rId5"/>
    <p:sldId id="287" r:id="rId6"/>
    <p:sldId id="281" r:id="rId7"/>
    <p:sldId id="282" r:id="rId8"/>
    <p:sldId id="283" r:id="rId9"/>
    <p:sldId id="273" r:id="rId10"/>
    <p:sldId id="258" r:id="rId11"/>
    <p:sldId id="277" r:id="rId12"/>
    <p:sldId id="284" r:id="rId13"/>
    <p:sldId id="285" r:id="rId14"/>
    <p:sldId id="288" r:id="rId15"/>
    <p:sldId id="278" r:id="rId16"/>
    <p:sldId id="260" r:id="rId17"/>
    <p:sldId id="275" r:id="rId18"/>
    <p:sldId id="276" r:id="rId19"/>
    <p:sldId id="268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5439" autoAdjust="0"/>
  </p:normalViewPr>
  <p:slideViewPr>
    <p:cSldViewPr snapToGrid="0">
      <p:cViewPr varScale="1">
        <p:scale>
          <a:sx n="103" d="100"/>
          <a:sy n="103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19.06.2025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в реляционных базах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660164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Андрей Львович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Автоматическую нормализацию можно формализовать как задачу оптимизации по двум критериям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𝐶𝑜𝑢𝑛𝑡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𝑎𝑛𝑜𝑚𝑎𝑙𝑖𝑒𝑠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декомпозированных отношений</a:t>
                </a: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𝐶𝑜𝑢𝑛𝑡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𝑎𝑛𝑜𝑚𝑎𝑖𝑙𝑒𝑠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функция, вычисляющая количество аномалий всех типов.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  <a:blipFill>
                <a:blip r:embed="rId2"/>
                <a:stretch>
                  <a:fillRect l="-1269" t="-1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pic>
        <p:nvPicPr>
          <p:cNvPr id="20" name="Рисунок 19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43C2050-85A1-8DD1-9AA2-154BE091E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" y="1617578"/>
            <a:ext cx="4887327" cy="3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89118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автоматической нормализации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 descr="Изображение выглядит как диаграмма, План, текст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2D85C03-1823-E07C-B152-63FFD261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685"/>
            <a:ext cx="9906000" cy="48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655E29E-EAE7-48B6-9A93-3A07C986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исходного отношения</a:t>
            </a:r>
          </a:p>
        </p:txBody>
      </p:sp>
      <p:pic>
        <p:nvPicPr>
          <p:cNvPr id="5" name="Рисунок 4" descr="Изображение выглядит как текст, диаграмма, чек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8456194-6B99-E5B0-ADE5-4B62D02F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3" y="982032"/>
            <a:ext cx="1870965" cy="581821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диаграмма, черно-белый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52DC0CA-A44C-5F90-C064-EAFA7E5BE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09" y="982030"/>
            <a:ext cx="1962029" cy="581821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диаграмма, зарисовка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E3CDD4-3A0B-E768-0C2D-FF2008715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49" y="982030"/>
            <a:ext cx="1968751" cy="5818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6687B9-E1CB-D18E-ED70-1CC1D6636CCC}"/>
              </a:ext>
            </a:extLst>
          </p:cNvPr>
          <p:cNvSpPr txBox="1"/>
          <p:nvPr/>
        </p:nvSpPr>
        <p:spPr>
          <a:xfrm>
            <a:off x="0" y="548640"/>
            <a:ext cx="289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замыкания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3BF89-9F33-7955-2EF7-45B489ED62D0}"/>
              </a:ext>
            </a:extLst>
          </p:cNvPr>
          <p:cNvSpPr txBox="1"/>
          <p:nvPr/>
        </p:nvSpPr>
        <p:spPr>
          <a:xfrm>
            <a:off x="3146425" y="548640"/>
            <a:ext cx="384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кандидатных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</a:t>
            </a:r>
          </a:p>
        </p:txBody>
      </p:sp>
      <p:pic>
        <p:nvPicPr>
          <p:cNvPr id="20" name="Рисунок 19" descr="Изображение выглядит как текст, чек, диаграмма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934F8D-94FC-C0B1-8562-7CCADE011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28" y="982028"/>
            <a:ext cx="1887861" cy="5818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7A6727-9AE6-A415-137B-96EE87BF772B}"/>
              </a:ext>
            </a:extLst>
          </p:cNvPr>
          <p:cNvSpPr txBox="1"/>
          <p:nvPr/>
        </p:nvSpPr>
        <p:spPr>
          <a:xfrm>
            <a:off x="7387358" y="548640"/>
            <a:ext cx="258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анализа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273968-A3D5-BBF5-3E25-E4E847A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1938" y="6309360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99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диаграмма, Пла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0159F8-6ED1-96DF-148E-66BD5F22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32" y="548640"/>
            <a:ext cx="7766861" cy="630936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C0B7B-A852-6389-A081-51292DEC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212672B-6FE4-42C7-D2AD-182F450A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349945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06179-4561-AE3B-35DF-FC5F7F7E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EFB383-CA06-7B51-AA8C-5016E7F53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A4C831-661A-221D-190D-2F7594814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874C86-3084-2180-1A1D-AE8284AF8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83E4E5-CB2B-289C-97E3-89B28AB549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F1AF13-5BC2-7179-3FB1-F520377F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5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B155076-48CD-DD79-8201-34EA1AABF457}"/>
              </a:ext>
            </a:extLst>
          </p:cNvPr>
          <p:cNvSpPr txBox="1">
            <a:spLocks/>
          </p:cNvSpPr>
          <p:nvPr/>
        </p:nvSpPr>
        <p:spPr>
          <a:xfrm>
            <a:off x="0" y="96187"/>
            <a:ext cx="9906000" cy="98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pic>
        <p:nvPicPr>
          <p:cNvPr id="8" name="Рисунок 7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72FC3E-A295-F45D-31F7-4BF5E9EF9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99" y="1082254"/>
            <a:ext cx="5865802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4747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ависимость временных характеристик метода от количества атрибутов отношения и от количества функциональных зависимостей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2"/>
          <p:cNvSpPr txBox="1"/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337310"/>
            <a:ext cx="4406265" cy="43472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55" y="1348105"/>
            <a:ext cx="4149725" cy="4347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6075" y="5790565"/>
            <a:ext cx="9041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анализа и декомпозиции отношений растет как при росте количества атрибутов, так и при росте количества функциональных зависимостей. При этом при росте количества атрибутов время выполнения растет быстрее.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7207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исследования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/>
              <p:nvPr/>
            </p:nvSpPr>
            <p:spPr>
              <a:xfrm>
                <a:off x="203735" y="705462"/>
                <a:ext cx="5357310" cy="5792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Схема отношения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Сотрудники_компании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КодСотрудника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ИмяСотрудника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Отдел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НачальникОтдела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 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НазваниеПроекта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БюджетПроекта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Функциональные зависимости: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КодСотрудника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→ 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ИмяСотрудника, Отдел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Отдел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НачальникОтдела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КодПроекта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Бюджет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НазваниеПроекта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характеристики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Исходная нормальная форма – 1НФ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– 3000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Объем исходного отношения – 0.469 МБ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5" y="705462"/>
                <a:ext cx="5357310" cy="5792996"/>
              </a:xfrm>
              <a:prstGeom prst="rect">
                <a:avLst/>
              </a:prstGeom>
              <a:blipFill>
                <a:blip r:embed="rId3"/>
                <a:stretch>
                  <a:fillRect l="-910" t="-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EAD5DA-4D6D-7D3A-20F3-E4BCDF4EA75B}"/>
              </a:ext>
            </a:extLst>
          </p:cNvPr>
          <p:cNvSpPr txBox="1"/>
          <p:nvPr/>
        </p:nvSpPr>
        <p:spPr>
          <a:xfrm>
            <a:off x="5813659" y="1468972"/>
            <a:ext cx="3888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высокой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низкой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65853"/>
            <a:ext cx="8543925" cy="7492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занимаемой таблицами памяти от уровня нормализации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98CCD-1381-9B4B-37E1-ED6B9AD40230}"/>
              </a:ext>
            </a:extLst>
          </p:cNvPr>
          <p:cNvSpPr txBox="1"/>
          <p:nvPr/>
        </p:nvSpPr>
        <p:spPr>
          <a:xfrm>
            <a:off x="272281" y="5815798"/>
            <a:ext cx="891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данного отношения нормализация дает существенное уменьшение используемой памяти, причем для более высокой избыточности данных эффективность нормализации выше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435736-3161-334B-334E-BEE1A89B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" b="13478"/>
          <a:stretch/>
        </p:blipFill>
        <p:spPr>
          <a:xfrm>
            <a:off x="157612" y="842480"/>
            <a:ext cx="9590775" cy="24719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34898C-6F76-C1AD-7C4B-1696D200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43" r="-1" b="12332"/>
          <a:stretch/>
        </p:blipFill>
        <p:spPr>
          <a:xfrm>
            <a:off x="157612" y="3314385"/>
            <a:ext cx="9590773" cy="2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4" y="136523"/>
            <a:ext cx="8543925" cy="74420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78" y="952901"/>
            <a:ext cx="8873039" cy="5586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квалификационной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 была достигнута цель разработки метода автоматической нормализации в реляционных базах данных, а также были успешно выполнены все поставленные задачи: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анализирована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предметная област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 метод автоматической нормализации в реляционных базах данных;</a:t>
            </a: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спроектированный метод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ния дальнейшего развития для разработанного метода могут включать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Реализацию обратной композиции отношений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характеристик нормализованных отношений для различных типов запросов.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5F98FE3-B623-4641-928F-C91B54B9BCC4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B33474-40EF-74E9-6FCA-FDCBEDB9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385" y="1106904"/>
            <a:ext cx="4013733" cy="57510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b="1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Нормальными формами </a:t>
            </a:r>
            <a:r>
              <a:rPr lang="ru-RU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называются уровни структурной организации отношений, определённые набором строгих требований к функциональным зависимостям, позволяющие устранить избыточность и аномалии обновления.</a:t>
            </a:r>
            <a:endParaRPr lang="ru-RU" sz="18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отношений </a:t>
            </a:r>
            <a:r>
              <a:rPr lang="ru-RU" sz="1800" dirty="0"/>
              <a:t>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важный процесс в проектировании баз данных, который преследует две основные цели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объема хранимых данных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Максимизация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82A25-48B6-34B9-9DC2-3FFB3EDD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6" y="1108535"/>
            <a:ext cx="5206733" cy="46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62" y="353996"/>
            <a:ext cx="3438476" cy="25874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62050"/>
            <a:ext cx="8543925" cy="56959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метода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нормализации в реляционных базах данных с использованием анализа функциональных зависимостей.</a:t>
            </a:r>
            <a:r>
              <a:rPr 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анализировать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предметную област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спроектированный метод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17724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реляционных баз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Заголовком отношения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называют множество 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-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имя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-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ого атрибута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Отношением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называют пару вида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где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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…×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endParaRPr lang="en-US" sz="1800" b="0" i="1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–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кортеж из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значений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количество кортежей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заголовок отношения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  <a:blipFill>
                <a:blip r:embed="rId2"/>
                <a:stretch>
                  <a:fillRect l="-1122" t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17745" y="3055620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7745" y="1152793"/>
            <a:ext cx="480034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Экзамены (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233755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зависимости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непустые подмножества заголовка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Говорят, что между множествами атрибутов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существует </a:t>
                </a: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функциональная зависимость (ФЗ)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когда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: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∀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:если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то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]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проекция кортежа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 подмножество атрибутов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Функциональную зависимость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обозначают как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  <a:blipFill>
                <a:blip r:embed="rId2"/>
                <a:stretch>
                  <a:fillRect l="-1442" t="-837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8690" y="1358265"/>
            <a:ext cx="499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 Экзамены (Студент, Дисциплина, Преподаватель, 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704020202020204" pitchFamily="34" charset="0"/>
                  <a:buNone/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в нем выполняются ФЗ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Студент,  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Оценка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7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Преподаватель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u-RU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117F6AD-6922-567C-7FBC-383BE8D7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06148"/>
              </p:ext>
            </p:extLst>
          </p:nvPr>
        </p:nvGraphicFramePr>
        <p:xfrm>
          <a:off x="4788217" y="2116772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7B6D-5434-AF21-B9A2-5BEE1478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7122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8E3B5-A3F6-C37C-571E-2984659A9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0111" y="1567762"/>
            <a:ext cx="3224463" cy="365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обновления</a:t>
            </a: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8AE4DE-4688-338F-2203-515A4A13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8014-7210-FBB2-AC2E-CF35B37E296C}"/>
              </a:ext>
            </a:extLst>
          </p:cNvPr>
          <p:cNvSpPr txBox="1"/>
          <p:nvPr/>
        </p:nvSpPr>
        <p:spPr>
          <a:xfrm>
            <a:off x="7770" y="571200"/>
            <a:ext cx="976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любое нарушение целостности или согласованности базы данных, при котором операции изменения содержания отношений приводят к избыточному хранению или потере информации.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1E107B9-EAF2-D3F6-B9DE-0E8E01C5BC72}"/>
              </a:ext>
            </a:extLst>
          </p:cNvPr>
          <p:cNvSpPr txBox="1">
            <a:spLocks/>
          </p:cNvSpPr>
          <p:nvPr/>
        </p:nvSpPr>
        <p:spPr>
          <a:xfrm>
            <a:off x="3207570" y="1572330"/>
            <a:ext cx="3224463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вставки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310CAE0-08A0-237D-66FA-25CBA58D3BA5}"/>
              </a:ext>
            </a:extLst>
          </p:cNvPr>
          <p:cNvSpPr txBox="1">
            <a:spLocks/>
          </p:cNvSpPr>
          <p:nvPr/>
        </p:nvSpPr>
        <p:spPr>
          <a:xfrm>
            <a:off x="6800151" y="1572330"/>
            <a:ext cx="2781700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удаления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41B71B6-E29C-EF47-0F93-3E61AB07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2786"/>
              </p:ext>
            </p:extLst>
          </p:nvPr>
        </p:nvGraphicFramePr>
        <p:xfrm>
          <a:off x="3717381" y="2056334"/>
          <a:ext cx="2243544" cy="219425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0165">
                  <a:extLst>
                    <a:ext uri="{9D8B030D-6E8A-4147-A177-3AD203B41FA5}">
                      <a16:colId xmlns:a16="http://schemas.microsoft.com/office/drawing/2014/main" val="173150742"/>
                    </a:ext>
                  </a:extLst>
                </a:gridCol>
                <a:gridCol w="528038">
                  <a:extLst>
                    <a:ext uri="{9D8B030D-6E8A-4147-A177-3AD203B41FA5}">
                      <a16:colId xmlns:a16="http://schemas.microsoft.com/office/drawing/2014/main" val="629757298"/>
                    </a:ext>
                  </a:extLst>
                </a:gridCol>
                <a:gridCol w="532288">
                  <a:extLst>
                    <a:ext uri="{9D8B030D-6E8A-4147-A177-3AD203B41FA5}">
                      <a16:colId xmlns:a16="http://schemas.microsoft.com/office/drawing/2014/main" val="3516284938"/>
                    </a:ext>
                  </a:extLst>
                </a:gridCol>
                <a:gridCol w="612131">
                  <a:extLst>
                    <a:ext uri="{9D8B030D-6E8A-4147-A177-3AD203B41FA5}">
                      <a16:colId xmlns:a16="http://schemas.microsoft.com/office/drawing/2014/main" val="842125845"/>
                    </a:ext>
                  </a:extLst>
                </a:gridCol>
                <a:gridCol w="360922">
                  <a:extLst>
                    <a:ext uri="{9D8B030D-6E8A-4147-A177-3AD203B41FA5}">
                      <a16:colId xmlns:a16="http://schemas.microsoft.com/office/drawing/2014/main" val="1267865853"/>
                    </a:ext>
                  </a:extLst>
                </a:gridCol>
              </a:tblGrid>
              <a:tr h="448635"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4973"/>
                  </a:ext>
                </a:extLst>
              </a:tr>
              <a:tr h="548331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5197"/>
                  </a:ext>
                </a:extLst>
              </a:tr>
              <a:tr h="448635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70567"/>
                  </a:ext>
                </a:extLst>
              </a:tr>
              <a:tr h="348937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5200"/>
                  </a:ext>
                </a:extLst>
              </a:tr>
            </a:tbl>
          </a:graphicData>
        </a:graphic>
      </p:graphicFrame>
      <p:pic>
        <p:nvPicPr>
          <p:cNvPr id="27" name="Рисунок 2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2E5D90-0231-00C5-3BF2-5478064D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" y="1884244"/>
            <a:ext cx="3122798" cy="2605467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1790BD-45AC-AE28-781C-8B6B3F02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20" y="1884244"/>
            <a:ext cx="3159414" cy="2927473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2EA9CF-4B7B-1D75-9A23-C6EFE698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98" y="1884244"/>
            <a:ext cx="3148141" cy="28588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FEEA77-81C4-8222-5D27-ED39D3FC7DD6}"/>
              </a:ext>
            </a:extLst>
          </p:cNvPr>
          <p:cNvSpPr txBox="1"/>
          <p:nvPr/>
        </p:nvSpPr>
        <p:spPr>
          <a:xfrm>
            <a:off x="-1" y="4470462"/>
            <a:ext cx="31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обновить значение поля «Преподаватель» только в  строке 3, возникнет рассогласованность – два преподавателя на один предмет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B44BAC-C1DF-715D-7FD8-D673545F9DE5}"/>
              </a:ext>
            </a:extLst>
          </p:cNvPr>
          <p:cNvSpPr txBox="1"/>
          <p:nvPr/>
        </p:nvSpPr>
        <p:spPr>
          <a:xfrm>
            <a:off x="3417507" y="4901348"/>
            <a:ext cx="293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добавить дисциплину без сдающих ее студентов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62D9-3599-36AB-DB21-CD7E6789EDA7}"/>
              </a:ext>
            </a:extLst>
          </p:cNvPr>
          <p:cNvSpPr txBox="1"/>
          <p:nvPr/>
        </p:nvSpPr>
        <p:spPr>
          <a:xfrm>
            <a:off x="6655189" y="4723795"/>
            <a:ext cx="3227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удалить все сдачи студентов по «Базам данных», потеряется связь с преподавателем по этой дисциплине.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/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для всех трех случаев –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на два новых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Курс(Дисциплина,  Преподаватель)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Экзамен(Студент,  Дисциплина,  Оценка)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blipFill>
                <a:blip r:embed="rId5"/>
                <a:stretch>
                  <a:fillRect l="-56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9596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219681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/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называют разложение его схемы и множества кортежей на два или более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подотношений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₁),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₂), …,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₂∪ … 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Разложение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без потерь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при естественном соединении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восстанавливается исходное отношение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без появления лишних или утраченных кортежей. В ином случае, разложение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с потерями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blipFill>
                <a:blip r:embed="rId2"/>
                <a:stretch>
                  <a:fillRect l="-499" t="-2166" r="-437" b="-4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5356D47-91B6-1D2C-62C3-33950F6C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055"/>
              </p:ext>
            </p:extLst>
          </p:nvPr>
        </p:nvGraphicFramePr>
        <p:xfrm>
          <a:off x="7854214" y="3175332"/>
          <a:ext cx="2012466" cy="24591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5782">
                  <a:extLst>
                    <a:ext uri="{9D8B030D-6E8A-4147-A177-3AD203B41FA5}">
                      <a16:colId xmlns:a16="http://schemas.microsoft.com/office/drawing/2014/main" val="2072816174"/>
                    </a:ext>
                  </a:extLst>
                </a:gridCol>
                <a:gridCol w="876684">
                  <a:extLst>
                    <a:ext uri="{9D8B030D-6E8A-4147-A177-3AD203B41FA5}">
                      <a16:colId xmlns:a16="http://schemas.microsoft.com/office/drawing/2014/main" val="1100934991"/>
                    </a:ext>
                  </a:extLst>
                </a:gridCol>
              </a:tblGrid>
              <a:tr h="311038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97006"/>
                  </a:ext>
                </a:extLst>
              </a:tr>
              <a:tr h="496609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116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8303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65907"/>
                  </a:ext>
                </a:extLst>
              </a:tr>
              <a:tr h="603820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6442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41D990E-4700-9B5A-16D6-82B30090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14971"/>
              </p:ext>
            </p:extLst>
          </p:nvPr>
        </p:nvGraphicFramePr>
        <p:xfrm>
          <a:off x="5613887" y="3175332"/>
          <a:ext cx="2163326" cy="24591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25722">
                  <a:extLst>
                    <a:ext uri="{9D8B030D-6E8A-4147-A177-3AD203B41FA5}">
                      <a16:colId xmlns:a16="http://schemas.microsoft.com/office/drawing/2014/main" val="2533653528"/>
                    </a:ext>
                  </a:extLst>
                </a:gridCol>
                <a:gridCol w="1337604">
                  <a:extLst>
                    <a:ext uri="{9D8B030D-6E8A-4147-A177-3AD203B41FA5}">
                      <a16:colId xmlns:a16="http://schemas.microsoft.com/office/drawing/2014/main" val="138768962"/>
                    </a:ext>
                  </a:extLst>
                </a:gridCol>
              </a:tblGrid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7431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553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3186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1864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975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7CFDFE4-0476-05C5-FEAA-B385639E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19249"/>
              </p:ext>
            </p:extLst>
          </p:nvPr>
        </p:nvGraphicFramePr>
        <p:xfrm>
          <a:off x="20071" y="3180510"/>
          <a:ext cx="2705828" cy="2407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8984">
                  <a:extLst>
                    <a:ext uri="{9D8B030D-6E8A-4147-A177-3AD203B41FA5}">
                      <a16:colId xmlns:a16="http://schemas.microsoft.com/office/drawing/2014/main" val="3060611313"/>
                    </a:ext>
                  </a:extLst>
                </a:gridCol>
                <a:gridCol w="1132126">
                  <a:extLst>
                    <a:ext uri="{9D8B030D-6E8A-4147-A177-3AD203B41FA5}">
                      <a16:colId xmlns:a16="http://schemas.microsoft.com/office/drawing/2014/main" val="2058456036"/>
                    </a:ext>
                  </a:extLst>
                </a:gridCol>
                <a:gridCol w="754718">
                  <a:extLst>
                    <a:ext uri="{9D8B030D-6E8A-4147-A177-3AD203B41FA5}">
                      <a16:colId xmlns:a16="http://schemas.microsoft.com/office/drawing/2014/main" val="4169309033"/>
                    </a:ext>
                  </a:extLst>
                </a:gridCol>
              </a:tblGrid>
              <a:tr h="412721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4089"/>
                  </a:ext>
                </a:extLst>
              </a:tr>
              <a:tr h="475422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96311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33408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5822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191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EC0D18B-DBEC-E1E1-F0EF-6783B413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40483"/>
              </p:ext>
            </p:extLst>
          </p:nvPr>
        </p:nvGraphicFramePr>
        <p:xfrm>
          <a:off x="2802900" y="3180510"/>
          <a:ext cx="2668554" cy="133656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8136">
                  <a:extLst>
                    <a:ext uri="{9D8B030D-6E8A-4147-A177-3AD203B41FA5}">
                      <a16:colId xmlns:a16="http://schemas.microsoft.com/office/drawing/2014/main" val="3315216233"/>
                    </a:ext>
                  </a:extLst>
                </a:gridCol>
                <a:gridCol w="1530418">
                  <a:extLst>
                    <a:ext uri="{9D8B030D-6E8A-4147-A177-3AD203B41FA5}">
                      <a16:colId xmlns:a16="http://schemas.microsoft.com/office/drawing/2014/main" val="55393782"/>
                    </a:ext>
                  </a:extLst>
                </a:gridCol>
              </a:tblGrid>
              <a:tr h="400634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67972"/>
                  </a:ext>
                </a:extLst>
              </a:tr>
              <a:tr h="400634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09385"/>
                  </a:ext>
                </a:extLst>
              </a:tr>
              <a:tr h="535301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19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DC0E2B1-5ED9-0D1D-E31B-019421443F36}"/>
              </a:ext>
            </a:extLst>
          </p:cNvPr>
          <p:cNvSpPr txBox="1"/>
          <p:nvPr/>
        </p:nvSpPr>
        <p:spPr>
          <a:xfrm>
            <a:off x="80661" y="2726283"/>
            <a:ext cx="509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8A8B-FDBE-A203-1647-6018D2ACDD33}"/>
              </a:ext>
            </a:extLst>
          </p:cNvPr>
          <p:cNvSpPr txBox="1"/>
          <p:nvPr/>
        </p:nvSpPr>
        <p:spPr>
          <a:xfrm>
            <a:off x="5865946" y="2726283"/>
            <a:ext cx="40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с потерями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/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атрибуту «Дисциплина» состоит из 4-х исходных кортежей.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blipFill>
                <a:blip r:embed="rId3"/>
                <a:stretch>
                  <a:fillRect l="-621" t="-1604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/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дает декартово произведение из 16 кортежей, из которых только 4 – исходные.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blipFill>
                <a:blip r:embed="rId4"/>
                <a:stretch>
                  <a:fillRect l="-856" t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" y="48817"/>
            <a:ext cx="8543925" cy="4449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формы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Первая нормальная форма (1НФ):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каждое значение атрибута неделимо (атомарно).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Вторая нормальная форма (2НФ):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находится в 1НФ и каждый неключевой атрибут полностью зависит от всего составного ключа, а не от его части.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Третья нормальная форма (3НФ):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2НФ и каждый неключевой атрибут зависит непосредственно от ключа, без транзитивных зависимостей через другие неключевые атрибуты.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Нормальная форма Бойса–Кодда (BCNF):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любой функциональной зависимости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отношении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суперключом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Четвёртая нормальная форма (4НФ):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BCNF и не содержит ненулевых многозначных зависимостей.</a:t>
                </a: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  <a:blipFill>
                <a:blip r:embed="rId2"/>
                <a:stretch>
                  <a:fillRect l="-943" t="-1183" r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89353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06B966-D920-6A52-3C1C-F113EB54F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9638"/>
              </p:ext>
            </p:extLst>
          </p:nvPr>
        </p:nvGraphicFramePr>
        <p:xfrm>
          <a:off x="4760640" y="622031"/>
          <a:ext cx="5012011" cy="14598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5728">
                  <a:extLst>
                    <a:ext uri="{9D8B030D-6E8A-4147-A177-3AD203B41FA5}">
                      <a16:colId xmlns:a16="http://schemas.microsoft.com/office/drawing/2014/main" val="3115667657"/>
                    </a:ext>
                  </a:extLst>
                </a:gridCol>
                <a:gridCol w="1734229">
                  <a:extLst>
                    <a:ext uri="{9D8B030D-6E8A-4147-A177-3AD203B41FA5}">
                      <a16:colId xmlns:a16="http://schemas.microsoft.com/office/drawing/2014/main" val="4152616207"/>
                    </a:ext>
                  </a:extLst>
                </a:gridCol>
                <a:gridCol w="1102419">
                  <a:extLst>
                    <a:ext uri="{9D8B030D-6E8A-4147-A177-3AD203B41FA5}">
                      <a16:colId xmlns:a16="http://schemas.microsoft.com/office/drawing/2014/main" val="3548748064"/>
                    </a:ext>
                  </a:extLst>
                </a:gridCol>
                <a:gridCol w="999635">
                  <a:extLst>
                    <a:ext uri="{9D8B030D-6E8A-4147-A177-3AD203B41FA5}">
                      <a16:colId xmlns:a16="http://schemas.microsoft.com/office/drawing/2014/main" val="241169136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Курсы_и_оценки</a:t>
                      </a:r>
                      <a:endParaRPr lang="ru-RU" sz="11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13512"/>
                  </a:ext>
                </a:extLst>
              </a:tr>
              <a:tr h="36973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данных:5, Экономика:4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2407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38708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данных:4, Философия:3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1457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DB34CDC-69A4-0D63-2C5C-5656E49A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90854"/>
              </p:ext>
            </p:extLst>
          </p:nvPr>
        </p:nvGraphicFramePr>
        <p:xfrm>
          <a:off x="5065691" y="2171870"/>
          <a:ext cx="4800349" cy="304800"/>
        </p:xfrm>
        <a:graphic>
          <a:graphicData uri="http://schemas.openxmlformats.org/drawingml/2006/table">
            <a:tbl>
              <a:tblPr/>
              <a:tblGrid>
                <a:gridCol w="4800349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Приведем к 1НФ, сделав все записи атомарными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3A17A31-B27A-F78D-3A2C-7AB9630DD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2550"/>
              </p:ext>
            </p:extLst>
          </p:nvPr>
        </p:nvGraphicFramePr>
        <p:xfrm>
          <a:off x="4760641" y="2472686"/>
          <a:ext cx="5012011" cy="1554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637">
                  <a:extLst>
                    <a:ext uri="{9D8B030D-6E8A-4147-A177-3AD203B41FA5}">
                      <a16:colId xmlns:a16="http://schemas.microsoft.com/office/drawing/2014/main" val="27182747"/>
                    </a:ext>
                  </a:extLst>
                </a:gridCol>
                <a:gridCol w="1145663">
                  <a:extLst>
                    <a:ext uri="{9D8B030D-6E8A-4147-A177-3AD203B41FA5}">
                      <a16:colId xmlns:a16="http://schemas.microsoft.com/office/drawing/2014/main" val="1653382446"/>
                    </a:ext>
                  </a:extLst>
                </a:gridCol>
                <a:gridCol w="723576">
                  <a:extLst>
                    <a:ext uri="{9D8B030D-6E8A-4147-A177-3AD203B41FA5}">
                      <a16:colId xmlns:a16="http://schemas.microsoft.com/office/drawing/2014/main" val="3637821100"/>
                    </a:ext>
                  </a:extLst>
                </a:gridCol>
                <a:gridCol w="1105464">
                  <a:extLst>
                    <a:ext uri="{9D8B030D-6E8A-4147-A177-3AD203B41FA5}">
                      <a16:colId xmlns:a16="http://schemas.microsoft.com/office/drawing/2014/main" val="3122758178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345806842"/>
                    </a:ext>
                  </a:extLst>
                </a:gridCol>
              </a:tblGrid>
              <a:tr h="193078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8086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5257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0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70038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25443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5367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A1A50A5-B93C-3678-8F50-D16423257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63"/>
              </p:ext>
            </p:extLst>
          </p:nvPr>
        </p:nvGraphicFramePr>
        <p:xfrm>
          <a:off x="4855086" y="4074895"/>
          <a:ext cx="5105400" cy="691653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691653"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отношения – (Студент, Курс). Это отношение нарушает 2НФ, так как есть частичная зависимость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Руководитель, Факультет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зависит только от «Студент», а не от всего ключа. Приведем к 2НФ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213D9E7-B327-FA9D-5819-C0F486CE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96788"/>
              </p:ext>
            </p:extLst>
          </p:nvPr>
        </p:nvGraphicFramePr>
        <p:xfrm>
          <a:off x="4760640" y="4834605"/>
          <a:ext cx="2459405" cy="17510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2085">
                  <a:extLst>
                    <a:ext uri="{9D8B030D-6E8A-4147-A177-3AD203B41FA5}">
                      <a16:colId xmlns:a16="http://schemas.microsoft.com/office/drawing/2014/main" val="3101007388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26569303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542422775"/>
                    </a:ext>
                  </a:extLst>
                </a:gridCol>
              </a:tblGrid>
              <a:tr h="218367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О-а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68801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94973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950167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96712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81291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0996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00B1180-EABE-D25B-4639-B679BA30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67144"/>
              </p:ext>
            </p:extLst>
          </p:nvPr>
        </p:nvGraphicFramePr>
        <p:xfrm>
          <a:off x="7291485" y="4828431"/>
          <a:ext cx="2574554" cy="18794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50556">
                  <a:extLst>
                    <a:ext uri="{9D8B030D-6E8A-4147-A177-3AD203B41FA5}">
                      <a16:colId xmlns:a16="http://schemas.microsoft.com/office/drawing/2014/main" val="2188362070"/>
                    </a:ext>
                  </a:extLst>
                </a:gridCol>
                <a:gridCol w="1052775">
                  <a:extLst>
                    <a:ext uri="{9D8B030D-6E8A-4147-A177-3AD203B41FA5}">
                      <a16:colId xmlns:a16="http://schemas.microsoft.com/office/drawing/2014/main" val="3334159148"/>
                    </a:ext>
                  </a:extLst>
                </a:gridCol>
                <a:gridCol w="471223">
                  <a:extLst>
                    <a:ext uri="{9D8B030D-6E8A-4147-A177-3AD203B41FA5}">
                      <a16:colId xmlns:a16="http://schemas.microsoft.com/office/drawing/2014/main" val="3976685545"/>
                    </a:ext>
                  </a:extLst>
                </a:gridCol>
              </a:tblGrid>
              <a:tr h="249670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Ф-т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6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0019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5327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20218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0875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87"/>
            <a:ext cx="9906000" cy="9860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 нормализации отношений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4749"/>
              </p:ext>
            </p:extLst>
          </p:nvPr>
        </p:nvGraphicFramePr>
        <p:xfrm>
          <a:off x="363002" y="1036599"/>
          <a:ext cx="9179997" cy="538962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098560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156448">
                  <a:extLst>
                    <a:ext uri="{9D8B030D-6E8A-4147-A177-3AD203B41FA5}">
                      <a16:colId xmlns:a16="http://schemas.microsoft.com/office/drawing/2014/main" val="213719806"/>
                    </a:ext>
                  </a:extLst>
                </a:gridCol>
                <a:gridCol w="1779775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1580516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564698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640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НФ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Графический интерфейс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Явное задание ФЗ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557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RDBNorma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JMathNorm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Грамматика для реляционных операций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 for decomposing relational databases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Эволюционная оптимизация декомпозиции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Анализатор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И. А. Зорина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249441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4148" y="6526442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4416</TotalTime>
  <Words>1619</Words>
  <Application>Microsoft Office PowerPoint</Application>
  <PresentationFormat>Лист A4 (210x297 мм)</PresentationFormat>
  <Paragraphs>371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Times New Roman</vt:lpstr>
      <vt:lpstr>Times New Roman Bold</vt:lpstr>
      <vt:lpstr>Times New Roman Regular</vt:lpstr>
      <vt:lpstr>Тема Office</vt:lpstr>
      <vt:lpstr>«Метод автоматической нормализации в реляционных базах данных с использованием анализа функциональных зависимостей» </vt:lpstr>
      <vt:lpstr>Актуальность</vt:lpstr>
      <vt:lpstr>Цели и задачи</vt:lpstr>
      <vt:lpstr>Структура реляционных баз данных</vt:lpstr>
      <vt:lpstr>Функциональные зависимости</vt:lpstr>
      <vt:lpstr>Проблема избыточности данных</vt:lpstr>
      <vt:lpstr>Декомпозиция без потерь</vt:lpstr>
      <vt:lpstr>Нормальные формы</vt:lpstr>
      <vt:lpstr>Сравнение существующих методов нормализации отношений</vt:lpstr>
      <vt:lpstr>Формализованная постановка задачи</vt:lpstr>
      <vt:lpstr>Метод автоматической нормализации</vt:lpstr>
      <vt:lpstr>Анализ исходного отношения</vt:lpstr>
      <vt:lpstr>Декомпозиция отношения</vt:lpstr>
      <vt:lpstr>Презентация PowerPoint</vt:lpstr>
      <vt:lpstr>Презентация PowerPoint</vt:lpstr>
      <vt:lpstr>Зависимость временных характеристик метода от количества атрибутов отношения и от количества функциональных зависимостей</vt:lpstr>
      <vt:lpstr>Постановка исследования</vt:lpstr>
      <vt:lpstr>Исследование зависимости занимаемой таблицами памяти от уровня нормализации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автоматической нормализации</dc:title>
  <dc:creator>Зуев Тимофей</dc:creator>
  <cp:lastModifiedBy>Тим Зуев</cp:lastModifiedBy>
  <cp:revision>165</cp:revision>
  <cp:lastPrinted>2023-01-17T17:38:56Z</cp:lastPrinted>
  <dcterms:created xsi:type="dcterms:W3CDTF">2023-01-16T23:26:49Z</dcterms:created>
  <dcterms:modified xsi:type="dcterms:W3CDTF">2025-06-19T04:21:23Z</dcterms:modified>
</cp:coreProperties>
</file>