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69" r:id="rId5"/>
    <p:sldId id="272" r:id="rId6"/>
    <p:sldId id="270" r:id="rId7"/>
    <p:sldId id="273" r:id="rId8"/>
    <p:sldId id="258" r:id="rId9"/>
    <p:sldId id="274" r:id="rId10"/>
    <p:sldId id="260" r:id="rId11"/>
    <p:sldId id="275" r:id="rId12"/>
    <p:sldId id="276" r:id="rId13"/>
    <p:sldId id="268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932B-7682-40F8-B7CC-B5DCDEF0DC8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9FB5-2D2E-4797-BBF6-8ECEB7F00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4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9FB5-2D2E-4797-BBF6-8ECEB7F00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1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27EC-E918-46DA-965A-D89F60CE73F2}" type="datetime1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949-1A9C-4893-9C09-B131864ABCA3}" type="datetime1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3BE8-660E-437B-BBE9-1D704701F54F}" type="datetime1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145-3885-4A9A-A22F-280984127DDD}" type="datetime1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535F-AFA2-4FA1-ACF1-11B23421BF73}" type="datetime1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D11-6AF3-46D5-8134-DBAFFEC4197E}" type="datetime1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E7BD-992D-4A1A-B33E-CA0F036EB7A1}" type="datetime1">
              <a:rPr lang="ru-RU" smtClean="0"/>
              <a:t>03.06.2025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BB8A-F253-41C5-BE3D-51D199F10B4A}" type="datetime1">
              <a:rPr lang="ru-RU" smtClean="0"/>
              <a:t>03.06.2025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7DE5-A8CD-4548-BD47-6B1F22D177A3}" type="datetime1">
              <a:rPr lang="ru-RU" smtClean="0"/>
              <a:t>03.06.2025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B4D-880D-431A-AC19-5175B8AE3CAF}" type="datetime1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70E-976A-4BE1-AC6A-77A269007F64}" type="datetime1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AB5-3C3D-409C-A34B-211DA3C6C40A}" type="datetime1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E206-C2BC-44AE-A491-A846ED14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8" y="2066863"/>
            <a:ext cx="8094244" cy="1660165"/>
          </a:xfrm>
        </p:spPr>
        <p:txBody>
          <a:bodyPr>
            <a:normAutofit fontScale="90000"/>
          </a:bodyPr>
          <a:lstStyle/>
          <a:p>
            <a: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автоматической нормализации в реляционных базах данных с использованием анализа функциональных зависимостей»</a:t>
            </a:r>
            <a:b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25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74A7C4-C445-47B3-8782-368E235C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018" y="3985338"/>
            <a:ext cx="7429500" cy="1046086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Зуев Тимофей Александрович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ИУ7-85Б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Исаев А. Л.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Гаврилова Ю. М.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26ED5-4CE4-439B-82CA-94FC0E11BA1E}"/>
              </a:ext>
            </a:extLst>
          </p:cNvPr>
          <p:cNvSpPr txBox="1"/>
          <p:nvPr/>
        </p:nvSpPr>
        <p:spPr>
          <a:xfrm>
            <a:off x="769018" y="1125688"/>
            <a:ext cx="8198518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447BC1-8DEE-402A-8871-76D7D10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159757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временных характеристик разработанной реализации метода автоматической нормализации реляционных баз данных от количества атрибутов отношения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10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8C695D-8B28-66C9-67D9-369C4C3C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87" y="1734096"/>
            <a:ext cx="6840875" cy="45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159757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временных характеристик разработанной реализации метода автоматической нормализации реляционных баз данных от количества функциональных зависимостей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C3AC6B-8044-48EF-6310-F8B919F0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32" y="1743113"/>
            <a:ext cx="7517986" cy="47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8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159757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времени выполнения различных запросов к базе данных от уровня нормализации для запроса с чтением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12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2AC383-9585-8DD5-4AA7-655BB111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46" y="1582921"/>
            <a:ext cx="7404907" cy="43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-15463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4" y="856648"/>
            <a:ext cx="8873039" cy="42203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В ходе работы были успешно выполнены все поставленные задачи: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 анализ предметной области организации системы электронного голосования;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Сформулированы требования и ограничения к разрабатываемой базе данных и приложению для проведения электронного голосования;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Сформулировано описание пользователей проектируемо;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Спроектированы сущности базы данных и ограничения целостности при организации проведения электронного голосования;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Спроектирована ролевую модель на уровне базы данных, спроектирована функцию проверки прохождения пользователем условий для принятия участия в электронном голосовании на уровне базы данных;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средства реализации базы данных и приложения;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Разработаны сущности базы данных организации проведения электронного голосования и реализованные ограничения целостности базы данных;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Проведено исследование зависимости скорости работы запросов к базе данных от уровня нормализации таблиц.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22418A-C83C-4B48-A167-48DA68B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-334161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991402"/>
            <a:ext cx="8543925" cy="58665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является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 нормализации в реляционных базах данных с использованием анализа функциональных зависимостей.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анализ предметной области реляционных баз данных;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подходы к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Формализовать постановку задачи в виде функциональной модели;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метод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Изложить особенности предлагаемого метода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Сформулировать и описать ключевые шаги метода в виде схем алгоритмов;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структуры данных, используемые в алгоритмах;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взаимодействие отдельных частей системы;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Обосновать выбор программных средств реализации предложенного метода;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Обосновать выбор средств программной реализации;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взаимодействие пользователя с программным обеспечением;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метода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5B723F-B511-492F-95BE-05EF4515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1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реляционной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43E1E-DBFA-4BF0-80FC-F131C0AA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8" y="1463040"/>
            <a:ext cx="8896453" cy="408904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Домен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Кортеж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Отношение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Суперключ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Потенциальный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кандидатный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ключ)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C4CC85-7020-48B9-A6E9-9E176F9C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17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-63809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избыточности данных и ее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43E1E-DBFA-4BF0-80FC-F131C0AA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07" y="1261754"/>
            <a:ext cx="9386586" cy="20180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Избыточность данных рождает аномалии вставки, удаления и обновления.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проблемы – нормализация.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– декомпозиция без потерь.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98B3249-E475-466A-A154-7E9A0B21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6E7630-91B4-0A76-7B54-BBF56669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4" y="3462339"/>
            <a:ext cx="7296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3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83638"/>
            <a:ext cx="8543925" cy="597399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зависимости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510B7-95E6-5B8B-D354-68792B3F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798896"/>
            <a:ext cx="8543925" cy="5842535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Функциональная зависимость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→ Y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в отношении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R(U)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означает, что для любых двух кортежей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t₁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t₂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выполнено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Если </a:t>
            </a:r>
            <a:r>
              <a:rPr lang="en-US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t</a:t>
            </a:r>
            <a:r>
              <a:rPr lang="ru-RU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₁[</a:t>
            </a:r>
            <a:r>
              <a:rPr lang="en-US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X</a:t>
            </a:r>
            <a:r>
              <a:rPr lang="ru-RU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] = </a:t>
            </a:r>
            <a:r>
              <a:rPr lang="en-US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t</a:t>
            </a:r>
            <a:r>
              <a:rPr lang="ru-RU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₂[</a:t>
            </a:r>
            <a:r>
              <a:rPr lang="en-US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X</a:t>
            </a:r>
            <a:r>
              <a:rPr lang="ru-RU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], то </a:t>
            </a:r>
            <a:r>
              <a:rPr lang="en-US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t</a:t>
            </a:r>
            <a:r>
              <a:rPr lang="ru-RU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₁[</a:t>
            </a:r>
            <a:r>
              <a:rPr lang="en-US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Y</a:t>
            </a:r>
            <a:r>
              <a:rPr lang="ru-RU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] = </a:t>
            </a:r>
            <a:r>
              <a:rPr lang="en-US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t</a:t>
            </a:r>
            <a:r>
              <a:rPr lang="ru-RU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₂[</a:t>
            </a:r>
            <a:r>
              <a:rPr lang="en-US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Y</a:t>
            </a:r>
            <a:r>
              <a:rPr lang="ru-RU" sz="1800" i="1" dirty="0">
                <a:effectLst/>
                <a:latin typeface="Cambria Math" panose="02040503050406030204" pitchFamily="18" charset="0"/>
                <a:ea typeface="Times New Roman" panose="02020603050405020304" pitchFamily="18" charset="0"/>
              </a:rPr>
              <a:t>]</a:t>
            </a:r>
            <a:endParaRPr lang="en-US" sz="1800" i="1" dirty="0">
              <a:effectLst/>
              <a:latin typeface="Cambria Math" panose="02040503050406030204" pitchFamily="18" charset="0"/>
              <a:ea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4250915C-1FAC-4AEC-AD3B-824C2911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961526-0F65-24DF-0FF7-BAE4830E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18" y="1814975"/>
            <a:ext cx="4589496" cy="43195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9F5D9-A80A-B040-97FE-667DC6521783}"/>
                  </a:ext>
                </a:extLst>
              </p:cNvPr>
              <p:cNvSpPr txBox="1"/>
              <p:nvPr/>
            </p:nvSpPr>
            <p:spPr>
              <a:xfrm>
                <a:off x="5270534" y="1953928"/>
                <a:ext cx="449910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Замыкание множества атрибутов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⁺ = {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∈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𝑈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|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→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выводимо из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𝐹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}.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Если X⁺ = U, то X является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суперключом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9F5D9-A80A-B040-97FE-667DC6521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34" y="1953928"/>
                <a:ext cx="4499107" cy="2308324"/>
              </a:xfrm>
              <a:prstGeom prst="rect">
                <a:avLst/>
              </a:prstGeom>
              <a:blipFill>
                <a:blip r:embed="rId4"/>
                <a:stretch>
                  <a:fillRect l="-1220" t="-1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54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9618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Нормальные формы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D3DDCC-25CD-4A68-B19D-03EBD7A8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6</a:t>
            </a:fld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4A1549-1924-B750-C469-2F3284A03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07" y="1261754"/>
            <a:ext cx="9386586" cy="2018022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1НФ – все атрибуты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атомарны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2НФ – все неключевые атрибуты зависят от составного ключа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3НФ – нет транзитивных зависимостей ключа от неключевого атрибута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НФБК – все детерминанты ФЗ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суперключи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4НФ – нет ненулевых многозначных зависимостей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8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9618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существующих методов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2740C-922D-473D-8938-6CDA060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043C7B6-B763-AEFC-C36E-46DE0DA76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128194"/>
              </p:ext>
            </p:extLst>
          </p:nvPr>
        </p:nvGraphicFramePr>
        <p:xfrm>
          <a:off x="481263" y="1421750"/>
          <a:ext cx="8932243" cy="4934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1065">
                  <a:extLst>
                    <a:ext uri="{9D8B030D-6E8A-4147-A177-3AD203B41FA5}">
                      <a16:colId xmlns:a16="http://schemas.microsoft.com/office/drawing/2014/main" val="1506745423"/>
                    </a:ext>
                  </a:extLst>
                </a:gridCol>
                <a:gridCol w="2621621">
                  <a:extLst>
                    <a:ext uri="{9D8B030D-6E8A-4147-A177-3AD203B41FA5}">
                      <a16:colId xmlns:a16="http://schemas.microsoft.com/office/drawing/2014/main" val="645978506"/>
                    </a:ext>
                  </a:extLst>
                </a:gridCol>
                <a:gridCol w="2057792">
                  <a:extLst>
                    <a:ext uri="{9D8B030D-6E8A-4147-A177-3AD203B41FA5}">
                      <a16:colId xmlns:a16="http://schemas.microsoft.com/office/drawing/2014/main" val="612247102"/>
                    </a:ext>
                  </a:extLst>
                </a:gridCol>
                <a:gridCol w="1751765">
                  <a:extLst>
                    <a:ext uri="{9D8B030D-6E8A-4147-A177-3AD203B41FA5}">
                      <a16:colId xmlns:a16="http://schemas.microsoft.com/office/drawing/2014/main" val="3385213263"/>
                    </a:ext>
                  </a:extLst>
                </a:gridCol>
              </a:tblGrid>
              <a:tr h="14448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Метод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Макс. нормальная форма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Графический интерфейс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Явное задание ФЗ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188698"/>
                  </a:ext>
                </a:extLst>
              </a:tr>
              <a:tr h="6816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Micro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96238"/>
                  </a:ext>
                </a:extLst>
              </a:tr>
              <a:tr h="6816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RDBNorma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139190"/>
                  </a:ext>
                </a:extLst>
              </a:tr>
              <a:tr h="6816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JMathNorm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70162"/>
                  </a:ext>
                </a:extLst>
              </a:tr>
              <a:tr h="14448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Генетический алгоритм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03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96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Формальная постановка задачи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8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1A65B1A-7298-6A34-7B51-51FE5C40A0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939DAB-F6C2-6ADE-CAD7-4BDEEA456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06" y="1373213"/>
            <a:ext cx="7396188" cy="493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61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947FEC-84BB-B94D-5084-9BF18456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9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B0736FD-AE52-346A-8C50-977C00000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6" y="1628771"/>
            <a:ext cx="2741364" cy="4864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3E9619B-3A2B-C213-3674-D89D452B86E9}"/>
              </a:ext>
            </a:extLst>
          </p:cNvPr>
          <p:cNvSpPr txBox="1">
            <a:spLocks/>
          </p:cNvSpPr>
          <p:nvPr/>
        </p:nvSpPr>
        <p:spPr>
          <a:xfrm>
            <a:off x="681036" y="9618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тестирования метода и группы классов эквивалентности</a:t>
            </a:r>
            <a:endParaRPr lang="ru-RU" sz="325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37144275-EF78-4FA6-FB6D-02DBCFA4A972}"/>
              </a:ext>
            </a:extLst>
          </p:cNvPr>
          <p:cNvSpPr txBox="1">
            <a:spLocks/>
          </p:cNvSpPr>
          <p:nvPr/>
        </p:nvSpPr>
        <p:spPr>
          <a:xfrm>
            <a:off x="4254366" y="1628770"/>
            <a:ext cx="5140645" cy="3923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эквивалентности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исходной нормальной форме отношения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структуре и количеству ключей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потере ФЗ при декомпозиции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количеству и типу атрибутов и ФЗ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54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574</Words>
  <Application>Microsoft Office PowerPoint</Application>
  <PresentationFormat>Лист A4 (210x297 мм)</PresentationFormat>
  <Paragraphs>101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«Метод автоматической нормализации в реляционных базах данных с использованием анализа функциональных зависимостей» </vt:lpstr>
      <vt:lpstr>Цели и задачи</vt:lpstr>
      <vt:lpstr>Элементы реляционной модели</vt:lpstr>
      <vt:lpstr>Проблема избыточности данных и ее решение</vt:lpstr>
      <vt:lpstr>Функциональные зависимости</vt:lpstr>
      <vt:lpstr>Нормальные формы</vt:lpstr>
      <vt:lpstr>Сравнение существующих методов</vt:lpstr>
      <vt:lpstr>Формальная постановка задачи</vt:lpstr>
      <vt:lpstr>Презентация PowerPoint</vt:lpstr>
      <vt:lpstr>Исследование зависимости временных характеристик разработанной реализации метода автоматической нормализации реляционных баз данных от количества атрибутов отношения</vt:lpstr>
      <vt:lpstr>Исследование зависимости временных характеристик разработанной реализации метода автоматической нормализации реляционных баз данных от количества функциональных зависимостей</vt:lpstr>
      <vt:lpstr>Исследование зависимости времени выполнения различных запросов к базе данных от уровня нормализации для запроса с чтением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«Классификация методов модификации ядра Linux»</dc:title>
  <dc:creator>Влад Мансуров</dc:creator>
  <cp:lastModifiedBy>Тим Зуев</cp:lastModifiedBy>
  <cp:revision>116</cp:revision>
  <cp:lastPrinted>2023-01-17T17:38:56Z</cp:lastPrinted>
  <dcterms:created xsi:type="dcterms:W3CDTF">2023-01-16T23:26:49Z</dcterms:created>
  <dcterms:modified xsi:type="dcterms:W3CDTF">2025-06-03T10:46:36Z</dcterms:modified>
</cp:coreProperties>
</file>