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9" r:id="rId3"/>
    <p:sldId id="257" r:id="rId4"/>
    <p:sldId id="280" r:id="rId5"/>
    <p:sldId id="287" r:id="rId6"/>
    <p:sldId id="281" r:id="rId7"/>
    <p:sldId id="282" r:id="rId8"/>
    <p:sldId id="283" r:id="rId9"/>
    <p:sldId id="273" r:id="rId10"/>
    <p:sldId id="258" r:id="rId11"/>
    <p:sldId id="277" r:id="rId12"/>
    <p:sldId id="284" r:id="rId13"/>
    <p:sldId id="285" r:id="rId14"/>
    <p:sldId id="288" r:id="rId15"/>
    <p:sldId id="278" r:id="rId16"/>
    <p:sldId id="260" r:id="rId17"/>
    <p:sldId id="275" r:id="rId18"/>
    <p:sldId id="276" r:id="rId19"/>
    <p:sldId id="268" r:id="rId2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2" autoAdjust="0"/>
    <p:restoredTop sz="95439" autoAdjust="0"/>
  </p:normalViewPr>
  <p:slideViewPr>
    <p:cSldViewPr snapToGrid="0">
      <p:cViewPr varScale="1">
        <p:scale>
          <a:sx n="99" d="100"/>
          <a:sy n="99" d="100"/>
        </p:scale>
        <p:origin x="78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1932B-7682-40F8-B7CC-B5DCDEF0DC88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F9FB5-2D2E-4797-BBF6-8ECEB7F00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14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9FB5-2D2E-4797-BBF6-8ECEB7F00BA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963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27EC-E918-46DA-965A-D89F60CE73F2}" type="datetime1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98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0949-1A9C-4893-9C09-B131864ABCA3}" type="datetime1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20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3BE8-660E-437B-BBE9-1D704701F54F}" type="datetime1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0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5145-3885-4A9A-A22F-280984127DDD}" type="datetime1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78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535F-AFA2-4FA1-ACF1-11B23421BF73}" type="datetime1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02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8D11-6AF3-46D5-8134-DBAFFEC4197E}" type="datetime1">
              <a:rPr lang="ru-RU" smtClean="0"/>
              <a:t>16.06.2025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41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E7BD-992D-4A1A-B33E-CA0F036EB7A1}" type="datetime1">
              <a:rPr lang="ru-RU" smtClean="0"/>
              <a:t>16.06.2025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66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BB8A-F253-41C5-BE3D-51D199F10B4A}" type="datetime1">
              <a:rPr lang="ru-RU" smtClean="0"/>
              <a:t>16.06.2025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93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7DE5-A8CD-4548-BD47-6B1F22D177A3}" type="datetime1">
              <a:rPr lang="ru-RU" smtClean="0"/>
              <a:t>16.06.2025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64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CB4D-880D-431A-AC19-5175B8AE3CAF}" type="datetime1">
              <a:rPr lang="ru-RU" smtClean="0"/>
              <a:t>16.06.2025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07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B70E-976A-4BE1-AC6A-77A269007F64}" type="datetime1">
              <a:rPr lang="ru-RU" smtClean="0"/>
              <a:t>16.06.2025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25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45AB5-3C3D-409C-A34B-211DA3C6C40A}" type="datetime1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66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AE206-C2BC-44AE-A491-A846ED145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018" y="2066863"/>
            <a:ext cx="8094244" cy="1660165"/>
          </a:xfrm>
        </p:spPr>
        <p:txBody>
          <a:bodyPr>
            <a:normAutofit fontScale="90000"/>
          </a:bodyPr>
          <a:lstStyle/>
          <a:p>
            <a:r>
              <a:rPr lang="ru-RU" sz="29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«Метод автоматической нормализации в реляционных базах данных с использованием анализа функциональных зависимостей»</a:t>
            </a:r>
            <a:br>
              <a:rPr lang="ru-RU" sz="2925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925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74A7C4-C445-47B3-8782-368E235CE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018" y="3985338"/>
            <a:ext cx="7429500" cy="1660164"/>
          </a:xfrm>
        </p:spPr>
        <p:txBody>
          <a:bodyPr>
            <a:noAutofit/>
          </a:bodyPr>
          <a:lstStyle/>
          <a:p>
            <a:pPr algn="l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Зуев Тимофей Александрович</a:t>
            </a:r>
          </a:p>
          <a:p>
            <a:pPr algn="l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ИУ7-85Б</a:t>
            </a:r>
          </a:p>
          <a:p>
            <a:pPr algn="l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Исаев Андрей Львович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26ED5-4CE4-439B-82CA-94FC0E11BA1E}"/>
              </a:ext>
            </a:extLst>
          </p:cNvPr>
          <p:cNvSpPr txBox="1"/>
          <p:nvPr/>
        </p:nvSpPr>
        <p:spPr>
          <a:xfrm>
            <a:off x="769018" y="1125688"/>
            <a:ext cx="8198518" cy="592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</a:p>
        </p:txBody>
      </p:sp>
    </p:spTree>
    <p:extLst>
      <p:ext uri="{BB962C8B-B14F-4D97-AF65-F5344CB8AC3E}">
        <p14:creationId xmlns:p14="http://schemas.microsoft.com/office/powerpoint/2010/main" val="581688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0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Формализованная постановка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21A65B1A-7298-6A34-7B51-51FE5C40A0B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582653" y="1457325"/>
                <a:ext cx="4323347" cy="47220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Автоматическую нормализацию можно формализовать как задачу оптимизации по двум критериям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𝑚𝑖𝑛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ru-RU" sz="18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18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𝐶𝑜𝑢𝑛𝑡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𝑎𝑛𝑜𝑚𝑎𝑙𝑖𝑒𝑠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𝑚𝑖𝑛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</m:oMath>
                  </m:oMathPara>
                </a14:m>
                <a:endPara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декомпозированных отношений</a:t>
                </a:r>
              </a:p>
              <a:p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𝐶𝑜𝑢𝑛𝑡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𝑎𝑛𝑜𝑚𝑎𝑖𝑙𝑒𝑠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функция, вычисляющая количество аномалий всех типов.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21A65B1A-7298-6A34-7B51-51FE5C40A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582653" y="1457325"/>
                <a:ext cx="4323347" cy="4722093"/>
              </a:xfrm>
              <a:blipFill>
                <a:blip r:embed="rId2"/>
                <a:stretch>
                  <a:fillRect l="-1269" t="-11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ACCB6F7-6DC5-4149-B7CB-FA56467B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10</a:t>
            </a:fld>
            <a:endParaRPr lang="ru-RU"/>
          </a:p>
        </p:txBody>
      </p:sp>
      <p:pic>
        <p:nvPicPr>
          <p:cNvPr id="20" name="Рисунок 19" descr="Изображение выглядит как текст, снимок экрана, Шрифт, диаграмм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43C2050-85A1-8DD1-9AA2-154BE091E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88" y="1617578"/>
            <a:ext cx="4887327" cy="362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1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0"/>
            <a:ext cx="8543925" cy="891185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автоматической нормализации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ACCB6F7-6DC5-4149-B7CB-FA56467B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11</a:t>
            </a:fld>
            <a:endParaRPr lang="ru-RU"/>
          </a:p>
        </p:txBody>
      </p:sp>
      <p:pic>
        <p:nvPicPr>
          <p:cNvPr id="4" name="Рисунок 3" descr="Изображение выглядит как диаграмма, План, текст, Технический чертеж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2D85C03-1823-E07C-B152-63FFD261A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3685"/>
            <a:ext cx="9906000" cy="488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88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655E29E-EAE7-48B6-9A93-3A07C986C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38" y="0"/>
            <a:ext cx="9298251" cy="54864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исходного отношения</a:t>
            </a:r>
          </a:p>
        </p:txBody>
      </p:sp>
      <p:pic>
        <p:nvPicPr>
          <p:cNvPr id="5" name="Рисунок 4" descr="Изображение выглядит как текст, диаграмма, чек, черно-бел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8456194-6B99-E5B0-ADE5-4B62D02FC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93" y="982032"/>
            <a:ext cx="1870965" cy="5818217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диаграмма, черно-белый, че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52DC0CA-A44C-5F90-C064-EAFA7E5BE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909" y="982030"/>
            <a:ext cx="1962029" cy="5818218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диаграмма, зарисовка, че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3E3CDD4-3A0B-E768-0C2D-FF20087158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249" y="982030"/>
            <a:ext cx="1968751" cy="58182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6687B9-E1CB-D18E-ED70-1CC1D6636CCC}"/>
              </a:ext>
            </a:extLst>
          </p:cNvPr>
          <p:cNvSpPr txBox="1"/>
          <p:nvPr/>
        </p:nvSpPr>
        <p:spPr>
          <a:xfrm>
            <a:off x="0" y="548640"/>
            <a:ext cx="2897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поиска замыкания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B3BF89-9F33-7955-2EF7-45B489ED62D0}"/>
              </a:ext>
            </a:extLst>
          </p:cNvPr>
          <p:cNvSpPr txBox="1"/>
          <p:nvPr/>
        </p:nvSpPr>
        <p:spPr>
          <a:xfrm>
            <a:off x="3146425" y="548640"/>
            <a:ext cx="3849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поиска </a:t>
            </a: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кандидатных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ключей</a:t>
            </a:r>
          </a:p>
        </p:txBody>
      </p:sp>
      <p:pic>
        <p:nvPicPr>
          <p:cNvPr id="20" name="Рисунок 19" descr="Изображение выглядит как текст, чек, диаграмма, черно-бел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7934F8D-94FC-C0B1-8562-7CCADE011C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428" y="982028"/>
            <a:ext cx="1887861" cy="58182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97A6727-9AE6-A415-137B-96EE87BF772B}"/>
              </a:ext>
            </a:extLst>
          </p:cNvPr>
          <p:cNvSpPr txBox="1"/>
          <p:nvPr/>
        </p:nvSpPr>
        <p:spPr>
          <a:xfrm>
            <a:off x="7387358" y="548640"/>
            <a:ext cx="2586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алгоритм анализа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273968-A3D5-BBF5-3E25-E4E847AA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91938" y="6309360"/>
            <a:ext cx="2228850" cy="365125"/>
          </a:xfrm>
        </p:spPr>
        <p:txBody>
          <a:bodyPr/>
          <a:lstStyle/>
          <a:p>
            <a:fld id="{65F98FE3-B623-4641-928F-C91B54B9BCC4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1993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, диаграмма, План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50159F8-6ED1-96DF-148E-66BD5F220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732" y="548640"/>
            <a:ext cx="7766861" cy="6309360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DC0B7B-A852-6389-A081-51292DEC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13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212672B-6FE4-42C7-D2AD-182F450A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38" y="0"/>
            <a:ext cx="9298251" cy="54864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отношения</a:t>
            </a:r>
          </a:p>
        </p:txBody>
      </p:sp>
    </p:spTree>
    <p:extLst>
      <p:ext uri="{BB962C8B-B14F-4D97-AF65-F5344CB8AC3E}">
        <p14:creationId xmlns:p14="http://schemas.microsoft.com/office/powerpoint/2010/main" val="3499458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06179-4561-AE3B-35DF-FC5F7F7E3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EFB383-CA06-7B51-AA8C-5016E7F53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A4C831-661A-221D-190D-2F7594814C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9874C86-3084-2180-1A1D-AE8284AF8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B83E4E5-CB2B-289C-97E3-89B28AB5497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F1AF13-5BC2-7179-3FB1-F520377FA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56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ACCB6F7-6DC5-4149-B7CB-FA56467B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15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B155076-48CD-DD79-8201-34EA1AABF457}"/>
              </a:ext>
            </a:extLst>
          </p:cNvPr>
          <p:cNvSpPr txBox="1">
            <a:spLocks/>
          </p:cNvSpPr>
          <p:nvPr/>
        </p:nvSpPr>
        <p:spPr>
          <a:xfrm>
            <a:off x="0" y="96187"/>
            <a:ext cx="9906000" cy="986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программного обеспечения</a:t>
            </a:r>
          </a:p>
        </p:txBody>
      </p:sp>
      <p:pic>
        <p:nvPicPr>
          <p:cNvPr id="8" name="Рисунок 7" descr="Изображение выглядит как текст, диаграмма, снимок экрана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672FC3E-A295-F45D-31F7-4BF5E9EF9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99" y="1082254"/>
            <a:ext cx="5865802" cy="513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22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347470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ависимость временных характеристик метода от количества атрибутов отношения и от количества функциональных зависимостей</a:t>
            </a:r>
            <a:endParaRPr lang="ru-RU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Номер слайда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16</a:t>
            </a:fld>
            <a:endParaRPr lang="ru-RU"/>
          </a:p>
        </p:txBody>
      </p:sp>
      <p:sp>
        <p:nvSpPr>
          <p:cNvPr id="6" name="Объект 2"/>
          <p:cNvSpPr txBox="1"/>
          <p:nvPr/>
        </p:nvSpPr>
        <p:spPr>
          <a:xfrm>
            <a:off x="933628" y="5333344"/>
            <a:ext cx="8250994" cy="10343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" y="1337310"/>
            <a:ext cx="4406265" cy="434721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555" y="1348105"/>
            <a:ext cx="4149725" cy="434784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46075" y="5790565"/>
            <a:ext cx="90411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выполнения анализа и декомпозиции отношений растет как при росте количества атрибутов, так и при росте количества функциональных зависимостей. При этом при росте количества атрибутов время выполнения растет быстрее.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77" y="136523"/>
            <a:ext cx="8543925" cy="72072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Постановка исследования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D01C2A5A-1B11-481E-84AA-723EAFFF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17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D8936E-EAC7-4689-BDA8-0B5919FD3D41}"/>
              </a:ext>
            </a:extLst>
          </p:cNvPr>
          <p:cNvSpPr txBox="1">
            <a:spLocks/>
          </p:cNvSpPr>
          <p:nvPr/>
        </p:nvSpPr>
        <p:spPr>
          <a:xfrm>
            <a:off x="933628" y="5333344"/>
            <a:ext cx="8250994" cy="10343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5664D8-7954-3115-C865-965EFEF38176}"/>
                  </a:ext>
                </a:extLst>
              </p:cNvPr>
              <p:cNvSpPr txBox="1"/>
              <p:nvPr/>
            </p:nvSpPr>
            <p:spPr>
              <a:xfrm>
                <a:off x="203735" y="705462"/>
                <a:ext cx="5259905" cy="6069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20000"/>
                  </a:lnSpc>
                </a:pPr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Схема отношения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«</a:t>
                </a:r>
                <a:r>
                  <a:rPr lang="ru-RU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Сотрудники_компании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»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</a:t>
                </a:r>
                <a:endParaRPr lang="ru-RU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𝑈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ru-RU" i="1" dirty="0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</m:ctrlPr>
                          </m:eqArrPr>
                          <m:e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КодСотрудника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, </m:t>
                            </m:r>
                          </m:e>
                          <m:e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ИмяСотрудника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,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 </m:t>
                            </m:r>
                          </m:e>
                          <m:e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Отдел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, </m:t>
                            </m:r>
                          </m:e>
                          <m:e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НачальникОтдела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, </m:t>
                            </m:r>
                          </m:e>
                          <m:e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Код проекта</m:t>
                            </m:r>
                          </m:e>
                          <m:e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НазваниеПроекта</m:t>
                            </m:r>
                          </m:e>
                          <m:e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БюджетПроекта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latin typeface="Times New Roman Regular" panose="02020603050405020304" charset="0"/>
                    <a:cs typeface="Times New Roman Regular" panose="02020603050405020304" charset="0"/>
                  </a:rPr>
                  <a:t>.</a:t>
                </a:r>
                <a:endParaRPr lang="ru-RU" dirty="0">
                  <a:latin typeface="Times New Roman Regular" panose="02020603050405020304" charset="0"/>
                  <a:cs typeface="Times New Roman Regular" panose="02020603050405020304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ru-RU" dirty="0"/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Функциональные зависимости: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ru-RU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КодСотрудника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 → {</m:t>
                    </m:r>
                    <m:r>
                      <a:rPr lang="ru-RU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ИмяСотрудника, Отдел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Отдел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 </m:t>
                    </m:r>
                    <m:d>
                      <m:dPr>
                        <m:begChr m:val="{"/>
                        <m:endChr m:val="}"/>
                        <m:ctrlPr>
                          <a:rPr lang="ru-RU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НачальникОтдела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+mj-lt"/>
                  <a:buAutoNum type="arabicPeriod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КодПроекта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 </m:t>
                    </m:r>
                    <m:d>
                      <m:dPr>
                        <m:begChr m:val="{"/>
                        <m:endChr m:val="}"/>
                        <m:ctrlPr>
                          <a:rPr lang="ru-RU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Бюджет</m:t>
                        </m:r>
                        <m:r>
                          <a:rPr lang="ru-RU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ru-RU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НазваниеПроекта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Исходные характеристики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Исходная нормальная форма – 1НФ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строк – 3000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Объем исходного отношения – 0.469 МБ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5664D8-7954-3115-C865-965EFEF38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35" y="705462"/>
                <a:ext cx="5259905" cy="6069995"/>
              </a:xfrm>
              <a:prstGeom prst="rect">
                <a:avLst/>
              </a:prstGeom>
              <a:blipFill>
                <a:blip r:embed="rId3"/>
                <a:stretch>
                  <a:fillRect l="-927" t="-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0EAD5DA-4D6D-7D3A-20F3-E4BCDF4EA75B}"/>
              </a:ext>
            </a:extLst>
          </p:cNvPr>
          <p:cNvSpPr txBox="1"/>
          <p:nvPr/>
        </p:nvSpPr>
        <p:spPr>
          <a:xfrm>
            <a:off x="5813660" y="1478303"/>
            <a:ext cx="38886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Заполнение с высокой избыточностью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отделов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проектов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начальников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имен сотрудников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Заполнение с низкой избыточностью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отделов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проектов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начальников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имен сотрудников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083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77" y="65853"/>
            <a:ext cx="8543925" cy="74924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сследование зависимости занимаемой таблицами памяти от уровня нормализации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D01C2A5A-1B11-481E-84AA-723EAFFF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18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D8936E-EAC7-4689-BDA8-0B5919FD3D41}"/>
              </a:ext>
            </a:extLst>
          </p:cNvPr>
          <p:cNvSpPr txBox="1">
            <a:spLocks/>
          </p:cNvSpPr>
          <p:nvPr/>
        </p:nvSpPr>
        <p:spPr>
          <a:xfrm>
            <a:off x="933628" y="5333344"/>
            <a:ext cx="8250994" cy="10343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498CCD-1381-9B4B-37E1-ED6B9AD40230}"/>
              </a:ext>
            </a:extLst>
          </p:cNvPr>
          <p:cNvSpPr txBox="1"/>
          <p:nvPr/>
        </p:nvSpPr>
        <p:spPr>
          <a:xfrm>
            <a:off x="272281" y="5815798"/>
            <a:ext cx="8912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данного отношения нормализация дает существенное уменьшение используемой памяти, причем для более высокой избыточности данных эффективность нормализации выше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F435736-3161-334B-334E-BEE1A89BAF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9" b="13478"/>
          <a:stretch/>
        </p:blipFill>
        <p:spPr>
          <a:xfrm>
            <a:off x="157612" y="842480"/>
            <a:ext cx="9590775" cy="247190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634898C-6F76-C1AD-7C4B-1696D20034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643" r="-1" b="12332"/>
          <a:stretch/>
        </p:blipFill>
        <p:spPr>
          <a:xfrm>
            <a:off x="157612" y="3314385"/>
            <a:ext cx="9590773" cy="247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68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38FB-DF8F-4753-A3CB-8741A5BC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4" y="136523"/>
            <a:ext cx="8543925" cy="744206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09D78-3879-4EB0-BA19-AB04005D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478" y="952901"/>
            <a:ext cx="8873039" cy="55860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выполнения 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выпускной квалификационной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работы была достигнута цель разработки метода автоматической нормализации в реляционных базах данных, а также были успешно выполнены все поставленные задачи: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анализирована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предметная област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ь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реляционных баз данных;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Спроектирован метод автоматической нормализации в реляционных базах данных;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 спроектированный метод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Исследована 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зависимость времени анализа и декомпозиции отношений от количества атрибутов и функциональных зависимостей.</a:t>
            </a:r>
          </a:p>
          <a:p>
            <a:pPr marL="0" lvl="0" indent="0" algn="just">
              <a:lnSpc>
                <a:spcPct val="120000"/>
              </a:lnSpc>
              <a:buNone/>
            </a:pPr>
            <a:endParaRPr lang="ru-RU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2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ния дальнейшего развития для разработанного метода могут включать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algn="just">
              <a:lnSpc>
                <a:spcPct val="120000"/>
              </a:lnSpc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Реализацию обратной композиции отношений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Вычисление характеристик нормализованных отношений для различных типов запросов.</a:t>
            </a:r>
          </a:p>
          <a:p>
            <a:pPr marL="342900" lvl="0" indent="-342900" algn="just">
              <a:lnSpc>
                <a:spcPct val="120000"/>
              </a:lnSpc>
              <a:buAutoNum type="arabicPeriod"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AutoNum type="arabicPeriod"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22418A-C83C-4B48-A167-48DA68B4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  <a:p>
            <a:fld id="{65F98FE3-B623-4641-928F-C91B54B9BCC4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509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AD06C-6160-879C-5374-B56310FB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63590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CB33474-40EF-74E9-6FCA-FDCBEDB99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8385" y="1106904"/>
            <a:ext cx="4013733" cy="575109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1800" b="1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Нормальными формами </a:t>
            </a:r>
            <a:r>
              <a:rPr lang="ru-RU" sz="18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называются уровни структурной организации отношений, определённые набором строгих требований к функциональным зависимостям, позволяющие устранить избыточность и аномалии обновления.</a:t>
            </a:r>
            <a:endParaRPr lang="ru-RU" sz="18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indent="0" algn="just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Нормализация отношений </a:t>
            </a:r>
            <a:r>
              <a:rPr lang="ru-RU" sz="1800" dirty="0"/>
              <a:t>—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важный процесс в проектировании баз данных, который преследует две основные цели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Минимизация объема хранимых данных</a:t>
            </a:r>
          </a:p>
          <a:p>
            <a:pPr marL="457200" indent="-457200"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Максимизация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согласованности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D81AE8-613C-D28A-D542-B22B3295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2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82A25-48B6-34B9-9DC2-3FFB3EDD3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336" y="1108535"/>
            <a:ext cx="5206733" cy="464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1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38FB-DF8F-4753-A3CB-8741A5BC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762" y="353996"/>
            <a:ext cx="3438476" cy="258747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09D78-3879-4EB0-BA19-AB04005D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162050"/>
            <a:ext cx="8543925" cy="569594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работы является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 нормализации в реляционных базах данных с использованием анализа функциональных зависимостей.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анализировать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предметную област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ь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реляционных баз данных;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Спроектировать метод автоматической нормализации в реляционных базах данных;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спроектированный метод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Исследовать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зависимость времени анализа и декомпозиции отношений от количества атрибутов и функциональных зависимостей.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65B723F-B511-492F-95BE-05EF4515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47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1038" y="177240"/>
            <a:ext cx="8543925" cy="63590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реляционных баз данных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71170" y="1152525"/>
                <a:ext cx="4346575" cy="490982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b="1" dirty="0">
                    <a:latin typeface="Times New Roman Regular" panose="02020603050405020304" charset="0"/>
                    <a:cs typeface="Times New Roman Regular" panose="02020603050405020304" charset="0"/>
                  </a:rPr>
                  <a:t>Заголовком отношения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называют множество </a:t>
                </a:r>
                <a:b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</a:b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𝑈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,…, 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,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-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имя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𝑖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-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ого атрибута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.</a:t>
                </a:r>
                <a:endParaRPr lang="ru-RU" sz="1800" dirty="0">
                  <a:latin typeface="Times New Roman Regular" panose="02020603050405020304" charset="0"/>
                  <a:cs typeface="Times New Roman Regular" panose="020206030504050203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b="1" dirty="0">
                    <a:latin typeface="Times New Roman Regular" panose="02020603050405020304" charset="0"/>
                    <a:cs typeface="Times New Roman Regular" panose="02020603050405020304" charset="0"/>
                  </a:rPr>
                  <a:t>Отношением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называют пару вида</a:t>
                </a:r>
                <a:b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</a:b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𝑅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𝑈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=(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𝑈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,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где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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𝑑𝑜𝑚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×</m:t>
                    </m:r>
                    <m:r>
                      <a:rPr lang="en-US" sz="1800" i="1">
                        <a:latin typeface="Cambria Math" panose="02040503050406030204" pitchFamily="18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𝑑𝑜𝑚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…×</m:t>
                    </m:r>
                    <m:r>
                      <a:rPr lang="en-US" sz="1800" i="1">
                        <a:latin typeface="Cambria Math" panose="02040503050406030204" pitchFamily="18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𝑑𝑜𝑚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,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где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endParaRPr lang="en-US" sz="1800" b="0" i="1" dirty="0">
                  <a:latin typeface="Times New Roman Regular" panose="02020603050405020304" charset="0"/>
                  <a:cs typeface="Times New Roman Regular" panose="02020603050405020304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𝑑𝑜𝑚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,</m:t>
                    </m:r>
                  </m:oMath>
                </a14:m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–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кортеж из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значений</a:t>
                </a:r>
                <a:endParaRPr lang="en-US" sz="1800" dirty="0">
                  <a:latin typeface="Times New Roman Regular" panose="02020603050405020304" charset="0"/>
                  <a:cs typeface="Times New Roman Regular" panose="02020603050405020304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𝑚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— количество кортежей</a:t>
                </a:r>
                <a:endParaRPr lang="en-US" sz="1800" dirty="0">
                  <a:latin typeface="Times New Roman Regular" panose="02020603050405020304" charset="0"/>
                  <a:cs typeface="Times New Roman Regular" panose="02020603050405020304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𝑈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,…, 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— заголовок отношения</a:t>
                </a:r>
              </a:p>
            </p:txBody>
          </p:sp>
        </mc:Choice>
        <mc:Fallback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71170" y="1152525"/>
                <a:ext cx="4346575" cy="4909820"/>
              </a:xfrm>
              <a:blipFill>
                <a:blip r:embed="rId2"/>
                <a:stretch>
                  <a:fillRect l="-1122" t="-6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4</a:t>
            </a:fld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4817745" y="3055620"/>
          <a:ext cx="4935855" cy="245808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60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Дисциплина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Преподаватель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Оценка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335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17745" y="1152793"/>
            <a:ext cx="4800349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существует отношение: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Экзамены (</a:t>
            </a:r>
          </a:p>
          <a:p>
            <a:pPr indent="45720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Студент, </a:t>
            </a:r>
          </a:p>
          <a:p>
            <a:pPr indent="45720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Дисциплина, </a:t>
            </a:r>
          </a:p>
          <a:p>
            <a:pPr indent="45720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Преподаватель, </a:t>
            </a:r>
          </a:p>
          <a:p>
            <a:pPr indent="45720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1038" y="233755"/>
            <a:ext cx="8543925" cy="63590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зависимости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96900" y="1358265"/>
                <a:ext cx="3802380" cy="437261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,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𝑌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𝑈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—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непустые подмножества заголовка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𝑈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.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Говорят, что между множествами атрибутов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𝑋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и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𝑌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существует </a:t>
                </a:r>
                <a:r>
                  <a:rPr lang="ru-RU" sz="1800" b="1" dirty="0">
                    <a:latin typeface="Times New Roman Regular" panose="02020603050405020304" charset="0"/>
                    <a:cs typeface="Times New Roman Regular" panose="02020603050405020304" charset="0"/>
                  </a:rPr>
                  <a:t>функциональная зависимость (ФЗ)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, когда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:</a:t>
                </a:r>
                <a:endParaRPr lang="ru-RU" sz="1800" dirty="0">
                  <a:latin typeface="Times New Roman Regular" panose="02020603050405020304" charset="0"/>
                  <a:cs typeface="Times New Roman Regular" panose="0202060305040502030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∀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:если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</m:d>
                    <m:r>
                      <a:rPr lang="ru-RU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, то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ru-RU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𝑌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,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]</m:t>
                    </m:r>
                  </m:oMath>
                </a14:m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—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проекция кортежа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𝑡</m:t>
                    </m:r>
                  </m:oMath>
                </a14:m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на подмножество атрибутов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𝑋</m:t>
                    </m:r>
                  </m:oMath>
                </a14:m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Функциональную зависимость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𝑋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от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𝑌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обозначают как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𝑌</m:t>
                    </m:r>
                  </m:oMath>
                </a14:m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.</a:t>
                </a:r>
              </a:p>
            </p:txBody>
          </p:sp>
        </mc:Choice>
        <mc:Fallback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96900" y="1358265"/>
                <a:ext cx="3802380" cy="4372610"/>
              </a:xfrm>
              <a:blipFill>
                <a:blip r:embed="rId2"/>
                <a:stretch>
                  <a:fillRect l="-1442" t="-837" r="-6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5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758690" y="1358265"/>
            <a:ext cx="4994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существует отношение Экзамены (Студент, Дисциплина, Преподаватель, оценка)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58690" y="4688205"/>
                <a:ext cx="4881245" cy="965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0">
                  <a:buFont typeface="Arial" panose="020B0704020202020204" pitchFamily="34" charset="0"/>
                  <a:buNone/>
                </a:pPr>
                <a:r>
                  <a:rPr lang="ru-RU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Тогда в нем выполняются ФЗ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285750" indent="-285750">
                  <a:buFont typeface="Arial" panose="020B07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Студент,  Дисциплина</m:t>
                        </m:r>
                      </m:e>
                    </m:d>
                    <m:r>
                      <a:rPr lang="ru-RU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ru-RU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Оценка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17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7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Дисциплина</m:t>
                        </m:r>
                      </m:e>
                    </m:d>
                    <m:r>
                      <a:rPr lang="ru-RU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ru-RU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Преподаватель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ru-RU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690" y="4688205"/>
                <a:ext cx="4881245" cy="9658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1117F6AD-6922-567C-7FBC-383BE8D7C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06148"/>
              </p:ext>
            </p:extLst>
          </p:nvPr>
        </p:nvGraphicFramePr>
        <p:xfrm>
          <a:off x="4788217" y="2116772"/>
          <a:ext cx="4935855" cy="245808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60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Дисциплина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Преподаватель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Оценка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335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67B6D-5434-AF21-B9A2-5BEE1478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"/>
            <a:ext cx="8543925" cy="712268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избыточности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38E3B5-A3F6-C37C-571E-2984659A9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30111" y="1567762"/>
            <a:ext cx="3224463" cy="3651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Аномалия обновления</a:t>
            </a: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8AE4DE-4688-338F-2203-515A4A13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6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28014-7210-FBB2-AC2E-CF35B37E296C}"/>
              </a:ext>
            </a:extLst>
          </p:cNvPr>
          <p:cNvSpPr txBox="1"/>
          <p:nvPr/>
        </p:nvSpPr>
        <p:spPr>
          <a:xfrm>
            <a:off x="7770" y="571200"/>
            <a:ext cx="9766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Аномалией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называют любое нарушение целостности или согласованности базы данных, при котором операции изменения содержания отношений приводят к избыточному хранению или потере информации. 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51E107B9-EAF2-D3F6-B9DE-0E8E01C5BC72}"/>
              </a:ext>
            </a:extLst>
          </p:cNvPr>
          <p:cNvSpPr txBox="1">
            <a:spLocks/>
          </p:cNvSpPr>
          <p:nvPr/>
        </p:nvSpPr>
        <p:spPr>
          <a:xfrm>
            <a:off x="3207570" y="1572330"/>
            <a:ext cx="3224463" cy="358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Аномалия вставки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2310CAE0-08A0-237D-66FA-25CBA58D3BA5}"/>
              </a:ext>
            </a:extLst>
          </p:cNvPr>
          <p:cNvSpPr txBox="1">
            <a:spLocks/>
          </p:cNvSpPr>
          <p:nvPr/>
        </p:nvSpPr>
        <p:spPr>
          <a:xfrm>
            <a:off x="6800151" y="1572330"/>
            <a:ext cx="2781700" cy="358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Аномалия удаления</a:t>
            </a: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541B71B6-E29C-EF47-0F93-3E61AB077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82786"/>
              </p:ext>
            </p:extLst>
          </p:nvPr>
        </p:nvGraphicFramePr>
        <p:xfrm>
          <a:off x="3717381" y="2056334"/>
          <a:ext cx="2243544" cy="2194251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10165">
                  <a:extLst>
                    <a:ext uri="{9D8B030D-6E8A-4147-A177-3AD203B41FA5}">
                      <a16:colId xmlns:a16="http://schemas.microsoft.com/office/drawing/2014/main" val="173150742"/>
                    </a:ext>
                  </a:extLst>
                </a:gridCol>
                <a:gridCol w="528038">
                  <a:extLst>
                    <a:ext uri="{9D8B030D-6E8A-4147-A177-3AD203B41FA5}">
                      <a16:colId xmlns:a16="http://schemas.microsoft.com/office/drawing/2014/main" val="629757298"/>
                    </a:ext>
                  </a:extLst>
                </a:gridCol>
                <a:gridCol w="532288">
                  <a:extLst>
                    <a:ext uri="{9D8B030D-6E8A-4147-A177-3AD203B41FA5}">
                      <a16:colId xmlns:a16="http://schemas.microsoft.com/office/drawing/2014/main" val="3516284938"/>
                    </a:ext>
                  </a:extLst>
                </a:gridCol>
                <a:gridCol w="612131">
                  <a:extLst>
                    <a:ext uri="{9D8B030D-6E8A-4147-A177-3AD203B41FA5}">
                      <a16:colId xmlns:a16="http://schemas.microsoft.com/office/drawing/2014/main" val="842125845"/>
                    </a:ext>
                  </a:extLst>
                </a:gridCol>
                <a:gridCol w="360922">
                  <a:extLst>
                    <a:ext uri="{9D8B030D-6E8A-4147-A177-3AD203B41FA5}">
                      <a16:colId xmlns:a16="http://schemas.microsoft.com/office/drawing/2014/main" val="1267865853"/>
                    </a:ext>
                  </a:extLst>
                </a:gridCol>
              </a:tblGrid>
              <a:tr h="448635">
                <a:tc>
                  <a:txBody>
                    <a:bodyPr/>
                    <a:lstStyle/>
                    <a:p>
                      <a:pPr algn="ctr"/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Преподаватель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774973"/>
                  </a:ext>
                </a:extLst>
              </a:tr>
              <a:tr h="548331"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205197"/>
                  </a:ext>
                </a:extLst>
              </a:tr>
              <a:tr h="448635"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  <a:p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  <a:p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  <a:p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970567"/>
                  </a:ext>
                </a:extLst>
              </a:tr>
              <a:tr h="348937"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825200"/>
                  </a:ext>
                </a:extLst>
              </a:tr>
            </a:tbl>
          </a:graphicData>
        </a:graphic>
      </p:graphicFrame>
      <p:pic>
        <p:nvPicPr>
          <p:cNvPr id="27" name="Рисунок 26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32E5D90-0231-00C5-3BF2-5478064DE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8" y="1884244"/>
            <a:ext cx="3122798" cy="2605467"/>
          </a:xfrm>
          <a:prstGeom prst="rect">
            <a:avLst/>
          </a:prstGeom>
        </p:spPr>
      </p:pic>
      <p:pic>
        <p:nvPicPr>
          <p:cNvPr id="29" name="Рисунок 28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D1790BD-45AC-AE28-781C-8B6B3F02C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620" y="1884244"/>
            <a:ext cx="3159414" cy="2927473"/>
          </a:xfrm>
          <a:prstGeom prst="rect">
            <a:avLst/>
          </a:prstGeom>
        </p:spPr>
      </p:pic>
      <p:pic>
        <p:nvPicPr>
          <p:cNvPr id="33" name="Рисунок 32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A2EA9CF-4B7B-1D75-9A23-C6EFE69896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898" y="1884244"/>
            <a:ext cx="3148141" cy="285880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3FEEA77-81C4-8222-5D27-ED39D3FC7DD6}"/>
              </a:ext>
            </a:extLst>
          </p:cNvPr>
          <p:cNvSpPr txBox="1"/>
          <p:nvPr/>
        </p:nvSpPr>
        <p:spPr>
          <a:xfrm>
            <a:off x="-1" y="4470462"/>
            <a:ext cx="31943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обновить значение поля «Преподаватель» только в  строке 3, возникнет рассогласованность – два преподавателя на один предмет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B44BAC-C1DF-715D-7FD8-D673545F9DE5}"/>
              </a:ext>
            </a:extLst>
          </p:cNvPr>
          <p:cNvSpPr txBox="1"/>
          <p:nvPr/>
        </p:nvSpPr>
        <p:spPr>
          <a:xfrm>
            <a:off x="3417507" y="4901348"/>
            <a:ext cx="2937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Нельзя добавить дисциплину без сдающих ее студентов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E962D9-3599-36AB-DB21-CD7E6789EDA7}"/>
              </a:ext>
            </a:extLst>
          </p:cNvPr>
          <p:cNvSpPr txBox="1"/>
          <p:nvPr/>
        </p:nvSpPr>
        <p:spPr>
          <a:xfrm>
            <a:off x="6655189" y="4723795"/>
            <a:ext cx="32278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удалить все сдачи студентов по «Базам данных», потеряется связь с преподавателем по этой дисциплине.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7263D5-9B3C-8235-C217-343632407B3E}"/>
                  </a:ext>
                </a:extLst>
              </p:cNvPr>
              <p:cNvSpPr txBox="1"/>
              <p:nvPr/>
            </p:nvSpPr>
            <p:spPr>
              <a:xfrm>
                <a:off x="39739" y="5931861"/>
                <a:ext cx="97663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Решение для всех трех случаев –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декомпозиция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отношения на два новых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Курс(Дисциплина,  Преподаватель)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Экзамен(Студент,  Дисциплина,  Оценка)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7263D5-9B3C-8235-C217-343632407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9" y="5931861"/>
                <a:ext cx="9766300" cy="646331"/>
              </a:xfrm>
              <a:prstGeom prst="rect">
                <a:avLst/>
              </a:prstGeom>
              <a:blipFill>
                <a:blip r:embed="rId5"/>
                <a:stretch>
                  <a:fillRect l="-562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1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AD06C-6160-879C-5374-B56310FB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95960"/>
            <a:ext cx="8543925" cy="63590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без потерь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D81AE8-613C-D28A-D542-B22B3295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219681"/>
            <a:ext cx="2228850" cy="365125"/>
          </a:xfrm>
        </p:spPr>
        <p:txBody>
          <a:bodyPr/>
          <a:lstStyle/>
          <a:p>
            <a:fld id="{65F98FE3-B623-4641-928F-C91B54B9BCC4}" type="slidenum">
              <a:rPr lang="ru-RU" smtClean="0"/>
              <a:t>7</a:t>
            </a:fld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2D987D-8F82-5E1D-FAF0-FAA89B9F33FE}"/>
                  </a:ext>
                </a:extLst>
              </p:cNvPr>
              <p:cNvSpPr txBox="1"/>
              <p:nvPr/>
            </p:nvSpPr>
            <p:spPr>
              <a:xfrm>
                <a:off x="0" y="741485"/>
                <a:ext cx="9762975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Декомпозицией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отношения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называют разложение его схемы и множества кортежей на два или более </a:t>
                </a:r>
                <a:r>
                  <a:rPr lang="ru-R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подотношений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₁(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₁),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₂(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₂), …,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ₖ(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ₖ)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таких что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₁∪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₂∪ … ∪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ₖ</m:t>
                    </m:r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pPr algn="just"/>
                <a:endPara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Разложение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₁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₂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называется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декомпозицией без потерь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если при естественном соединении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₁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₂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восстанавливается исходное отношение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без появления лишних или утраченных кортежей. В ином случае, разложение называется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декомпозицией с потерями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2D987D-8F82-5E1D-FAF0-FAA89B9F3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41485"/>
                <a:ext cx="9762975" cy="1692771"/>
              </a:xfrm>
              <a:prstGeom prst="rect">
                <a:avLst/>
              </a:prstGeom>
              <a:blipFill>
                <a:blip r:embed="rId2"/>
                <a:stretch>
                  <a:fillRect l="-499" t="-2166" r="-437" b="-46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5356D47-91B6-1D2C-62C3-33950F6C5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67055"/>
              </p:ext>
            </p:extLst>
          </p:nvPr>
        </p:nvGraphicFramePr>
        <p:xfrm>
          <a:off x="7854214" y="3175332"/>
          <a:ext cx="2012466" cy="245917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35782">
                  <a:extLst>
                    <a:ext uri="{9D8B030D-6E8A-4147-A177-3AD203B41FA5}">
                      <a16:colId xmlns:a16="http://schemas.microsoft.com/office/drawing/2014/main" val="2072816174"/>
                    </a:ext>
                  </a:extLst>
                </a:gridCol>
                <a:gridCol w="876684">
                  <a:extLst>
                    <a:ext uri="{9D8B030D-6E8A-4147-A177-3AD203B41FA5}">
                      <a16:colId xmlns:a16="http://schemas.microsoft.com/office/drawing/2014/main" val="1100934991"/>
                    </a:ext>
                  </a:extLst>
                </a:gridCol>
              </a:tblGrid>
              <a:tr h="311038"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197006"/>
                  </a:ext>
                </a:extLst>
              </a:tr>
              <a:tr h="496609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31167"/>
                  </a:ext>
                </a:extLst>
              </a:tr>
              <a:tr h="523853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383037"/>
                  </a:ext>
                </a:extLst>
              </a:tr>
              <a:tr h="5238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  <a:p>
                      <a:endParaRPr lang="ru-RU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265907"/>
                  </a:ext>
                </a:extLst>
              </a:tr>
              <a:tr h="603820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964420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441D990E-4700-9B5A-16D6-82B300907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614971"/>
              </p:ext>
            </p:extLst>
          </p:nvPr>
        </p:nvGraphicFramePr>
        <p:xfrm>
          <a:off x="5613887" y="3175332"/>
          <a:ext cx="2163326" cy="245917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825722">
                  <a:extLst>
                    <a:ext uri="{9D8B030D-6E8A-4147-A177-3AD203B41FA5}">
                      <a16:colId xmlns:a16="http://schemas.microsoft.com/office/drawing/2014/main" val="2533653528"/>
                    </a:ext>
                  </a:extLst>
                </a:gridCol>
                <a:gridCol w="1337604">
                  <a:extLst>
                    <a:ext uri="{9D8B030D-6E8A-4147-A177-3AD203B41FA5}">
                      <a16:colId xmlns:a16="http://schemas.microsoft.com/office/drawing/2014/main" val="138768962"/>
                    </a:ext>
                  </a:extLst>
                </a:gridCol>
              </a:tblGrid>
              <a:tr h="366222"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Преподаватель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827431"/>
                  </a:ext>
                </a:extLst>
              </a:tr>
              <a:tr h="523238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35530"/>
                  </a:ext>
                </a:extLst>
              </a:tr>
              <a:tr h="523238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431860"/>
                  </a:ext>
                </a:extLst>
              </a:tr>
              <a:tr h="523238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871864"/>
                  </a:ext>
                </a:extLst>
              </a:tr>
              <a:tr h="523238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99750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07CFDFE4-0476-05C5-FEAA-B385639EF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619249"/>
              </p:ext>
            </p:extLst>
          </p:nvPr>
        </p:nvGraphicFramePr>
        <p:xfrm>
          <a:off x="20071" y="3180510"/>
          <a:ext cx="2705828" cy="240717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818984">
                  <a:extLst>
                    <a:ext uri="{9D8B030D-6E8A-4147-A177-3AD203B41FA5}">
                      <a16:colId xmlns:a16="http://schemas.microsoft.com/office/drawing/2014/main" val="3060611313"/>
                    </a:ext>
                  </a:extLst>
                </a:gridCol>
                <a:gridCol w="1132126">
                  <a:extLst>
                    <a:ext uri="{9D8B030D-6E8A-4147-A177-3AD203B41FA5}">
                      <a16:colId xmlns:a16="http://schemas.microsoft.com/office/drawing/2014/main" val="2058456036"/>
                    </a:ext>
                  </a:extLst>
                </a:gridCol>
                <a:gridCol w="754718">
                  <a:extLst>
                    <a:ext uri="{9D8B030D-6E8A-4147-A177-3AD203B41FA5}">
                      <a16:colId xmlns:a16="http://schemas.microsoft.com/office/drawing/2014/main" val="4169309033"/>
                    </a:ext>
                  </a:extLst>
                </a:gridCol>
              </a:tblGrid>
              <a:tr h="412721"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864089"/>
                  </a:ext>
                </a:extLst>
              </a:tr>
              <a:tr h="475422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296311"/>
                  </a:ext>
                </a:extLst>
              </a:tr>
              <a:tr h="502257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533408"/>
                  </a:ext>
                </a:extLst>
              </a:tr>
              <a:tr h="502257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  <a:p>
                      <a:endParaRPr lang="ru-RU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525822"/>
                  </a:ext>
                </a:extLst>
              </a:tr>
              <a:tr h="502257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04191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EC0D18B-DBEC-E1E1-F0EF-6783B4132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440483"/>
              </p:ext>
            </p:extLst>
          </p:nvPr>
        </p:nvGraphicFramePr>
        <p:xfrm>
          <a:off x="2802900" y="3180510"/>
          <a:ext cx="2668554" cy="1336569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38136">
                  <a:extLst>
                    <a:ext uri="{9D8B030D-6E8A-4147-A177-3AD203B41FA5}">
                      <a16:colId xmlns:a16="http://schemas.microsoft.com/office/drawing/2014/main" val="3315216233"/>
                    </a:ext>
                  </a:extLst>
                </a:gridCol>
                <a:gridCol w="1530418">
                  <a:extLst>
                    <a:ext uri="{9D8B030D-6E8A-4147-A177-3AD203B41FA5}">
                      <a16:colId xmlns:a16="http://schemas.microsoft.com/office/drawing/2014/main" val="55393782"/>
                    </a:ext>
                  </a:extLst>
                </a:gridCol>
              </a:tblGrid>
              <a:tr h="400634"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Преподаватель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267972"/>
                  </a:ext>
                </a:extLst>
              </a:tr>
              <a:tr h="400634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09385"/>
                  </a:ext>
                </a:extLst>
              </a:tr>
              <a:tr h="535301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51982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DC0E2B1-5ED9-0D1D-E31B-019421443F36}"/>
              </a:ext>
            </a:extLst>
          </p:cNvPr>
          <p:cNvSpPr txBox="1"/>
          <p:nvPr/>
        </p:nvSpPr>
        <p:spPr>
          <a:xfrm>
            <a:off x="80661" y="2726283"/>
            <a:ext cx="509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без потерь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7A8A8B-FDBE-A203-1647-6018D2ACDD33}"/>
              </a:ext>
            </a:extLst>
          </p:cNvPr>
          <p:cNvSpPr txBox="1"/>
          <p:nvPr/>
        </p:nvSpPr>
        <p:spPr>
          <a:xfrm>
            <a:off x="5865946" y="2726283"/>
            <a:ext cx="401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с потерями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7838A8-C8D7-941B-0D0A-EC5E841B1D96}"/>
                  </a:ext>
                </a:extLst>
              </p:cNvPr>
              <p:cNvSpPr txBox="1"/>
              <p:nvPr/>
            </p:nvSpPr>
            <p:spPr>
              <a:xfrm>
                <a:off x="277293" y="5719227"/>
                <a:ext cx="4902946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Естественное соединение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₁ ⋈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₂</m:t>
                    </m:r>
                  </m:oMath>
                </a14:m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 атрибуту «Дисциплина» состоит из 4-х исходных кортежей.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⋈</m:t>
                      </m:r>
                      <m:sSub>
                        <m:sSubPr>
                          <m:ctrlPr>
                            <a:rPr lang="ru-RU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𝑹</m:t>
                      </m:r>
                    </m:oMath>
                  </m:oMathPara>
                </a14:m>
                <a:endPara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7838A8-C8D7-941B-0D0A-EC5E841B1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93" y="5719227"/>
                <a:ext cx="4902946" cy="1138773"/>
              </a:xfrm>
              <a:prstGeom prst="rect">
                <a:avLst/>
              </a:prstGeom>
              <a:blipFill>
                <a:blip r:embed="rId3"/>
                <a:stretch>
                  <a:fillRect l="-621" t="-1604" r="-6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518E25-9E83-0246-6B4D-8D3354E663DD}"/>
                  </a:ext>
                </a:extLst>
              </p:cNvPr>
              <p:cNvSpPr txBox="1"/>
              <p:nvPr/>
            </p:nvSpPr>
            <p:spPr>
              <a:xfrm>
                <a:off x="5613887" y="5701742"/>
                <a:ext cx="4272042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Естественное соединение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₁ ⋈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₂</m:t>
                    </m:r>
                  </m:oMath>
                </a14:m>
                <a:r>
                  <a:rPr lang="ru-RU" sz="1600" dirty="0"/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дает декартово произведение из 16 кортежей, из которых только 4 – исходные.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⋈</m:t>
                      </m:r>
                      <m:sSub>
                        <m:sSubPr>
                          <m:ctrlPr>
                            <a:rPr lang="ru-RU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𝑹</m:t>
                      </m:r>
                    </m:oMath>
                  </m:oMathPara>
                </a14:m>
                <a:endPara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518E25-9E83-0246-6B4D-8D3354E66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887" y="5701742"/>
                <a:ext cx="4272042" cy="1354217"/>
              </a:xfrm>
              <a:prstGeom prst="rect">
                <a:avLst/>
              </a:prstGeom>
              <a:blipFill>
                <a:blip r:embed="rId4"/>
                <a:stretch>
                  <a:fillRect l="-856" t="-18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90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AD06C-6160-879C-5374-B56310FB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70" y="48817"/>
            <a:ext cx="8543925" cy="44499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Нормальные формы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FCB33474-40EF-74E9-6FCA-FDCBEDB99C0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33350" y="628649"/>
                <a:ext cx="4525278" cy="6180533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85000"/>
                  </a:lnSpc>
                </a:pPr>
                <a:r>
                  <a:rPr lang="ru-RU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Первая нормальная форма (1НФ):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каждое значение атрибута неделимо (атомарно).</a:t>
                </a:r>
              </a:p>
              <a:p>
                <a:pPr algn="just">
                  <a:lnSpc>
                    <a:spcPct val="85000"/>
                  </a:lnSpc>
                </a:pPr>
                <a:r>
                  <a:rPr lang="ru-RU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Вторая нормальная форма (2НФ):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отношение находится в 1НФ и каждый неключевой атрибут полностью зависит от всего составного ключа, а не от его части.</a:t>
                </a:r>
              </a:p>
              <a:p>
                <a:pPr algn="just">
                  <a:lnSpc>
                    <a:spcPct val="85000"/>
                  </a:lnSpc>
                </a:pPr>
                <a:r>
                  <a:rPr lang="ru-RU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Третья нормальная форма (3НФ):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отношение в 2НФ и каждый неключевой атрибут зависит непосредственно от ключа, без транзитивных зависимостей через другие неключевые атрибуты.</a:t>
                </a:r>
              </a:p>
              <a:p>
                <a:pPr algn="just">
                  <a:lnSpc>
                    <a:spcPct val="85000"/>
                  </a:lnSpc>
                </a:pPr>
                <a:r>
                  <a:rPr lang="ru-RU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Нормальная форма Бойса–Кодда (BCNF):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для любой функциональной зависимости </a:t>
                </a:r>
                <a14:m>
                  <m:oMath xmlns:m="http://schemas.openxmlformats.org/officeDocument/2006/math">
                    <m:r>
                      <a:rPr lang="ru-RU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ru-RU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 </m:t>
                    </m:r>
                    <m:r>
                      <a:rPr lang="ru-RU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ru-RU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отношении </a:t>
                </a:r>
                <a14:m>
                  <m:oMath xmlns:m="http://schemas.openxmlformats.org/officeDocument/2006/math">
                    <m:r>
                      <a:rPr lang="ru-RU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является </a:t>
                </a:r>
                <a:r>
                  <a:rPr lang="ru-RU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суперключом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80000"/>
                  </a:lnSpc>
                </a:pPr>
                <a:r>
                  <a:rPr lang="ru-RU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Четвёртая нормальная форма (4НФ):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отношение в BCNF и не содержит ненулевых многозначных зависимостей.</a:t>
                </a:r>
              </a:p>
            </p:txBody>
          </p:sp>
        </mc:Choice>
        <mc:Fallback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FCB33474-40EF-74E9-6FCA-FDCBEDB99C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33350" y="628649"/>
                <a:ext cx="4525278" cy="6180533"/>
              </a:xfrm>
              <a:blipFill>
                <a:blip r:embed="rId2"/>
                <a:stretch>
                  <a:fillRect l="-943" t="-1183" r="-10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D81AE8-613C-D28A-D542-B22B3295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24750" y="89353"/>
            <a:ext cx="2228850" cy="365125"/>
          </a:xfrm>
        </p:spPr>
        <p:txBody>
          <a:bodyPr/>
          <a:lstStyle/>
          <a:p>
            <a:fld id="{65F98FE3-B623-4641-928F-C91B54B9BCC4}" type="slidenum">
              <a:rPr lang="ru-RU" smtClean="0"/>
              <a:t>8</a:t>
            </a:fld>
            <a:endParaRPr lang="ru-RU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906B966-D920-6A52-3C1C-F113EB54F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029638"/>
              </p:ext>
            </p:extLst>
          </p:nvPr>
        </p:nvGraphicFramePr>
        <p:xfrm>
          <a:off x="4760640" y="622031"/>
          <a:ext cx="5012011" cy="145987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75728">
                  <a:extLst>
                    <a:ext uri="{9D8B030D-6E8A-4147-A177-3AD203B41FA5}">
                      <a16:colId xmlns:a16="http://schemas.microsoft.com/office/drawing/2014/main" val="3115667657"/>
                    </a:ext>
                  </a:extLst>
                </a:gridCol>
                <a:gridCol w="1734229">
                  <a:extLst>
                    <a:ext uri="{9D8B030D-6E8A-4147-A177-3AD203B41FA5}">
                      <a16:colId xmlns:a16="http://schemas.microsoft.com/office/drawing/2014/main" val="4152616207"/>
                    </a:ext>
                  </a:extLst>
                </a:gridCol>
                <a:gridCol w="1102419">
                  <a:extLst>
                    <a:ext uri="{9D8B030D-6E8A-4147-A177-3AD203B41FA5}">
                      <a16:colId xmlns:a16="http://schemas.microsoft.com/office/drawing/2014/main" val="3548748064"/>
                    </a:ext>
                  </a:extLst>
                </a:gridCol>
                <a:gridCol w="999635">
                  <a:extLst>
                    <a:ext uri="{9D8B030D-6E8A-4147-A177-3AD203B41FA5}">
                      <a16:colId xmlns:a16="http://schemas.microsoft.com/office/drawing/2014/main" val="2411691369"/>
                    </a:ext>
                  </a:extLst>
                </a:gridCol>
              </a:tblGrid>
              <a:tr h="224484"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Курсы_и_оценки</a:t>
                      </a:r>
                      <a:endParaRPr lang="ru-RU" sz="11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Руководитель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Факультет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713512"/>
                  </a:ext>
                </a:extLst>
              </a:tr>
              <a:tr h="369738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данных:5, Экономика:4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024072"/>
                  </a:ext>
                </a:extLst>
              </a:tr>
              <a:tr h="224484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Математика:5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538708"/>
                  </a:ext>
                </a:extLst>
              </a:tr>
              <a:tr h="514992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данных:4, Философия:3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114576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2DB34CDC-69A4-0D63-2C5C-5656E49A8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890854"/>
              </p:ext>
            </p:extLst>
          </p:nvPr>
        </p:nvGraphicFramePr>
        <p:xfrm>
          <a:off x="5065691" y="2171870"/>
          <a:ext cx="4800349" cy="304800"/>
        </p:xfrm>
        <a:graphic>
          <a:graphicData uri="http://schemas.openxmlformats.org/drawingml/2006/table">
            <a:tbl>
              <a:tblPr/>
              <a:tblGrid>
                <a:gridCol w="4800349">
                  <a:extLst>
                    <a:ext uri="{9D8B030D-6E8A-4147-A177-3AD203B41FA5}">
                      <a16:colId xmlns:a16="http://schemas.microsoft.com/office/drawing/2014/main" val="37332854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Приведем к 1НФ, сделав все записи атомарными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963262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63A17A31-B27A-F78D-3A2C-7AB9630DD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92550"/>
              </p:ext>
            </p:extLst>
          </p:nvPr>
        </p:nvGraphicFramePr>
        <p:xfrm>
          <a:off x="4760641" y="2472686"/>
          <a:ext cx="5012011" cy="15544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22637">
                  <a:extLst>
                    <a:ext uri="{9D8B030D-6E8A-4147-A177-3AD203B41FA5}">
                      <a16:colId xmlns:a16="http://schemas.microsoft.com/office/drawing/2014/main" val="27182747"/>
                    </a:ext>
                  </a:extLst>
                </a:gridCol>
                <a:gridCol w="1145663">
                  <a:extLst>
                    <a:ext uri="{9D8B030D-6E8A-4147-A177-3AD203B41FA5}">
                      <a16:colId xmlns:a16="http://schemas.microsoft.com/office/drawing/2014/main" val="1653382446"/>
                    </a:ext>
                  </a:extLst>
                </a:gridCol>
                <a:gridCol w="723576">
                  <a:extLst>
                    <a:ext uri="{9D8B030D-6E8A-4147-A177-3AD203B41FA5}">
                      <a16:colId xmlns:a16="http://schemas.microsoft.com/office/drawing/2014/main" val="3637821100"/>
                    </a:ext>
                  </a:extLst>
                </a:gridCol>
                <a:gridCol w="1105464">
                  <a:extLst>
                    <a:ext uri="{9D8B030D-6E8A-4147-A177-3AD203B41FA5}">
                      <a16:colId xmlns:a16="http://schemas.microsoft.com/office/drawing/2014/main" val="3122758178"/>
                    </a:ext>
                  </a:extLst>
                </a:gridCol>
                <a:gridCol w="914671">
                  <a:extLst>
                    <a:ext uri="{9D8B030D-6E8A-4147-A177-3AD203B41FA5}">
                      <a16:colId xmlns:a16="http://schemas.microsoft.com/office/drawing/2014/main" val="1345806842"/>
                    </a:ext>
                  </a:extLst>
                </a:gridCol>
              </a:tblGrid>
              <a:tr h="193078"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Курс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Руководитель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Факультет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8086"/>
                  </a:ext>
                </a:extLst>
              </a:tr>
              <a:tr h="193078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852575"/>
                  </a:ext>
                </a:extLst>
              </a:tr>
              <a:tr h="193078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Экономика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205"/>
                  </a:ext>
                </a:extLst>
              </a:tr>
              <a:tr h="193078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Математика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070038"/>
                  </a:ext>
                </a:extLst>
              </a:tr>
              <a:tr h="193078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25443"/>
                  </a:ext>
                </a:extLst>
              </a:tr>
              <a:tr h="193078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Философия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353676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2A1A50A5-B93C-3678-8F50-D16423257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39963"/>
              </p:ext>
            </p:extLst>
          </p:nvPr>
        </p:nvGraphicFramePr>
        <p:xfrm>
          <a:off x="4855086" y="4074895"/>
          <a:ext cx="5105400" cy="691653"/>
        </p:xfrm>
        <a:graphic>
          <a:graphicData uri="http://schemas.openxmlformats.org/drawingml/2006/table">
            <a:tbl>
              <a:tblPr/>
              <a:tblGrid>
                <a:gridCol w="5105400">
                  <a:extLst>
                    <a:ext uri="{9D8B030D-6E8A-4147-A177-3AD203B41FA5}">
                      <a16:colId xmlns:a16="http://schemas.microsoft.com/office/drawing/2014/main" val="3733285400"/>
                    </a:ext>
                  </a:extLst>
                </a:gridCol>
              </a:tblGrid>
              <a:tr h="691653">
                <a:tc>
                  <a:txBody>
                    <a:bodyPr/>
                    <a:lstStyle/>
                    <a:p>
                      <a:pPr algn="just"/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Ключ отношения – (Студент, Курс). Это отношение нарушает 2НФ, так как есть частичная зависимость</a:t>
                      </a: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{</a:t>
                      </a:r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Руководитель, Факультет</a:t>
                      </a: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зависит только от «Студент», а не от всего ключа. Приведем к 2НФ</a:t>
                      </a: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963262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E213D9E7-B327-FA9D-5819-C0F486CE0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296788"/>
              </p:ext>
            </p:extLst>
          </p:nvPr>
        </p:nvGraphicFramePr>
        <p:xfrm>
          <a:off x="4760640" y="4834605"/>
          <a:ext cx="2459405" cy="175107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42085">
                  <a:extLst>
                    <a:ext uri="{9D8B030D-6E8A-4147-A177-3AD203B41FA5}">
                      <a16:colId xmlns:a16="http://schemas.microsoft.com/office/drawing/2014/main" val="3101007388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3265693032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542422775"/>
                    </a:ext>
                  </a:extLst>
                </a:gridCol>
              </a:tblGrid>
              <a:tr h="218367">
                <a:tc>
                  <a:txBody>
                    <a:bodyPr/>
                    <a:lstStyle/>
                    <a:p>
                      <a:pPr algn="ctr"/>
                      <a:r>
                        <a:rPr lang="ru-RU" sz="107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7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Курс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7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О-а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468801"/>
                  </a:ext>
                </a:extLst>
              </a:tr>
              <a:tr h="218367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0894973"/>
                  </a:ext>
                </a:extLst>
              </a:tr>
              <a:tr h="218367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Экономика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0950167"/>
                  </a:ext>
                </a:extLst>
              </a:tr>
              <a:tr h="218367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Математика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4967121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812914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Философия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6509961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200B1180-EABE-D25B-4639-B679BA308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367144"/>
              </p:ext>
            </p:extLst>
          </p:nvPr>
        </p:nvGraphicFramePr>
        <p:xfrm>
          <a:off x="7291485" y="4828431"/>
          <a:ext cx="2574554" cy="187947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50556">
                  <a:extLst>
                    <a:ext uri="{9D8B030D-6E8A-4147-A177-3AD203B41FA5}">
                      <a16:colId xmlns:a16="http://schemas.microsoft.com/office/drawing/2014/main" val="2188362070"/>
                    </a:ext>
                  </a:extLst>
                </a:gridCol>
                <a:gridCol w="1052775">
                  <a:extLst>
                    <a:ext uri="{9D8B030D-6E8A-4147-A177-3AD203B41FA5}">
                      <a16:colId xmlns:a16="http://schemas.microsoft.com/office/drawing/2014/main" val="3334159148"/>
                    </a:ext>
                  </a:extLst>
                </a:gridCol>
                <a:gridCol w="471223">
                  <a:extLst>
                    <a:ext uri="{9D8B030D-6E8A-4147-A177-3AD203B41FA5}">
                      <a16:colId xmlns:a16="http://schemas.microsoft.com/office/drawing/2014/main" val="3976685545"/>
                    </a:ext>
                  </a:extLst>
                </a:gridCol>
              </a:tblGrid>
              <a:tr h="249670">
                <a:tc>
                  <a:txBody>
                    <a:bodyPr/>
                    <a:lstStyle/>
                    <a:p>
                      <a:pPr algn="ctr"/>
                      <a:r>
                        <a:rPr lang="ru-RU" sz="107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7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Р-ель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7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Ф-т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49460"/>
                  </a:ext>
                </a:extLst>
              </a:tr>
              <a:tr h="324993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100195"/>
                  </a:ext>
                </a:extLst>
              </a:tr>
              <a:tr h="324993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653270"/>
                  </a:ext>
                </a:extLst>
              </a:tr>
              <a:tr h="324993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420218"/>
                  </a:ext>
                </a:extLst>
              </a:tr>
              <a:tr h="324993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608755"/>
                  </a:ext>
                </a:extLst>
              </a:tr>
              <a:tr h="324993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93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86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918DB-10E1-46D3-81AD-214F7F8A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87"/>
            <a:ext cx="9906000" cy="98606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существующих методов нормализации отношений</a:t>
            </a: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B043C7B6-B763-AEFC-C36E-46DE0DA760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04749"/>
              </p:ext>
            </p:extLst>
          </p:nvPr>
        </p:nvGraphicFramePr>
        <p:xfrm>
          <a:off x="363002" y="1036599"/>
          <a:ext cx="9179997" cy="5389628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2098560">
                  <a:extLst>
                    <a:ext uri="{9D8B030D-6E8A-4147-A177-3AD203B41FA5}">
                      <a16:colId xmlns:a16="http://schemas.microsoft.com/office/drawing/2014/main" val="1506745423"/>
                    </a:ext>
                  </a:extLst>
                </a:gridCol>
                <a:gridCol w="2156448">
                  <a:extLst>
                    <a:ext uri="{9D8B030D-6E8A-4147-A177-3AD203B41FA5}">
                      <a16:colId xmlns:a16="http://schemas.microsoft.com/office/drawing/2014/main" val="213719806"/>
                    </a:ext>
                  </a:extLst>
                </a:gridCol>
                <a:gridCol w="1779775">
                  <a:extLst>
                    <a:ext uri="{9D8B030D-6E8A-4147-A177-3AD203B41FA5}">
                      <a16:colId xmlns:a16="http://schemas.microsoft.com/office/drawing/2014/main" val="645978506"/>
                    </a:ext>
                  </a:extLst>
                </a:gridCol>
                <a:gridCol w="1580516">
                  <a:extLst>
                    <a:ext uri="{9D8B030D-6E8A-4147-A177-3AD203B41FA5}">
                      <a16:colId xmlns:a16="http://schemas.microsoft.com/office/drawing/2014/main" val="612247102"/>
                    </a:ext>
                  </a:extLst>
                </a:gridCol>
                <a:gridCol w="1564698">
                  <a:extLst>
                    <a:ext uri="{9D8B030D-6E8A-4147-A177-3AD203B41FA5}">
                      <a16:colId xmlns:a16="http://schemas.microsoft.com/office/drawing/2014/main" val="3385213263"/>
                    </a:ext>
                  </a:extLst>
                </a:gridCol>
              </a:tblGrid>
              <a:tr h="6400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Решение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Максимальная НФ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Графический интерфейс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Явное задание ФЗ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88698"/>
                  </a:ext>
                </a:extLst>
              </a:tr>
              <a:tr h="5575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Графовый анализ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НФБК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696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RDBNorma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Графовый анализ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3НФ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7139190"/>
                  </a:ext>
                </a:extLst>
              </a:tr>
              <a:tr h="5121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JMathNorm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Грамматика для реляционных операций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НФБК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0570162"/>
                  </a:ext>
                </a:extLst>
              </a:tr>
              <a:tr h="10244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Genetic algorithm for decomposing relational databases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Эволюционная оптимизация декомпозиции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3НФ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0039126"/>
                  </a:ext>
                </a:extLst>
              </a:tr>
              <a:tr h="10244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Анализатор 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И. А. Зорина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Графовый анализ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3НФ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5249441"/>
                  </a:ext>
                </a:extLst>
              </a:tr>
            </a:tbl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C2740C-922D-473D-8938-6CDA0600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4148" y="6526442"/>
            <a:ext cx="2228850" cy="365125"/>
          </a:xfrm>
        </p:spPr>
        <p:txBody>
          <a:bodyPr/>
          <a:lstStyle/>
          <a:p>
            <a:fld id="{65F98FE3-B623-4641-928F-C91B54B9BCC4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19653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4038</TotalTime>
  <Words>1619</Words>
  <Application>Microsoft Office PowerPoint</Application>
  <PresentationFormat>Лист A4 (210x297 мм)</PresentationFormat>
  <Paragraphs>372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Symbol</vt:lpstr>
      <vt:lpstr>Times New Roman</vt:lpstr>
      <vt:lpstr>Times New Roman Bold</vt:lpstr>
      <vt:lpstr>Times New Roman Regular</vt:lpstr>
      <vt:lpstr>Тема Office</vt:lpstr>
      <vt:lpstr>«Метод автоматической нормализации в реляционных базах данных с использованием анализа функциональных зависимостей» </vt:lpstr>
      <vt:lpstr>Актуальность</vt:lpstr>
      <vt:lpstr>Цели и задачи</vt:lpstr>
      <vt:lpstr>Структура реляционных баз данных</vt:lpstr>
      <vt:lpstr>Функциональные зависимости</vt:lpstr>
      <vt:lpstr>Проблема избыточности данных</vt:lpstr>
      <vt:lpstr>Декомпозиция без потерь</vt:lpstr>
      <vt:lpstr>Нормальные формы</vt:lpstr>
      <vt:lpstr>Сравнение существующих методов нормализации отношений</vt:lpstr>
      <vt:lpstr>Формализованная постановка задачи</vt:lpstr>
      <vt:lpstr>Метод автоматической нормализации</vt:lpstr>
      <vt:lpstr>Анализ исходного отношения</vt:lpstr>
      <vt:lpstr>Декомпозиция отношения</vt:lpstr>
      <vt:lpstr>Презентация PowerPoint</vt:lpstr>
      <vt:lpstr>Презентация PowerPoint</vt:lpstr>
      <vt:lpstr>Зависимость временных характеристик метода от количества атрибутов отношения и от количества функциональных зависимостей</vt:lpstr>
      <vt:lpstr>Постановка исследования</vt:lpstr>
      <vt:lpstr>Исследование зависимости занимаемой таблицами памяти от уровня нормализации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автоматической нормализации</dc:title>
  <dc:creator>Зуев Тимофей</dc:creator>
  <cp:lastModifiedBy>Тим Зуев</cp:lastModifiedBy>
  <cp:revision>162</cp:revision>
  <cp:lastPrinted>2023-01-17T17:38:56Z</cp:lastPrinted>
  <dcterms:created xsi:type="dcterms:W3CDTF">2023-01-16T23:26:49Z</dcterms:created>
  <dcterms:modified xsi:type="dcterms:W3CDTF">2025-06-17T07:10:37Z</dcterms:modified>
</cp:coreProperties>
</file>