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2" r:id="rId3"/>
    <p:sldId id="284" r:id="rId4"/>
    <p:sldId id="285" r:id="rId5"/>
    <p:sldId id="286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888DC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F014-6BED-4E85-929E-366689E7CA20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89E7-E710-45C4-B423-F9EDFF5F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mtClean="0"/>
              <a:t>Nb</a:t>
            </a:r>
            <a:r>
              <a:rPr lang="en-US" baseline="-25000" smtClean="0"/>
              <a:t>3</a:t>
            </a:r>
            <a:r>
              <a:rPr lang="en-US" smtClean="0"/>
              <a:t>Sn Cavity ERL1-4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6019800" cy="5791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History of ERL1-4</a:t>
            </a:r>
          </a:p>
          <a:p>
            <a:pPr lvl="1"/>
            <a:r>
              <a:rPr lang="en-US" i="1" smtClean="0"/>
              <a:t>Nb</a:t>
            </a:r>
            <a:r>
              <a:rPr lang="en-US" i="1" baseline="-25000" smtClean="0"/>
              <a:t>3</a:t>
            </a:r>
            <a:r>
              <a:rPr lang="en-US" i="1" smtClean="0"/>
              <a:t>Sn coating, just HPR</a:t>
            </a:r>
          </a:p>
          <a:p>
            <a:pPr lvl="2"/>
            <a:r>
              <a:rPr lang="en-US" smtClean="0"/>
              <a:t>Test shows relatively flat Q vs E up to quench at ~13 MV/m, Q~1e10</a:t>
            </a:r>
          </a:p>
          <a:p>
            <a:pPr lvl="1"/>
            <a:r>
              <a:rPr lang="en-US" i="1" smtClean="0"/>
              <a:t>5x HF rinse, HPR</a:t>
            </a:r>
          </a:p>
          <a:p>
            <a:pPr lvl="2"/>
            <a:r>
              <a:rPr lang="en-US" smtClean="0"/>
              <a:t>November test shows Q-slope</a:t>
            </a:r>
          </a:p>
          <a:p>
            <a:pPr lvl="1"/>
            <a:r>
              <a:rPr lang="en-US" i="1" smtClean="0"/>
              <a:t>120 K Torture</a:t>
            </a:r>
          </a:p>
          <a:p>
            <a:pPr lvl="2"/>
            <a:r>
              <a:rPr lang="en-US" smtClean="0"/>
              <a:t>Test shows no degradation</a:t>
            </a:r>
          </a:p>
          <a:p>
            <a:pPr lvl="1"/>
            <a:r>
              <a:rPr lang="en-US" i="1" smtClean="0"/>
              <a:t>Remove coating with BCP</a:t>
            </a:r>
          </a:p>
          <a:p>
            <a:pPr lvl="2"/>
            <a:r>
              <a:rPr lang="en-US" smtClean="0"/>
              <a:t>Baseline test: good performance up to 20 MV/m</a:t>
            </a:r>
          </a:p>
          <a:p>
            <a:pPr lvl="1"/>
            <a:r>
              <a:rPr lang="en-US" i="1" smtClean="0"/>
              <a:t>Recoat with same parameters</a:t>
            </a:r>
          </a:p>
          <a:p>
            <a:pPr lvl="2"/>
            <a:r>
              <a:rPr lang="en-US" smtClean="0"/>
              <a:t>Test shows performance is repeatable</a:t>
            </a:r>
            <a:endParaRPr lang="en-US"/>
          </a:p>
        </p:txBody>
      </p:sp>
      <p:pic>
        <p:nvPicPr>
          <p:cNvPr id="4" name="Picture 2" descr="C:\Users\sep93\AppData\Local\Temp\IMG_20140217_2411333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2631" r="7241" b="7298"/>
          <a:stretch/>
        </p:blipFill>
        <p:spPr bwMode="auto">
          <a:xfrm>
            <a:off x="6322646" y="1219200"/>
            <a:ext cx="2579077" cy="535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9225"/>
            <a:ext cx="876300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Measuring DC Flux Penetration Field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724400" cy="5334000"/>
          </a:xfrm>
        </p:spPr>
        <p:txBody>
          <a:bodyPr>
            <a:normAutofit/>
          </a:bodyPr>
          <a:lstStyle/>
          <a:p>
            <a:r>
              <a:rPr lang="en-US" smtClean="0"/>
              <a:t>Nick made a 1760-winding NbTi solenoid</a:t>
            </a:r>
          </a:p>
          <a:p>
            <a:r>
              <a:rPr lang="en-US" smtClean="0"/>
              <a:t>Get cavity to a few MV/m, then apply DC field, watch Pt (or Pr)</a:t>
            </a:r>
          </a:p>
          <a:p>
            <a:r>
              <a:rPr lang="en-US" smtClean="0"/>
              <a:t>When RF field drops, flux </a:t>
            </a:r>
            <a:r>
              <a:rPr lang="en-US"/>
              <a:t>from DC </a:t>
            </a:r>
            <a:r>
              <a:rPr lang="en-US" smtClean="0"/>
              <a:t>field has penetrated to RF surface</a:t>
            </a:r>
          </a:p>
          <a:p>
            <a:r>
              <a:rPr lang="en-US" smtClean="0"/>
              <a:t>Hall probe measures magnetic field</a:t>
            </a:r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9" t="25366" r="11077" b="25604"/>
          <a:stretch/>
        </p:blipFill>
        <p:spPr bwMode="auto">
          <a:xfrm>
            <a:off x="5144870" y="1447800"/>
            <a:ext cx="36181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2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SAMBA\accsrf\Sam\USER_LOCAL\Research\MATLAB\DC Superheating\6p3K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629"/>
            <a:ext cx="4582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SAMBA\accsrf\Sam\Pictures\Camera\IMG_20140313_1514235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r="27143"/>
          <a:stretch/>
        </p:blipFill>
        <p:spPr bwMode="auto">
          <a:xfrm>
            <a:off x="4596443" y="2419047"/>
            <a:ext cx="4518528" cy="4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839028" y="533400"/>
            <a:ext cx="0" cy="548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0798" y="1221655"/>
            <a:ext cx="25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Flux penetration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39028" y="1406321"/>
            <a:ext cx="8817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7514" y="14514"/>
            <a:ext cx="25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T = 6.3 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758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79425"/>
            <a:ext cx="84010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50114"/>
            <a:ext cx="3581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Approximate B</a:t>
            </a:r>
            <a:r>
              <a:rPr lang="en-US" sz="2000" baseline="-25000" smtClean="0"/>
              <a:t>sh</a:t>
            </a:r>
            <a:r>
              <a:rPr lang="en-US" sz="2000" smtClean="0"/>
              <a:t> of Nb with correction for field at </a:t>
            </a:r>
            <a:r>
              <a:rPr lang="en-US" sz="2000"/>
              <a:t>hall probe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5105400"/>
            <a:ext cx="76200" cy="1094859"/>
          </a:xfrm>
          <a:prstGeom prst="straightConnector1">
            <a:avLst/>
          </a:prstGeom>
          <a:ln w="3810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152400"/>
            <a:ext cx="4343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Flux penetration as a function of T</a:t>
            </a:r>
            <a:r>
              <a:rPr lang="en-US" sz="2000" baseline="30000" smtClean="0"/>
              <a:t>2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505200" y="2160656"/>
            <a:ext cx="4419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Lines with x-intercept matching T</a:t>
            </a:r>
            <a:r>
              <a:rPr lang="en-US" sz="2000" baseline="-25000" smtClean="0"/>
              <a:t>c</a:t>
            </a:r>
            <a:r>
              <a:rPr lang="en-US" sz="2000" smtClean="0"/>
              <a:t> of Nb or Nb</a:t>
            </a:r>
            <a:r>
              <a:rPr lang="en-US" sz="2000" baseline="-25000" smtClean="0"/>
              <a:t>3</a:t>
            </a:r>
            <a:r>
              <a:rPr lang="en-US" sz="2000" smtClean="0"/>
              <a:t>Sn and y-intercepts fitted by eye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09800" y="2311917"/>
            <a:ext cx="1371600" cy="506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832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8875" y="435114"/>
            <a:ext cx="358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From Nick’s thesis: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4524378" y="1985963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24378" y="1981200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281363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81200" y="3276600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3920" y="6096000"/>
            <a:ext cx="60288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Ratio of X’s gives magnetic field correction for hall probe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7829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165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Nb3Sn Cavity ERL1-4</vt:lpstr>
      <vt:lpstr>PowerPoint Presentation</vt:lpstr>
      <vt:lpstr>Measuring DC Flux Penetration Field</vt:lpstr>
      <vt:lpstr>PowerPoint Presentation</vt:lpstr>
      <vt:lpstr>PowerPoint Presentation</vt:lpstr>
      <vt:lpstr>PowerPoint Presentation</vt:lpstr>
    </vt:vector>
  </TitlesOfParts>
  <Company>LEPP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sep93</dc:creator>
  <cp:lastModifiedBy>sep93</cp:lastModifiedBy>
  <cp:revision>52</cp:revision>
  <dcterms:created xsi:type="dcterms:W3CDTF">2013-11-12T02:29:42Z</dcterms:created>
  <dcterms:modified xsi:type="dcterms:W3CDTF">2014-04-24T14:40:37Z</dcterms:modified>
</cp:coreProperties>
</file>