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3" r:id="rId3"/>
    <p:sldId id="288" r:id="rId4"/>
    <p:sldId id="274" r:id="rId5"/>
    <p:sldId id="282" r:id="rId6"/>
    <p:sldId id="283" r:id="rId7"/>
    <p:sldId id="284" r:id="rId8"/>
    <p:sldId id="285" r:id="rId9"/>
    <p:sldId id="287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23A"/>
    <a:srgbClr val="E1812C"/>
    <a:srgbClr val="32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02-Jun-20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02-Jun-20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02-Jun-20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02-Jun-20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02-Jun-20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02-Jun-20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02-Jun-20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02-Jun-20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02-Jun-20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02-Jun-20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02-Jun-20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02-Jun-20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02-Jun-20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02-Jun-20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02-Jun-20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mprati-kothari-087a38121/" TargetMode="External"/><Relationship Id="rId2" Type="http://schemas.openxmlformats.org/officeDocument/2006/relationships/hyperlink" Target="mailto:sampratikothari97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ANZ Bank Transaction Data Analysis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EDA of Customer transaction data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08" y="278922"/>
            <a:ext cx="9509760" cy="1233424"/>
          </a:xfrm>
        </p:spPr>
        <p:txBody>
          <a:bodyPr/>
          <a:lstStyle/>
          <a:p>
            <a:r>
              <a:rPr lang="en-US" dirty="0" smtClean="0"/>
              <a:t>Clustering of Customers on the basis of Age and Account Balance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1820123"/>
            <a:ext cx="6135498" cy="4052223"/>
          </a:xfrm>
        </p:spPr>
      </p:pic>
      <p:sp>
        <p:nvSpPr>
          <p:cNvPr id="5" name="TextBox 4"/>
          <p:cNvSpPr txBox="1"/>
          <p:nvPr/>
        </p:nvSpPr>
        <p:spPr>
          <a:xfrm rot="16200000" flipH="1">
            <a:off x="-528096" y="3404023"/>
            <a:ext cx="175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Scaled Balance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309336" y="5872346"/>
            <a:ext cx="175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Scaled Age</a:t>
            </a:r>
            <a:endParaRPr lang="en-IN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56579"/>
              </p:ext>
            </p:extLst>
          </p:nvPr>
        </p:nvGraphicFramePr>
        <p:xfrm>
          <a:off x="7580376" y="2100410"/>
          <a:ext cx="3612896" cy="2123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6448">
                  <a:extLst>
                    <a:ext uri="{9D8B030D-6E8A-4147-A177-3AD203B41FA5}">
                      <a16:colId xmlns:a16="http://schemas.microsoft.com/office/drawing/2014/main" val="1898730152"/>
                    </a:ext>
                  </a:extLst>
                </a:gridCol>
                <a:gridCol w="1806448">
                  <a:extLst>
                    <a:ext uri="{9D8B030D-6E8A-4147-A177-3AD203B41FA5}">
                      <a16:colId xmlns:a16="http://schemas.microsoft.com/office/drawing/2014/main" val="414054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transactions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Newly Employed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Middle Class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Old person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3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 person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2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212" y="192024"/>
            <a:ext cx="10323576" cy="602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No. of Transactions by Customer with respect to there cluster.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" y="1012752"/>
            <a:ext cx="11137392" cy="5689799"/>
          </a:xfrm>
        </p:spPr>
      </p:pic>
    </p:spTree>
    <p:extLst>
      <p:ext uri="{BB962C8B-B14F-4D97-AF65-F5344CB8AC3E}">
        <p14:creationId xmlns:p14="http://schemas.microsoft.com/office/powerpoint/2010/main" val="38794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customer’s account balance with respect to their cluster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6" y="2249423"/>
            <a:ext cx="11593761" cy="2582533"/>
          </a:xfrm>
        </p:spPr>
      </p:pic>
      <p:sp>
        <p:nvSpPr>
          <p:cNvPr id="5" name="TextBox 4"/>
          <p:cNvSpPr txBox="1"/>
          <p:nvPr/>
        </p:nvSpPr>
        <p:spPr>
          <a:xfrm>
            <a:off x="851916" y="5111496"/>
            <a:ext cx="1048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is very useful, as we get to know insights about our customers and we can target our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2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3289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Samprati Kothari    </a:t>
            </a:r>
          </a:p>
          <a:p>
            <a:r>
              <a:rPr lang="en-US" dirty="0" smtClean="0"/>
              <a:t>      Email: </a:t>
            </a:r>
            <a:r>
              <a:rPr lang="en-US" dirty="0" smtClean="0">
                <a:hlinkClick r:id="rId2"/>
              </a:rPr>
              <a:t>sampratikothari97@gmail.com</a:t>
            </a:r>
            <a:endParaRPr lang="en-IN" dirty="0"/>
          </a:p>
          <a:p>
            <a:endParaRPr lang="en-US" dirty="0" smtClean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" t="2129" r="14237" b="5742"/>
          <a:stretch/>
        </p:blipFill>
        <p:spPr>
          <a:xfrm>
            <a:off x="7223760" y="4090941"/>
            <a:ext cx="393192" cy="3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ncludes details about the customer account</a:t>
            </a:r>
            <a:endParaRPr lang="en-US" dirty="0"/>
          </a:p>
          <a:p>
            <a:r>
              <a:rPr lang="en-US" dirty="0" smtClean="0"/>
              <a:t>Includes details of the customer and merchant locations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ncludes details about the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customers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r="4138"/>
          <a:stretch>
            <a:fillRect/>
          </a:stretch>
        </p:blipFill>
        <p:spPr>
          <a:xfrm>
            <a:off x="201168" y="256032"/>
            <a:ext cx="6837274" cy="640994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All the customers are from the coastline region of Australia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7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Number of transactions in a category.</a:t>
            </a:r>
            <a:endParaRPr lang="en-US" dirty="0"/>
          </a:p>
        </p:txBody>
      </p:sp>
      <p:pic>
        <p:nvPicPr>
          <p:cNvPr id="1030" name="Picture 6" descr="https://www.kaggleusercontent.com/kf/35287695/eyJhbGciOiJkaXIiLCJlbmMiOiJBMTI4Q0JDLUhTMjU2In0..IdB3CfBlOcQ3RDg5jTJb-Q.FFwZscOUjh0cUeinpmmGGMtB9fwZ--HsPoSo-_nUEyyHVY19uMIAj_TnIFsgr4SZk-SLjdhW255K4P73KVeJpsP39QL5j_IAPNh-Z_U5p4udpXZxpi1Xsy_-0acAgAe8f0ddsbVLinHOjKJwDEfluyD7UAW7_2vyO8E01TU7TS5nEEXMPozwLUKgukQlZCROQPtv3lWj3CFfTbuvDizVnMH_IEoH5bMmdASL29mrncj6FG9qptN6Xu6UWhhL7m6ynTaIZsGETb7uUlxg6EE26hnacPmizAQKRj7_9c7n7s8MbNWej2xyr5uBYbJ9fgxQTt1fBgAR6l794zUB65dONBqVsUTYT2oYjSrgsxqgTAxAv8q2gPhLXPLyguZkLBvJKvFgmJ3L8cdyJ1KO4M4UvK5tgaacxG94lUaH_p5WSXSC7Sc_3uJjGiW0y7txgAD2Xtb20tmekoBLH00iWMhz6bFObuDtk6PWCwvxEuWt4EQOZD2FioHA5GzCg9esJB29rlNLohKSz1ulNoZI3IU6_OjnYm0ssqou-zQ1_NzqF2Va2aRYsKC5ELfA7o_xF43PlAgbl1Jj1u1FIIdtDaspplu_x-ov6yfr4B7SrJHSGATlAU5FSQ3-4oOEor-dV3fEk0Sn-3mq4Mu4-fSEqlW_1-eqHRjyoA1NT9Hzpbtp7gk.RW9XpsX3fIA-BUtkWXwCdw/__results___files/__results___13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81" y="2110407"/>
            <a:ext cx="6440367" cy="40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transactions for a amount range.</a:t>
            </a:r>
            <a:endParaRPr lang="en-US" dirty="0"/>
          </a:p>
        </p:txBody>
      </p:sp>
      <p:pic>
        <p:nvPicPr>
          <p:cNvPr id="2052" name="Picture 4" descr="https://www.kaggleusercontent.com/kf/35287695/eyJhbGciOiJkaXIiLCJlbmMiOiJBMTI4Q0JDLUhTMjU2In0..IdB3CfBlOcQ3RDg5jTJb-Q.FFwZscOUjh0cUeinpmmGGMtB9fwZ--HsPoSo-_nUEyyHVY19uMIAj_TnIFsgr4SZk-SLjdhW255K4P73KVeJpsP39QL5j_IAPNh-Z_U5p4udpXZxpi1Xsy_-0acAgAe8f0ddsbVLinHOjKJwDEfluyD7UAW7_2vyO8E01TU7TS5nEEXMPozwLUKgukQlZCROQPtv3lWj3CFfTbuvDizVnMH_IEoH5bMmdASL29mrncj6FG9qptN6Xu6UWhhL7m6ynTaIZsGETb7uUlxg6EE26hnacPmizAQKRj7_9c7n7s8MbNWej2xyr5uBYbJ9fgxQTt1fBgAR6l794zUB65dONBqVsUTYT2oYjSrgsxqgTAxAv8q2gPhLXPLyguZkLBvJKvFgmJ3L8cdyJ1KO4M4UvK5tgaacxG94lUaH_p5WSXSC7Sc_3uJjGiW0y7txgAD2Xtb20tmekoBLH00iWMhz6bFObuDtk6PWCwvxEuWt4EQOZD2FioHA5GzCg9esJB29rlNLohKSz1ulNoZI3IU6_OjnYm0ssqou-zQ1_NzqF2Va2aRYsKC5ELfA7o_xF43PlAgbl1Jj1u1FIIdtDaspplu_x-ov6yfr4B7SrJHSGATlAU5FSQ3-4oOEor-dV3fEk0Sn-3mq4Mu4-fSEqlW_1-eqHRjyoA1NT9Hzpbtp7gk.RW9XpsX3fIA-BUtkWXwCdw/__results___files/__results___16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37" y="1883664"/>
            <a:ext cx="6137174" cy="43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transactions for a month.</a:t>
            </a:r>
            <a:endParaRPr lang="en-US" dirty="0"/>
          </a:p>
        </p:txBody>
      </p:sp>
      <p:pic>
        <p:nvPicPr>
          <p:cNvPr id="4098" name="Picture 2" descr="https://www.kaggleusercontent.com/kf/35287695/eyJhbGciOiJkaXIiLCJlbmMiOiJBMTI4Q0JDLUhTMjU2In0..IdB3CfBlOcQ3RDg5jTJb-Q.FFwZscOUjh0cUeinpmmGGMtB9fwZ--HsPoSo-_nUEyyHVY19uMIAj_TnIFsgr4SZk-SLjdhW255K4P73KVeJpsP39QL5j_IAPNh-Z_U5p4udpXZxpi1Xsy_-0acAgAe8f0ddsbVLinHOjKJwDEfluyD7UAW7_2vyO8E01TU7TS5nEEXMPozwLUKgukQlZCROQPtv3lWj3CFfTbuvDizVnMH_IEoH5bMmdASL29mrncj6FG9qptN6Xu6UWhhL7m6ynTaIZsGETb7uUlxg6EE26hnacPmizAQKRj7_9c7n7s8MbNWej2xyr5uBYbJ9fgxQTt1fBgAR6l794zUB65dONBqVsUTYT2oYjSrgsxqgTAxAv8q2gPhLXPLyguZkLBvJKvFgmJ3L8cdyJ1KO4M4UvK5tgaacxG94lUaH_p5WSXSC7Sc_3uJjGiW0y7txgAD2Xtb20tmekoBLH00iWMhz6bFObuDtk6PWCwvxEuWt4EQOZD2FioHA5GzCg9esJB29rlNLohKSz1ulNoZI3IU6_OjnYm0ssqou-zQ1_NzqF2Va2aRYsKC5ELfA7o_xF43PlAgbl1Jj1u1FIIdtDaspplu_x-ov6yfr4B7SrJHSGATlAU5FSQ3-4oOEor-dV3fEk0Sn-3mq4Mu4-fSEqlW_1-eqHRjyoA1NT9Hzpbtp7gk.RW9XpsX3fIA-BUtkWXwCdw/__results___files/__results___36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9" y="1971272"/>
            <a:ext cx="6117654" cy="430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70158"/>
              </p:ext>
            </p:extLst>
          </p:nvPr>
        </p:nvGraphicFramePr>
        <p:xfrm>
          <a:off x="7415784" y="2371467"/>
          <a:ext cx="3704336" cy="1752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52168">
                  <a:extLst>
                    <a:ext uri="{9D8B030D-6E8A-4147-A177-3AD203B41FA5}">
                      <a16:colId xmlns:a16="http://schemas.microsoft.com/office/drawing/2014/main" val="489276973"/>
                    </a:ext>
                  </a:extLst>
                </a:gridCol>
                <a:gridCol w="1852168">
                  <a:extLst>
                    <a:ext uri="{9D8B030D-6E8A-4147-A177-3AD203B41FA5}">
                      <a16:colId xmlns:a16="http://schemas.microsoft.com/office/drawing/2014/main" val="2499720418"/>
                    </a:ext>
                  </a:extLst>
                </a:gridCol>
              </a:tblGrid>
              <a:tr h="491066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Transactions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0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274A1"/>
                          </a:solidFill>
                        </a:rPr>
                        <a:t>August</a:t>
                      </a:r>
                      <a:endParaRPr lang="en-IN" b="1" dirty="0">
                        <a:solidFill>
                          <a:srgbClr val="3274A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3943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1812C"/>
                          </a:solidFill>
                        </a:rPr>
                        <a:t>September</a:t>
                      </a:r>
                      <a:endParaRPr lang="en-IN" b="1" dirty="0">
                        <a:solidFill>
                          <a:srgbClr val="E181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A923A"/>
                          </a:solidFill>
                        </a:rPr>
                        <a:t>October</a:t>
                      </a:r>
                      <a:endParaRPr lang="en-IN" b="1" dirty="0">
                        <a:solidFill>
                          <a:srgbClr val="3A923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wise total transactions for 3 months.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" t="6206" r="428"/>
          <a:stretch/>
        </p:blipFill>
        <p:spPr bwMode="auto">
          <a:xfrm>
            <a:off x="1341120" y="2276855"/>
            <a:ext cx="8547718" cy="387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wise total transactions for each month.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295145"/>
            <a:ext cx="11386572" cy="2616790"/>
          </a:xfrm>
        </p:spPr>
      </p:pic>
      <p:sp>
        <p:nvSpPr>
          <p:cNvPr id="4" name="AutoShape 2" descr="data:image/png;base64,iVBORw0KGgoAAAANSUhEUgAABakAAAFNCAYAAAAKIONNAAAABHNCSVQICAgIfAhkiAAAAAlwSFlzAAALEgAACxIB0t1+/AAAADh0RVh0U29mdHdhcmUAbWF0cGxvdGxpYiB2ZXJzaW9uMy4yLjEsIGh0dHA6Ly9tYXRwbG90bGliLm9yZy+j8jraAAAgAElEQVR4nO3deZhsZXU37N9CNHGMA4dJQaIREvU1GI9m1DjkdUAUGSQaNIgaNC+KRk0c30hiTGICaohEPyLiPHJEEImAflEzOASMA4rE6SjILEaM5jMBn++P2kfLk67q2tWnevc5fd/X1VdX7XpWPau6n67VtWrX3tVaCwAAAAAADGGnoRMAAAAAAGD90qQGAAAAAGAwmtQAAAAAAAxGkxoAAAAAgMFoUgMAAAAAMBhNagAAAAAABqNJDayqqmpV9TND5wEA25uqun9VXTp0HgCwo6iq11fVnwydB6BJDXSq6glV9dmq+l5VXVFVr66qW88Qp+kMwLpTVZur6sqquvnYtidX1YcGTAsA1oyuVv5nVX2nqv69qv65qp5aVXpRwP/giQFIVT07ycuS/H6Sn0ryS0numOS8qrrJkLlNUlU7D50DAOvezkmeMXQS81BHAVglj2it3TKj15d/nuS5SU4ZNqXFqKobDZ0DbM80qWGdq6pbJfmjJE9vrb2/tfbfrbXNSQ7P6B+Jx1XVjarqBVX15e5d8Auqaq+q+kh3N5+uqv+oqt/s7vN3qupLVXVtVZ1ZVXtuNe0BVfWVqrqmqv5y/J30qnpiVV1UVd+qqnOq6o5jt7WqOqaqvpjkiwv8sQDALP4yyXOW+uRRVf1KVf1LVX27+/4r3fbHVNX5W439vao6s7v8E1V1fFV9vdtT+zVVddOtxr+gq6Gbq+qIse0TY7ccKqSqnltVVyQ5ddv/OABgaa21b7fWzkzym0mOrKq7L1fzquqgqvpUVV3XvRZ9aLf9p6rqlKq6vKq+UVV/sqVB3H1C+J+q6hXd3ttf6WryE6rqkqq6qqqO3Cq9XarqvO617oe3eg36s91t11bVxVV1+Nhtr+8+gXx2VX03yQMW+TOEHZ0mNfArSX4yybvHN7bW/iPJ3yX530meleSxSQ5IcqskT0zyvdba/brhP99au0Vr7R1V9cAkf5ZRk3uPJF9L8vat5jw4ycYkv5DkoO7+UlWPSvKCJIck2ZDkH5K8bavYRyX5xSR3XdGjBoCVOz/Jh5I8Z3xjVd02yfuSnJjkdklenuR9VXW7JGcm2a+q7jIW8ltJ3tpdflmSfZPsn+Rnktw+yR+Ojd09yS7d9iOTnFxV+/WIvW1Gb0IfPedjBoC5tdY+keTSJPfNlLpVVfdJ8saMPu176yT3S7K5u5s3JLm+i7lnkgcnefLYNL+Y5DMZ1eC3ZvR69N7d+McleVVV3WJs/BFJXpJRff1Ukrd0Odw8yXndfeya0Wviv6mqu43F/laSlya5ZZJ/nPPHAkSTGhgV4mtaa9cvcdvl3e1PTvKi1trFbeTTrbVvTri/I5K8rrX2ydba95M8P8kvV9U+Y2Ne1lq7trX29SSvzKjYJ8lTkvxZa+2iLp8/TbL/+DvZ3e3Xttb+c87HCwDb0h8meXpVbRjb9vAkX2ytvam1dn1r7W1JvpDRR56/l+SMdLWva1b/bJIzq6qS/E6S3+tq3XcyqoWP2WrO/9ta+35r7cMZNcMPnzH2B0le3MWqowAM5bKM3jSdVreelNHryvNaaz9orX2jtfaFqtotycOSPLO19t3W2lVJXpEfr3dfba2d2lq7Ick7kuyV5I+7+ndukv/KqGG9xftaax/pXr++MKPXr3slOTDJ5u6+rm+tfTLJpiSHjcWe0Vr7py7H/2+b/pRgnXEsOuCajD7etPMSjeo9utt/NcmXZ7y/PZN8csuV1tp/VNU3M3pXfHO3+ZKx8V/rYpLRnl1/VVUnjN1eXezXlogFgEG11i6sqrOSPC/JRd3mPfOjurXF1zKqZ8loj6wTkvxxRntgvae19r2q2jXJzZJcMOo5JxnVwfFjXH6rtfbdre53z4w+gbRc7NVeQAOwBtw+o37UtLq1V5Kzl4i9Y5IbJ7l8LG6n/PjrxCvHLv9nkrTWtt42vif1D2O716/XZlRb75jkF6vq38fG7pzkTUvFAitjT2rgo0m+n9EhNn6o+2jTw5J8MKPCe+cZ7++yjIr5+P3cLsk3xsbsNXZ57y4m3TxPaa3deuzrpq21fx4b32bMAwBWy4sz2htsSxP6x2phZ+/8qBaem9EbxPtntEf1lkN9XJPRC+e7jdXBn2qtjb+Qvk1XW8fv97IZY9VQAAZVVffOqF6+J9Pr1qTXoJdk9Pp1l7G4W7XW7rbE2Fn98PVpdxiQ22ZUWy9J8uGtXp/eorX2u2OxaitsI5rUsM611r6d0YkT/7qqHlpVN+4OzfGujI4V9qYkr03ykqq6S43cozuuZjJ6l/pOY3f51iRHVdX+VfUTGX1k6+PdyRi3+P2quk33EapnZPQRrCR5TZLnbznGV3dCjEcv4GEDwDbTWvtSRrXs2G7T2Un2rarfqqqda3Ri4bsmOasbf32S0zI68eJtMzreZVprP0jyt0le0e1Vnaq6fVU9ZKsp/6iqblJV983oo8jv6hELAKuuqm5VVQdmdHzoN7fWPp3pdeuUjF5XPqiqdupu+9nW2uUZvdl7QnefO1XVnavq11eQ3gFV9WtVdZOMjk398dbaJRnV7X2r6vHd6+QbV9W9q+rnVjAXMIEmNZDW2l9kdMLC45Ncl+TjGb1r/KDuuFwvT/LOjP4ZuC6jfxi2nHX5uCRv6M6cfHhr7YNJ/m9Gx+q6PKN3v7c+luYZSS7I6KQU7+vuL6210zM6ecbbq+q6JBdmtDc3AKx1f5zk5knSnbfhwCTPTvLNJH+Q5MDW2jVj49+a5DcyajCPH27ruUm+lORjXS38QJL9xm6/Ism3MtrD6y1Jntpa+8KMsQCw2t5bVd/J6PXlCzN6bXlUd9vEutWdYPGojI43/e0kH86PPqX020lukuTzGdXE0zI6VOW83prRp6KuTXKvjM6zlO442Q/O6PXsZRnV4Jcl+YkVzAVMUK35ZAIAAAAAAMOwJzUAAAAAAIPRpAYAAAAAYDCa1AAAAAAADEaTGgAAAACAwWhSAwAAAAAwmJ2HTmAldtlll7bPPvsMnQYAbHc2b94cNRQA+lNDAWA+F1xwwTWttQ1L3bZdN6n32WefnH/++UOnAQDbnY0bN6qhADAHNRQA5lNVX5t0m8N9AAAAAAAwGE1qAAAAAAAGo0kNAAAAAMBgFtakrqrXVdVVVXXh2LZ3VNWnuq/NVfWpbvs+VfWfY7e9ZlF5AQAAAACwdizyxImvT/KqJG/csqG19ptbLlfVCUm+PTb+y621/ReYDwAAAAAAa8zCmtSttY9U1T5L3VZVleTwJA9c1PwAAAAAAKx9Qx2T+r5JrmytfXFs209X1b9W1Yer6r6TAqvq6Ko6v6rOv/rqqxefKQAAAAAACzNUk/qxSd42dv3yJHu31u6Z5FlJ3lpVt1oqsLV2cmttY2tt44YNG1YhVQAAAAAAFmXVm9RVtXOSQ5K8Y8u21tr3W2vf7C5fkOTLSfZd7dwAAAAAAFhdQ+xJ/RtJvtBau3TLhqraUFU36i7fKcldknxlgNwAAAAAAFhFC2tSV9Xbknw0yX5VdWlVPam76TH58UN9JMn9knymqj6d5LQkT22tXbuo3AAAAAAAWBt2XtQdt9YeO2H7E5bYtinJpkXlAgznwNPe0jvmrMOOWEAmAACsNVe+8oLeMbs9814LyITlfPz/ObDX+F98ylkLygSAHdFQJ04EAAAAAABNagAAAAAAhqNJDQAAAADAYDSpAQAAAAAYjCY1AAAAAACD0aQGAAAAAGAwmtQAAAAAAAxGkxoAAAAAgMHsPHQCAAAAALBaDjztHb3Gn3XYby4oE2ALe1IDAAAAADAYTWoAAAAAAAbjcB8AAACwnbjspOf0Gr/nMccvKBMA2HbsSQ0AAAAAwGDsSQ0AAADrwL+96qBe4/d92hkLygQAfpwmNQAAAAAs2KNO+2Cv8e857EELygTWHof7AAAAAABgMPakBgAAAADWvc+cfFWv8fc4etcFZbL+2JMaAAAAAIDB2JMaAAAmePi7T+wd875Djl1AJgAAsOOyJzUAAAAAAIOxJzUAALDDOPb0S3qNP/HgvRaUCQAAs9KkBgAAYG5XHP+lXuN3f87PLCgTWN8edsbjeo3/u4PevKBMAPrTpF6hy056Vq/xex7z8gVlAgAAAACw/dGkBuDHvPu0a3qNP+SwXRaUCQAAALAeOHEiAAAAAACD0aQGAAAAAGAwmtQAAAAAAAzGMakBAAAAYAaPPO3MXuPPPOyRC8oEdiwLa1JX1euSHJjkqtba3bttxyX5nSRXd8Ne0Fo7u7vt+UmelOSGJMe21s5ZVG4AsKO46qT39o7Z9ZhHLCATAAAAmM8i96R+fZJXJXnjVttf0Vo7fnxDVd01yWOS3C3Jnkk+UFX7ttZuWGB+SZKrXnNi75hdn3rsAjIB2DZOOv3K3jHHHLzbAjIBWBsOOP1Peo0/++AXLSgTAABgKQtrUrfWPlJV+8w4/KAkb2+tfT/JV6vqS0nuk+SjC0oPAAAAAFiD3vvOa3qNf8ThuywoE1bLEMekflpV/XaS85M8u7X2rSS3T/KxsTGXdttgmzrunQ/pH3O4I88AAAAAwKKsdpP61UlekqR1309I8sQktcTYttQdVNXRSY5Okr333nsxWQIM7NjTL+k1/sSD91pQJsDWzjnlgN4xD3nS2T+8fNqpD+0Ve9hR7+89HwAAwPZkVZvUrbUfHii1qv42yVnd1UuTjHdY7pDksgn3cXKSk5Nk48aNSzayAQAAAIbwp2/v9wneFzzGp3cBVrVJXVV7tNYu764enOTC7vKZSd5aVS/P6MSJd0nyidXMje3HiW/pV/CPPULBBwAAYO07dlO/T1ydeKhPXAE7hoU1qavqbUnun2SXqro0yYuT3L+q9s/oUB6bkzwlSVprn6uqdyb5fJLrkxzTWrthUbkBAAAAALA2LKxJ3Vp77BKbT5ky/qVJXrqofAAAtvjoyQf2Gv/LR5+1/CAW5mFnHNM75u8OOmkBmcCOafMrr+gds88zd19AJgDAerXaJ04EAAAAAKBzxQn/1mv87s/ed0GZDEeTGgAA2KYO3vSPvcaffuivLSgTAAC2BzsNnQAAAAAAAOuXJjUAAAAAAINxuA9gWQ/f9Npe49936JMXlAkAsKN79KbP9I5516H3WEAmAABMctVJ7+01ftdjHjH1dk1qAAAAAGCH8A9vurrX+Ps+fsOCMqEPTWoAGNiVJ36o1/jdjr3/QvIAAACAIWhSAwAAAACswCUvv6LX+L2etfuCMtk+aVIDAAAAMJeHv/uEXuPfd8izF5QJsD3TpGbVnfqGB/eOOerIcxeQCQAAAAAwNE1qAAAAgHXsgPe8qNf4sx/1JwvKBFivdho6AQAAAAAA1i97UgPACl35ygt6x+z2zHstIBMAAADY/tiTGgAAAACAwWhSAwAAAAAwmB3icB9Xv/rNvcZv+N3HLSgTAAAAAAD62CGa1MCO6xGnvbvX+PcedsiCMgEAAIDtz+GbLu41/p2H7regTGAyTWoAWMd8GgngR046/creMcccvNsCMgEAWF8ckxoAAAAAgMFoUgMAAAAAMBiH+wAAAAAW5gOvPaDX+N948tkLygSAtcqe1AAAAAAADEaTGgAAAACAwWhSAwAAAAAwGMekhh6OOv2hvcafevD7F5QJrE1//5are8c84IgNC8gEAAAA2F7YkxoAAAAAgMHYkxoAAIDt0pUnfqjX+N2Ovf9C8gAAVkaTGgAAAADWsEM3fbzX+E2H/uKCMoHF0KQGgCRXHP+lXuN3f87PLCgTAAAAWF8W1qSuqtclOTDJVa21u3fb/jLJI5L8V5IvJzmqtfbvVbVPkouSXNyFf6y19tRF5QYArNxVrzmxd8yuTz12AZmsH6e+4cG9Y4468twFZAIAALDtLHJP6tcneVWSN45tOy/J81tr11fVy5I8P8lzu9u+3Frbf4H5AAAAwOD6vtHrTV4AdnQ7LeqOW2sfSXLtVtvOba1d3139WJI7LGp+AAAAAADWviGPSf3EJO8Yu/7TVfWvSa5L8qLW2j8MkxYAAGwbD9/02l7j33fokxeUCQAArF2DNKmr6oVJrk/ylm7T5Un2bq19s6ruleQ9VXW31tp1S8QeneToJNl7771XK2UAAFg3Djrt/b1jzjjsoQvIBACA9WBhh/uYpKqOzOiEike01lqStNa+31r7Znf5goxOqrjvUvGttZNbaxtbaxs3bNiwWmkDAAAAALAAq7ondVU9NKMTJf56a+17Y9s3JLm2tXZDVd0pyV2SfGU1cwMAth9fOOmg3jE/e8wZC8gEAACAlVpYk7qq3pbk/kl2qapLk7w4yfOT/ESS86oqST7WWntqkvsl+eOquj7JDUme2lq7dsk7BgAAAABgh7GwJnVr7bFLbD5lwthNSTYtKhcAAAAAANamVT8mNQAAAAAAbKFJDQAAAADAYDSpAQAAAAAYjCY1AAAAAACDWdiJEwEAWFtOfMtDeo0/9ohzFpQJAADAj2hSD+gLJx3UO+ZnjzljAZnAjumg097fO+aMwx66TeZ+9KbP9I5516H32CZzAwAAAGxPHO4DAAAAAIDB2JMa1oGHv/vE3jHvO+TYBWQCwHp11On9Pqly6sH9Pw2zoznwtLf0jjnrsCMWkAkAACyWJjUAa8a/vvaqXuPv+eRdF5QJAAAAsFo0qQEAALZz3uiFbetv3tzvZMP/53FONgywEprUAAAAAKy6h296Ta/x7zv0qQvKhEn+7+mX9Rr/koP3XFAm7Og0qZnLaaf2O67kYUc5riQAAAAA8D/tNHQCAAAAAACsX/akBgAA2Abefdo1vcYfctguC8oEAGD7Yk9qAAAAAAAGo0kNAAAAAMBgHO4DgB3C5lde0Ttmn2fuvoBMANaGR5z27l7j33vYIQvKBAAAprMnNQAAAAAAg9GkBgAAAABgMA73AavkYWcc0zvm7w46aQGZAAAAAMDaYU9qAAAAAAAGY09qAGAQl530rF7j9zzm5QvKBABYq04/9aG9xh981PsXlAkAi2RPagAAAAAABqNJDQAAAADAYBzuAwAAgHXnqpPe2ztm12Me8cPLV7/6zb1iN/zu43rPBwDrhT2pAQAAAAAYjD2pYTtxwOl/0mv82Qe/aEGZAAAAwLAO3PSGXuPPOvTIBWUCw7rylef3Gr/bMzcuKJOVsSc1AAAAAACD0aQGAAAAAGAwC2tSV9XrquqqqrpwbNttq+q8qvpi9/02Y7c9v6q+VFUXV9VDFpUXAAAAAABrxyKPSf36JK9K8saxbc9L8sHW2p9X1fO668+tqrsmeUySuyXZM8kHqmrf1toNC8wPAIAZHffO/vsQHHf4OQvIBAAA2NEsbE/q1tpHkly71eaDkmw5sv0bkjxqbPvbW2vfb619NcmXktxnUbkBAAAAALA2LHJP6qXs1lq7PElaa5dX1a7d9tsn+djYuEu7bf9DVR2d5Ogk2XvvvReY6tr30ZMP7DX+l48+a0GZAAAAAADMZ7Wb1JPUEtvaUgNbaycnOTlJNm7cuOQYAACA7cnfv+Xq3jEPOGLDAjIBAFh9q92kvrKq9uj2ot4jyVXd9kuT7DU27g5JLlvl3NaVc045oHfMQ5509gIyAQAAAADWs5ma1FX1wdbag5bbNoMzkxyZ5M+772eMbX9rVb08oxMn3iXJJ3reNwAAAACwBpzy7quWHzTmSYfsuvwgdlhTm9RV9ZNJbpZkl6q6TX50WI5bZdRMnhb7tiT372IvTfLijJrT76yqJyX5epJHJ0lr7XNV9c4kn09yfZJjWms3zPugAAAAgPXtja9/SK/xv/2EcxaUCQDLWW5P6qckeWZGDekL8qMm9XVJTpoW2Fp77ISbltz7urX20iQvXSYfgFVz8KZ/7DX+9EN/bUGZAAAAAOy4pjapW2t/leSvqurprbW/XqWcAAAAAABYJ2Y6JnVr7a+r6leS7DMe01p744LyAgAAAABgHZj1xIlvSnLnJJ9KsuVY0S2JJjUAAAAAAHObqUmdZGOSu7bW2iKTAQAAAABgfdlpxnEXJtl9kYkAAAAAALD+zLon9S5JPl9Vn0jy/S0bW2uPXEhWAAAAAACsC7M2qY9bZBIAAAAAAKxPMzWpW2sfXnQiAAAAAACsPzM1qavqO0m2nDTxJklunOS7rbVbLSoxAAAAAAAW48q//vte43d7+gMWlMnse1Lfcvx6VT0qyX0WkhEAAAAAAOvGTvMEtdbek+SB2zgXAAAAAADWmVkP93HI2NWdkmzMjw7/AQAAAAAAc5mpSZ3kEWOXr0+yOclB2zwbAAAAAADWlVmPSX3UohMBAAAAAGD9memY1FV1h6o6vaquqqorq2pTVd1h0ckBAAAAALBjm/XEiacmOTPJnklun+S93TYAAAAAAJjbrE3qDa21U1tr13dfr0+yYYF5AQAAAACwDszapL6mqh5XVTfqvh6X5JuLTAwAAAAAgB3frE3qJyY5PMkVSS5PclgSJ1MEAAAAAGBFdp5x3EuSHNla+1aSVNVtkxyfUfMaAAAAAADmMuue1PfY0qBOktbatUnuuZiUAAAAAABYL2ZtUu9UVbfZcqXbk3rWvbABAAAAAGBJszaaT0jyz1V1WpKW0fGpX7qwrAAAAAAAWBdmalK31t5YVecneWCSSnJIa+3zC80MAAAAAIAd3syH7Oia0hrTAAAAAABsM7MekxoAAAAAALY5TWoAAAAAAAajSQ0AAAAAwGBmPib1tlJV+yV5x9imOyX5wyS3TvI7Sa7utr+gtXb2KqcHAAAAAMAqWvUmdWvt4iT7J0lV3SjJN5KcnuSoJK9orR2/2jkBAAAAADCMoQ/38aAkX26tfW3gPAAAAAAAGMDQTerHJHnb2PWnVdVnqup1VXWboZICAAAAAGB1DNakrqqbJHlkknd1m16d5M4ZHQrk8iQnTIg7uqrOr6rzr7766qWGAAAAAACwnRhyT+qHJflka+3KJGmtXdlau6G19oMkf5vkPksFtdZObq1tbK1t3LBhwyqmCwAAAADAtjZkk/qxGTvUR1XtMXbbwUkuXPWMAAAAAABYVTsPMWlV3SzJ/07ylLHNf1FV+ydpSTZvdRsAAAAAADugQZrUrbXvJbndVtseP0QuAAAAAAAMZ8jDfQAAAAAAsM5pUgMAAAAAMBhNagAAAAAABqNJDQAAAADAYDSpAQAAAAAYjCY1AAAAAACD0aQGAAAAAGAwmtQAAAAAAAxGkxoAAAAAgMFoUgMAAAAAMBhNagAAAAAABqNJDQAAAADAYDSpAQAAAAAYjCY1AAAAAACD0aQGAAAAAGAwmtQAAAAAAAxGkxoAAAAAgMFoUgMAAAAAMBhNagAAAAAABqNJDQAAAADAYDSpAQAAAAAYjCY1AAAAAACD0aQGAAAAAGAwmtQAAAAAAAxGkxoAAAAAgMFoUgMAAAAAMBhNagAAAAAABqNJDQAAAADAYDSpAQAAAAAYzM5DTFpVm5N8J8kNSa5vrW2sqtsmeUeSfZJsTnJ4a+1bQ+QHAAAAAMDqGHJP6ge01vZvrW3srj8vyQdba3dJ8sHuOgAAAAAAO7C1dLiPg5K8obv8hiSPGjAXAAAAAABWwVBN6pbk3Kq6oKqO7rbt1lq7PEm677sOlBsAAAAAAKtkkGNSJ/nV1tplVbVrkvOq6guzBnZN7aOTZO+9915UfgAAAAAArIJB9qRurV3Wfb8qyelJ7pPkyqraI0m671dNiD25tbaxtbZxw4YNq5UyAAAAAAALsOpN6qq6eVXdcsvlJA9OcmGSM5Mc2Q07MskZq50bAAAAAACra4jDfeyW5PSq2jL/W1tr76+qf0nyzqp6UpKvJ3n0ALkBAAAAALCKVr1J3Vr7SpKfX2L7N5M8aLXzAQAAAABgOIMckxoAAAAAABJNagAAAAAABqRJDQAAAADAYDSpAQAAAAAYjCY1AAAAAACD0aQGAAAAAGAwmtQAAAAAAAxGkxoAAAAAgMFoUgMAAAAAMBhNagAAAAAABqNJDQAAAADAYDSpAQAAAAAYjCY1AAAAAACD0aQGAAAAAGAwmtQAAAAAAAxGkxoAAAAAgMFoUgMAAAAAMBhNagAAAAAABqNJDQAAAADAYDSpAQAAAAAYjCY1AAAAAACD0aQGAAAAAGAwmtQAAAAAAAxGkxoAAAAAgMFoUgMAAAAAMBhNagAAAAAABqNJDQAAAADAYDSpAQAAAAAYzKo3qatqr6r6+6q6qKo+V1XP6LYfV1XfqKpPdV8HrHZuAAAAAACsrp0HmPP6JM9urX2yqm6Z5IKqOq+77RWtteMHyAkAAAAAgAGsepO6tXZ5ksu7y9+pqouS3H618wAAAAAAYHiDHpO6qvZJcs8kH+82Pa2qPlNVr6uq2wyWGAAAAAAAq2KwJnVV3SLJpiTPbK1dl+TVSe6cZP+M9rQ+YULc0VV1flWdf/XVV69avgAAAAAAbHuDNKmr6sYZNajf0lp7d5K01q5srd3QWvtBkr9Ncp+lYltrJ7fWNrbWNm7YsGH1kgYAAAAAYJtb9SZ1VVWSU5Jc1Fp7+dj2PcaGHZzkwtXODQAAAACA1bXqJ05M8qtJHp/ks1X1qW7bC5I8tqr2T9KSbE7ylAFyAwAAAABgFa16k7q19o9Jaombzl7tXAAAAAAAGNZgJ04EAAAAAABNagAAAAAABqNJDQAAAADAYDSpAQAAAAAYjCY1AAAAAACD0aQGAAAAAGAwmtQAAAAAAAxGkxoAAAAAgMFoUgMAAAAAMBhNagAAAAAABqNJDQAAAADAYDSpAQAAAAAYjCY1AAAAAACD0aQGAAAAAGAwmtQAAAAAAAxGkxoAAAAAgMFoUgMAAAAAMBhNagAAAAAABqNJDQAAAADAYDSpAQAAAAAYjCY1AAAAAACD0aQGAAAAAGAwmtQAAAAAAAxGkxoAAAAAgMFoUgMAAAAAMBhNagAAAAAABqNJDQAAAADAYDSpAQAAAAAYjCY1AAAAAGIfYQoAABDSSURBVACDWXNN6qp6aFVdXFVfqqrnDZ0PAAAAAACLs6aa1FV1oyQnJXlYkrsmeWxV3XXYrAAAAAAAWJQ11aROcp8kX2qtfaW19l9J3p7koIFzAgAAAABgQdZak/r2SS4Zu35ptw0AAAAAgB1QtdaGzuGHqurRSR7SWntyd/3xSe7TWnv62JijkxzdXd0vycVT7nKXJNesIKWVxJvb3OY2t7nNvZbn/oUknxxo7kXGmtvc5ja3uc296LkXWUPFihUrVqzYHTn2jq21DUve0lpbM19JfjnJOWPXn5/k+Su4v/NXmM/c8eY2t7nNbW5zm9vc5ja3uc1tbnOLFStWrFixYpf/WmuH+/iXJHepqp+uqpskeUySMwfOCQAAAACABdl56ATGtdaur6qnJTknyY2SvK619rmB0wIAAAAAYEHWVJM6SVprZyc5exvd3ckDxpvb3OY2t7nNbW5zm9vc5ja3uc0tVqxYsWLFil3GmjpxIgAAAAAA68taOyY1AAAAAADryA7ZpK6q11XVVVV14Ryxe1XV31fVRVX1uap6Rs/4n6yqT1TVp7v4P5ojhxtV1b9W1VlzxG6uqs9W1aeq6vyesbeuqtOq6gvd4//lHrH7dXNu+bquqp7ZI/73up/XhVX1tqr6yZ65P6OL/dxy8y61PqrqtlV1XlV9sft+m57xj+7m/kFVbewZ+5fdz/wzVXV6Vd26Z/xLuthPVdW5VbXnrLFjtz2nqlpV7dJz7uOq6htjv/cDesS+Yyxuc1V9qufc+1fVx7as9aq6T4/Yn6+qj3Z/K++tqltNiF3y+WDW9TIlftn1MiV2pvUyJX7Z9TIpduz2qetlytzLrpdpc1fV06vq4m77X/Sce9n1NiV21rU2KX7Z9VYTakePtTYpfqbnpq3uSw1VQ6eNVUP/522rXkO77cs+J06Ze6YaPCF2pufEKfELr8FTYmdda3PX4Cmxs661uWvwlLlnXWtz1+Apc8+61uauwVNiZ11rK6rBW93XXDV0ud/7MrGD1c4aoG7WgDWzetTLbvzcNXNC7MLr5YTYhdfKCfMuvE5OmHfhNXJC7CyvGQapjVNiF1oXJ8WO3b6Qmjht3uXW1ZR5F/p6dErsQl+LTont/To0SdJa2+G+ktwvyS8kuXCO2D2S/EJ3+ZZJ/i3JXXvEV5JbdJdvnOTjSX6pZw7PSvLWJGfNkf/mJLvM+XN7Q5Ind5dvkuTWc97PjZJckeSOM46/fZKvJrlpd/2dSZ7QY767J7kwyc0yOs76B5Lcpc/6SPIXSZ7XXX5ekpf1jP+5JPsl+VCSjT1jH5xk5+7yy+aY+1Zjl49N8ppZY7vte2V0stKvTVs7E+Y+LslzZvgdTf2bTHJCkj/sOfe5SR7WXT4gyYd6xP5Lkl/vLj8xyUsmxC75fDDrepkSv+x6mRI703qZEr/sepkUO+t6mTL3sutlSuwDMvrb/onutl37xM+y3qbMPetamxS/7HrLhNrRY61Nip/puanP3+s8v78e8WqoGqqGzhY703PitNzHbp9YgyfMPdNz4pT4hdfgKbGzrrW5a/CU2FnX2tw1eMrcs661uWvwtLxnXGtz1+ApsbOutRXV4D5/b31/9jPGDlY7M3DdzCrWzPSsl5PWw6zrakLswuvlhNiF18oJ8x6XBdfJ5f5ms6AaOSF2ltcMg9TGKbELrYuTYmdZV1PmXXZdTYldaD2cMu9Ca2FWUAenxPZ+Hdpa2zH3pG6tfSTJtXPGXt5a+2R3+TtJLsqomM0a31pr/9FdvXH31WaNr6o7JHl4ktfOnPQ20L2bcr8kpyRJa+2/Wmv/PufdPSjJl1trX+sRs3OSm1bVzhkV/st6xP5cko+11r7XWrs+yYeTHDxp8IT1cVBG/yil+/6oPvGttYtaaxcvl+iE2HO7vJPkY0nu0DP+urGrN8+E9Tbl7+IVSf5gUtwM8cuaFltVleTwJG/rGd+SbHkX8KcyYc1MiN0vyUe6y+clOXRC7KTng5nWy6T4WdbLlNiZ1suU+GXXyzLPg8uul5U8j06J/d0kf95a+35321XzzD1tvU2JnXWtTYpfdr1NqR2zrrUl42d9btrqvtTQntRQNXRS3Azxy5oQO9Nz4nJzL1eDV1J/p8QvvAavpP4uE7/seltJ/V3mcSfLrLdt8Bw8dw1eSf1dJn7Z9baS+tvFrKgGb3Vfc/2tr/B/p+2udm7DurmaNbNXvUxWVjOHqpdD1cqh6uRQNXLe+jhUbRyqLg5VE4eqh0PVwpXUwUmxsz5fbW2HbFJvK1W1T5J7ZvROQJ+4G3W77l+V5LzWWp/4V2b0h/aDPnOOaUnOraoLquroHnF3SnJ1klNr9FGv11bVzefM4TGZ0nDcWmvtG0mOT/L1JJcn+XZr7dwe812Y5H5VdbuqullG7yzt1SM+SXZrrV3e5XN5kl17xm8rT0zyd32DquqlVXVJkiOS/GGPuEcm+UZr7dN95xzztO5jOq9b6uMfM7hvkitba1/sGffMJH/ZPe7jkzy/R+yFSR7ZXX50ZlgvWz0f9F4v8z6fLBM703rZOr7PehmPnWe9LJH7zOtlq9h9k9y3qj5eVR+uqnvPMXcy43rbKrb3Wtsqfqb1NqF2zLzWVlh7tjk1VA0dwHqqob2fEyeYpwavpP4mq1yDV1J/l4lfdr2tpP5uHd93va2k/i4R32u9raT+LhHfa73NU3+7uBXV4G1pnjU7YO0cum6uZs3cFvUyWRs1s3e9HLBWDlknV7tG9qqPQ9XGoeriUDVxqHq42rVwJXVwW74O1aSeoKpukWRTkmdu9Q7PslprN7TW9s/oXaT7VNXdZ5zzwCRXtdYu6J3wj/xqa+0XkjwsyTFVdb8Z43bO6OMmr26t3TPJdzPanb+XqrpJRn8A7+oRc5uM3qH56SR7Jrl5VT1u1vjW2kUZfbTkvCTvT/LpJNdPDVqDquqFGeX9lr6xrbUXttb26mKfNuN8N0vywvT4J2MJr05y5yT7Z/SP3glz3Mdj0+OfyzG/m+T3usf9e+n2xJjREzP6+7ggo4/C/Ne0wSt5Plhp/KTYWdfLUvGzrpfx2G6uXutliblnXi9LxO6c5DYZfXTo95O8s6qqR/wWy663JWJ7rbUl4mdab/PWjm0Vvy2poWroaluHNbTXc+IU89TgldTfZBVr8KLq9yzrbSX1d+v49KzBK6m/E+JnXm8rqb8T4mdeb/PW32Tt1NB51+yAtXOwurnaNXO918uBauXQdXK1a+TMz1lD1cah6uJQNXGoejhELVxJHdymNbTNeFyQ7e0ryT6Z43ia7UfHUTknybO2QR4vzgzHUerG/lmSSzM6ttcVSb6X5M0rmPu4HnPvnmTz2PX7JnnfHHMelOTcnjGPTnLK2PXfTvI3K3jcf5rk//RZH0kuTrJHd3mPJBfPs74yw/F2lopNcmSSjya52QyPb+LaTnLHaet+PDbJ/8rona7N3df1Ge1VsPucc0/9m5vwuHdOcmWSO/R93Em+naS6y5Xkujnz3jfJJ6bE/o/ngz7rZdrzyXLrZVLsrOtl2tzLrZetY/uulxnmnvY7Wepn/v4k9x+7/uUkG3r+3JZdbxPm7rPWlnvcU9fb2LgXJ3lOn7W2VPysa63P72eGWDVUDVVD+8899W9uiZ/5zM+JU35uM9XgJeae+Tlxhse9sBq8VGzPtTZ3DZ4294xrbe4aPMPcy621uWvwlJ/ZrGtt7ho8w+Oeqf52Y1dag6f+jOddNz3uZ5DamVWumxm4ZmaGernUeuizriatpSy4Xk5bw1lgrVxm3ql/V0v8nPu8dljqZ7XwGrnM4534nLXUc8Ws62qp2FnX1aTYWdbVtHmXW1dbx/ZZVzPMO+13MEg9nDDvqtbCrKAOZoWvQ+1JvZXuXZBTklzUWnv5HPEbqjujaVXdNMlvJPnCLLGttee31u7QWtsno48u/b+ttZn3hqqqm1fVLbdczugg9jOdWbq1dkWSS6pqv27Tg5J8fta5x8zzbuPXk/xSVd2s+/k/KKPj58ysqnbtvu+d5JA5cjgzoyfXdN/P6Bk/t6p6aJLnJnlka+17c8TfZezqIzP7evtsa23X1to+3Zq7NKMD7V/RY+49xq4enBnX25jfSPKF1tqlPeOS0XGYfr27/MAkM38Ma2y97JTkRUleM2HcpOeDmdbLSp5PJsXOul6mxC+7XpaK7bNepsy97HqZ8jN7T0a/51TVvhmdYOeaHvHJMuttSuxMa23K4152vU2pHbOutblrz7akhqqhUUNXq4bO9Jy4jHlr8Nz1N1mdGrwNnovmrsErqb+T4mddbyupv9PiM8N6W0n9XSZ+2fW2kvrb3b6iGrwtrPB/xkFq5xqom6teM7dBvUwGqpkrqZdD1cqB6+Sq18gZXzMMUhuHqotD1cSh6uFQtXAldXCbvw6dtZu9PX1lVCwuT/LfGS3YJ/WI/bWMjq31mSSf6r4O6BF/jyT/2sVfmAlngp3hfu6f/mdXvlNGHzv6dJLPJXlhz/j9k5zf5f6eJLfpGX+zJN9M8lNzPN4/6hbyhUnelO5sqT3i/yGjf2w+neRBfddHktsl+WBGf+wfTHLbnvEHd5e/n9E7Y+f0iP1SkkvG1tuSZ0ueEr+p+7l9Jsl7MzoJQe+/iyxzdu4Jc78pyWe7uc9M9y7brHMneX2Sp87w+11q7l9LckH3O/94knv1iH1GRme7/bckf57uXcklYpd8Pph1vUyJX3a9TImdab1MiV92vUyKnXW9TJl72fUyJfYmSd7c5f7JJA/sM/cs623K3LOutUnxy663TKgdPdbapPiZnpv6PFcsE6uGqqFq6Oxzz11DM+Nz4rTcM0MNnjD3TM+JU+IXXoOnxM661uauwVNiZ11rc9fgKXPPutbmrsHT8p5xrc1dg6fEzrrWVlSD+zxX9H38M8YOUjszYN3MQDUzPerlpPUw67qaELvwejkhduG1csK8C6+Tk3LOgmvkhNhZXjMMUhunxC60Lk6KnWVdTZl3oa9Jp+W83LqaMu9Ca2FWUAenxPZ+Hdpa++Hu4gAAAAAAsOoc7gMAAAAAgMFoUgMAAAAAMBhNagAAAAAABqNJDQAAAADAYDSpAQAAAAAYjCY1sE1U1XFV9Zyh8wCA7Y0aCgDzUUNhx6FJDQAAAADAYDSpgblV1Qur6uKq+kCS/bptv1NV/1JVn66qTVV1s6q6ZVV9tapu3I25VVVt3nIdANYbNRQA5qOGwo5JkxqYS1XdK8ljktwzySFJ7t3d9O7W2r1baz+f5KIkT2qtfSfJh5I8vBvzmCSbWmv/vbpZA8Dw1FAAmI8aCjsuTWpgXvdNcnpr7XutteuSnNltv3tV/UNVfTbJEUnu1m1/bZKjustHJTl1VbMFgLVDDQWA+aihsIPSpAZWoi2x7fVJntZa+19J/ijJTyZJa+2fkuxTVb+e5EattQtXLUsAWHvUUACYjxoKOyBNamBeH0lycFXdtKpumeQR3fZbJrm8O87XEVvFvDHJ2+LdawDWNzUUAOajhsIOqlpb6g0ogOVV1QuT/HaSryW5NMnnk3w3yR902z6b5JattSd043dP8tUke7TW/n2InAFgLVBDAWA+aijsmDSpgVVTVYclOai19vihcwGA7YkaCgDzUUNh+7Dz0AkA60NV/XWShyU5YOhcAGB7ooYCwHzUUNh+2JMaAAAAAIDBOHEiAAAAAACD0aQGAAAAAGAwmtQAAAAAAAxGkxoAAAAAgMFoUgMAAAAAMBhNagAAAAAABvP/A9LIqAZGdif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36776" y="5358384"/>
            <a:ext cx="65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visualize starting and ending of a week from the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with balance from high to low. </a:t>
            </a:r>
            <a:endParaRPr lang="en-US" dirty="0"/>
          </a:p>
        </p:txBody>
      </p:sp>
      <p:sp>
        <p:nvSpPr>
          <p:cNvPr id="4" name="AutoShape 2" descr="data:image/png;base64,iVBORw0KGgoAAAANSUhEUgAABakAAAFNCAYAAAAKIONNAAAABHNCSVQICAgIfAhkiAAAAAlwSFlzAAALEgAACxIB0t1+/AAAADh0RVh0U29mdHdhcmUAbWF0cGxvdGxpYiB2ZXJzaW9uMy4yLjEsIGh0dHA6Ly9tYXRwbG90bGliLm9yZy+j8jraAAAgAElEQVR4nO3deZhsZXU37N9CNHGMA4dJQaIREvU1GI9m1DjkdUAUGSQaNIgaNC+KRk0c30hiTGICaohEPyLiPHJEEImAflEzOASMA4rE6SjILEaM5jMBn++P2kfLk67q2tWnevc5fd/X1VdX7XpWPau6n67VtWrX3tVaCwAAAAAADGGnoRMAAAAAAGD90qQGAAAAAGAwmtQAAAAAAAxGkxoAAAAAgMFoUgMAAAAAMBhNagAAAAAABqNJDayqqmpV9TND5wEA25uqun9VXTp0HgCwo6iq11fVnwydB6BJDXSq6glV9dmq+l5VXVFVr66qW88Qp+kMwLpTVZur6sqquvnYtidX1YcGTAsA1oyuVv5nVX2nqv69qv65qp5aVXpRwP/giQFIVT07ycuS/H6Sn0ryS0numOS8qrrJkLlNUlU7D50DAOvezkmeMXQS81BHAVglj2it3TKj15d/nuS5SU4ZNqXFqKobDZ0DbM80qWGdq6pbJfmjJE9vrb2/tfbfrbXNSQ7P6B+Jx1XVjarqBVX15e5d8Auqaq+q+kh3N5+uqv+oqt/s7vN3qupLVXVtVZ1ZVXtuNe0BVfWVqrqmqv5y/J30qnpiVV1UVd+qqnOq6o5jt7WqOqaqvpjkiwv8sQDALP4yyXOW+uRRVf1KVf1LVX27+/4r3fbHVNX5W439vao6s7v8E1V1fFV9vdtT+zVVddOtxr+gq6Gbq+qIse0TY7ccKqSqnltVVyQ5ddv/OABgaa21b7fWzkzym0mOrKq7L1fzquqgqvpUVV3XvRZ9aLf9p6rqlKq6vKq+UVV/sqVB3H1C+J+q6hXd3ttf6WryE6rqkqq6qqqO3Cq9XarqvO617oe3eg36s91t11bVxVV1+Nhtr+8+gXx2VX03yQMW+TOEHZ0mNfArSX4yybvHN7bW/iPJ3yX530meleSxSQ5IcqskT0zyvdba/brhP99au0Vr7R1V9cAkf5ZRk3uPJF9L8vat5jw4ycYkv5DkoO7+UlWPSvKCJIck2ZDkH5K8bavYRyX5xSR3XdGjBoCVOz/Jh5I8Z3xjVd02yfuSnJjkdklenuR9VXW7JGcm2a+q7jIW8ltJ3tpdflmSfZPsn+Rnktw+yR+Ojd09yS7d9iOTnFxV+/WIvW1Gb0IfPedjBoC5tdY+keTSJPfNlLpVVfdJ8saMPu176yT3S7K5u5s3JLm+i7lnkgcnefLYNL+Y5DMZ1eC3ZvR69N7d+McleVVV3WJs/BFJXpJRff1Ukrd0Odw8yXndfeya0Wviv6mqu43F/laSlya5ZZJ/nPPHAkSTGhgV4mtaa9cvcdvl3e1PTvKi1trFbeTTrbVvTri/I5K8rrX2ydba95M8P8kvV9U+Y2Ne1lq7trX29SSvzKjYJ8lTkvxZa+2iLp8/TbL/+DvZ3e3Xttb+c87HCwDb0h8meXpVbRjb9vAkX2ytvam1dn1r7W1JvpDRR56/l+SMdLWva1b/bJIzq6qS/E6S3+tq3XcyqoWP2WrO/9ta+35r7cMZNcMPnzH2B0le3MWqowAM5bKM3jSdVreelNHryvNaaz9orX2jtfaFqtotycOSPLO19t3W2lVJXpEfr3dfba2d2lq7Ick7kuyV5I+7+ndukv/KqGG9xftaax/pXr++MKPXr3slOTDJ5u6+rm+tfTLJpiSHjcWe0Vr7py7H/2+b/pRgnXEsOuCajD7etPMSjeo9utt/NcmXZ7y/PZN8csuV1tp/VNU3M3pXfHO3+ZKx8V/rYpLRnl1/VVUnjN1eXezXlogFgEG11i6sqrOSPC/JRd3mPfOjurXF1zKqZ8loj6wTkvxxRntgvae19r2q2jXJzZJcMOo5JxnVwfFjXH6rtfbdre53z4w+gbRc7NVeQAOwBtw+o37UtLq1V5Kzl4i9Y5IbJ7l8LG6n/PjrxCvHLv9nkrTWtt42vif1D2O716/XZlRb75jkF6vq38fG7pzkTUvFAitjT2rgo0m+n9EhNn6o+2jTw5J8MKPCe+cZ7++yjIr5+P3cLsk3xsbsNXZ57y4m3TxPaa3deuzrpq21fx4b32bMAwBWy4sz2htsSxP6x2phZ+/8qBaem9EbxPtntEf1lkN9XJPRC+e7jdXBn2qtjb+Qvk1XW8fv97IZY9VQAAZVVffOqF6+J9Pr1qTXoJdk9Pp1l7G4W7XW7rbE2Fn98PVpdxiQ22ZUWy9J8uGtXp/eorX2u2OxaitsI5rUsM611r6d0YkT/7qqHlpVN+4OzfGujI4V9qYkr03ykqq6S43cozuuZjJ6l/pOY3f51iRHVdX+VfUTGX1k6+PdyRi3+P2quk33EapnZPQRrCR5TZLnbznGV3dCjEcv4GEDwDbTWvtSRrXs2G7T2Un2rarfqqqda3Ri4bsmOasbf32S0zI68eJtMzreZVprP0jyt0le0e1Vnaq6fVU9ZKsp/6iqblJV983oo8jv6hELAKuuqm5VVQdmdHzoN7fWPp3pdeuUjF5XPqiqdupu+9nW2uUZvdl7QnefO1XVnavq11eQ3gFV9WtVdZOMjk398dbaJRnV7X2r6vHd6+QbV9W9q+rnVjAXMIEmNZDW2l9kdMLC45Ncl+TjGb1r/KDuuFwvT/LOjP4ZuC6jfxi2nHX5uCRv6M6cfHhr7YNJ/m9Gx+q6PKN3v7c+luYZSS7I6KQU7+vuL6210zM6ecbbq+q6JBdmtDc3AKx1f5zk5knSnbfhwCTPTvLNJH+Q5MDW2jVj49+a5DcyajCPH27ruUm+lORjXS38QJL9xm6/Ism3MtrD6y1Jntpa+8KMsQCw2t5bVd/J6PXlCzN6bXlUd9vEutWdYPGojI43/e0kH86PPqX020lukuTzGdXE0zI6VOW83prRp6KuTXKvjM6zlO442Q/O6PXsZRnV4Jcl+YkVzAVMUK35ZAIAAAAAAMOwJzUAAAAAAIPRpAYAAAAAYDCa1AAAAAAADEaTGgAAAACAwWhSAwAAAAAwmJ2HTmAldtlll7bPPvsMnQYAbHc2b94cNRQA+lNDAWA+F1xwwTWttQ1L3bZdN6n32WefnH/++UOnAQDbnY0bN6qhADAHNRQA5lNVX5t0m8N9AAAAAAAwGE1qAAAAAAAGo0kNAAAAAMBgFtakrqrXVdVVVXXh2LZ3VNWnuq/NVfWpbvs+VfWfY7e9ZlF5AQAAAACwdizyxImvT/KqJG/csqG19ptbLlfVCUm+PTb+y621/ReYDwAAAAAAa8zCmtSttY9U1T5L3VZVleTwJA9c1PwAAAAAAKx9Qx2T+r5JrmytfXFs209X1b9W1Yer6r6TAqvq6Ko6v6rOv/rqqxefKQAAAAAACzNUk/qxSd42dv3yJHu31u6Z5FlJ3lpVt1oqsLV2cmttY2tt44YNG1YhVQAAAAAAFmXVm9RVtXOSQ5K8Y8u21tr3W2vf7C5fkOTLSfZd7dwAAAAAAFhdQ+xJ/RtJvtBau3TLhqraUFU36i7fKcldknxlgNwAAAAAAFhFC2tSV9Xbknw0yX5VdWlVPam76TH58UN9JMn9knymqj6d5LQkT22tXbuo3AAAAAAAWBt2XtQdt9YeO2H7E5bYtinJpkXlAgznwNPe0jvmrMOOWEAmAACsNVe+8oLeMbs9814LyITlfPz/ObDX+F98ylkLygSAHdFQJ04EAAAAAABNagAAAAAAhqNJDQAAAADAYDSpAQAAAAAYjCY1AAAAAACD0aQGAAAAAGAwmtQAAAAAAAxGkxoAAAAAgMHsPHQCAAAAALBaDjztHb3Gn3XYby4oE2ALe1IDAAAAADAYTWoAAAAAAAbjcB8AAACwnbjspOf0Gr/nMccvKBMA2HbsSQ0AAAAAwGDsSQ0AAADrwL+96qBe4/d92hkLygQAfpwmNQAAAAAs2KNO+2Cv8e857EELygTWHof7AAAAAABgMPakBgAAAADWvc+cfFWv8fc4etcFZbL+2JMaAAAAAIDB2JMaAAAmePi7T+wd875Djl1AJgAAsOOyJzUAAAAAAIOxJzUAALDDOPb0S3qNP/HgvRaUCQAAs9KkBgAAYG5XHP+lXuN3f87PLCgTWN8edsbjeo3/u4PevKBMAPrTpF6hy056Vq/xex7z8gVlAgAAAACw/dGkBuDHvPu0a3qNP+SwXRaUCQAAALAeOHEiAAAAAACD0aQGAAAAAGAwmtQAAAAAAAzGMakBAAAAYAaPPO3MXuPPPOyRC8oEdiwLa1JX1euSHJjkqtba3bttxyX5nSRXd8Ne0Fo7u7vt+UmelOSGJMe21s5ZVG4AsKO46qT39o7Z9ZhHLCATAAAAmM8i96R+fZJXJXnjVttf0Vo7fnxDVd01yWOS3C3Jnkk+UFX7ttZuWGB+SZKrXnNi75hdn3rsAjIB2DZOOv3K3jHHHLzbAjIBWBsOOP1Peo0/++AXLSgTAABgKQtrUrfWPlJV+8w4/KAkb2+tfT/JV6vqS0nuk+SjC0oPAAAAAFiD3vvOa3qNf8ThuywoE1bLEMekflpV/XaS85M8u7X2rSS3T/KxsTGXdttgmzrunQ/pH3O4I88AAAAAwKKsdpP61UlekqR1309I8sQktcTYttQdVNXRSY5Okr333nsxWQIM7NjTL+k1/sSD91pQJsDWzjnlgN4xD3nS2T+8fNqpD+0Ve9hR7+89HwAAwPZkVZvUrbUfHii1qv42yVnd1UuTjHdY7pDksgn3cXKSk5Nk48aNSzayAQAAAIbwp2/v9wneFzzGp3cBVrVJXVV7tNYu764enOTC7vKZSd5aVS/P6MSJd0nyidXMje3HiW/pV/CPPULBBwAAYO07dlO/T1ydeKhPXAE7hoU1qavqbUnun2SXqro0yYuT3L+q9s/oUB6bkzwlSVprn6uqdyb5fJLrkxzTWrthUbkBAAAAALA2LKxJ3Vp77BKbT5ky/qVJXrqofAAAtvjoyQf2Gv/LR5+1/CAW5mFnHNM75u8OOmkBmcCOafMrr+gds88zd19AJgDAerXaJ04EAAAAAKBzxQn/1mv87s/ed0GZDEeTGgAA2KYO3vSPvcaffuivLSgTAAC2BzsNnQAAAAAAAOuXJjUAAAAAAINxuA9gWQ/f9Npe49936JMXlAkAsKN79KbP9I5516H3WEAmAABMctVJ7+01ftdjHjH1dk1qAAAAAGCH8A9vurrX+Ps+fsOCMqEPTWoAGNiVJ36o1/jdjr3/QvIAAACAIWhSAwAAAACswCUvv6LX+L2etfuCMtk+aVIDAAAAMJeHv/uEXuPfd8izF5QJsD3TpGbVnfqGB/eOOerIcxeQCQAAAAAwNE1qAAAAgHXsgPe8qNf4sx/1JwvKBFivdho6AQAAAAAA1i97UgPACl35ygt6x+z2zHstIBMAAADY/tiTGgAAAACAwWhSAwAAAAAwmB3icB9Xv/rNvcZv+N3HLSgTAAAAAAD62CGa1MCO6xGnvbvX+PcedsiCMgEAAIDtz+GbLu41/p2H7regTGAyTWoAWMd8GgngR046/creMcccvNsCMgEAWF8ckxoAAAAAgMFoUgMAAAAAMBiH+wAAAAAW5gOvPaDX+N948tkLygSAtcqe1AAAAAAADEaTGgAAAACAwWhSAwAAAAAwGMekhh6OOv2hvcafevD7F5QJrE1//5are8c84IgNC8gEAAAA2F7YkxoAAAAAgMHYkxoAAIDt0pUnfqjX+N2Ovf9C8gAAVkaTGgAAAADWsEM3fbzX+E2H/uKCMoHF0KQGgCRXHP+lXuN3f87PLCgTAAAAWF8W1qSuqtclOTDJVa21u3fb/jLJI5L8V5IvJzmqtfbvVbVPkouSXNyFf6y19tRF5QYArNxVrzmxd8yuTz12AZmsH6e+4cG9Y4468twFZAIAALDtLHJP6tcneVWSN45tOy/J81tr11fVy5I8P8lzu9u+3Frbf4H5AAAAwOD6vtHrTV4AdnQ7LeqOW2sfSXLtVtvOba1d3139WJI7LGp+AAAAAADWviGPSf3EJO8Yu/7TVfWvSa5L8qLW2j8MkxYAAGwbD9/02l7j33fokxeUCQAArF2DNKmr6oVJrk/ylm7T5Un2bq19s6ruleQ9VXW31tp1S8QeneToJNl7771XK2UAAFg3Djrt/b1jzjjsoQvIBACA9WBhh/uYpKqOzOiEike01lqStNa+31r7Znf5goxOqrjvUvGttZNbaxtbaxs3bNiwWmkDAAAAALAAq7ondVU9NKMTJf56a+17Y9s3JLm2tXZDVd0pyV2SfGU1cwMAth9fOOmg3jE/e8wZC8gEAACAlVpYk7qq3pbk/kl2qapLk7w4yfOT/ESS86oqST7WWntqkvsl+eOquj7JDUme2lq7dsk7BgAAAABgh7GwJnVr7bFLbD5lwthNSTYtKhcAAAAAANamVT8mNQAAAAAAbKFJDQAAAADAYDSpAQAAAAAYjCY1AAAAAACDWdiJEwEAWFtOfMtDeo0/9ohzFpQJAADAj2hSD+gLJx3UO+ZnjzljAZnAjumg097fO+aMwx66TeZ+9KbP9I5516H32CZzAwAAAGxPHO4DAAAAAIDB2JMa1oGHv/vE3jHvO+TYBWQCwHp11On9Pqly6sH9Pw2zoznwtLf0jjnrsCMWkAkAACyWJjUAa8a/vvaqXuPv+eRdF5QJAAAAsFo0qQEAALZz3uiFbetv3tzvZMP/53FONgywEprUAAAAAKy6h296Ta/x7zv0qQvKhEn+7+mX9Rr/koP3XFAm7Og0qZnLaaf2O67kYUc5riQAAAAA8D/tNHQCAAAAAACsX/akBgAA2Abefdo1vcYfctguC8oEAGD7Yk9qAAAAAAAGo0kNAAAAAMBgHO4DgB3C5lde0Ttmn2fuvoBMANaGR5z27l7j33vYIQvKBAAAprMnNQAAAAAAg9GkBgAAAABgMA73AavkYWcc0zvm7w46aQGZAAAAAMDaYU9qAAAAAAAGY09qAGAQl530rF7j9zzm5QvKBABYq04/9aG9xh981PsXlAkAi2RPagAAAAAABqNJDQAAAADAYBzuAwAAgHXnqpPe2ztm12Me8cPLV7/6zb1iN/zu43rPBwDrhT2pAQAAAAAYjD2pYTtxwOl/0mv82Qe/aEGZAAAAwLAO3PSGXuPPOvTIBWUCw7rylef3Gr/bMzcuKJOVsSc1AAAAAACD0aQGAAAAAGAwC2tSV9XrquqqqrpwbNttq+q8qvpi9/02Y7c9v6q+VFUXV9VDFpUXAAAAAABrxyKPSf36JK9K8saxbc9L8sHW2p9X1fO668+tqrsmeUySuyXZM8kHqmrf1toNC8wPAIAZHffO/vsQHHf4OQvIBAAA2NEsbE/q1tpHkly71eaDkmw5sv0bkjxqbPvbW2vfb619NcmXktxnUbkBAAAAALA2LHJP6qXs1lq7PElaa5dX1a7d9tsn+djYuEu7bf9DVR2d5Ogk2XvvvReY6tr30ZMP7DX+l48+a0GZAAAAAADMZ7Wb1JPUEtvaUgNbaycnOTlJNm7cuOQYAACA7cnfv+Xq3jEPOGLDAjIBAFh9q92kvrKq9uj2ot4jyVXd9kuT7DU27g5JLlvl3NaVc045oHfMQ5509gIyAQAAAADWs5ma1FX1wdbag5bbNoMzkxyZ5M+772eMbX9rVb08oxMn3iXJJ3reNwAAAACwBpzy7quWHzTmSYfsuvwgdlhTm9RV9ZNJbpZkl6q6TX50WI5bZdRMnhb7tiT372IvTfLijJrT76yqJyX5epJHJ0lr7XNV9c4kn09yfZJjWms3zPugAAAAgPXtja9/SK/xv/2EcxaUCQDLWW5P6qckeWZGDekL8qMm9XVJTpoW2Fp77ISbltz7urX20iQvXSYfgFVz8KZ/7DX+9EN/bUGZAAAAAOy4pjapW2t/leSvqurprbW/XqWcAAAAAABYJ2Y6JnVr7a+r6leS7DMe01p744LyAgAAAABgHZj1xIlvSnLnJJ9KsuVY0S2JJjUAAAAAAHObqUmdZGOSu7bW2iKTAQAAAABgfdlpxnEXJtl9kYkAAAAAALD+zLon9S5JPl9Vn0jy/S0bW2uPXEhWAAAAAACsC7M2qY9bZBIAAAAAAKxPMzWpW2sfXnQiAAAAAACsPzM1qavqO0m2nDTxJklunOS7rbVbLSoxAAAAAAAW48q//vte43d7+gMWlMnse1Lfcvx6VT0qyX0WkhEAAAAAAOvGTvMEtdbek+SB2zgXAAAAAADWmVkP93HI2NWdkmzMjw7/AQAAAAAAc5mpSZ3kEWOXr0+yOclB2zwbAAAAAADWlVmPSX3UohMBAAAAAGD9memY1FV1h6o6vaquqqorq2pTVd1h0ckBAAAAALBjm/XEiacmOTPJnklun+S93TYAAAAAAJjbrE3qDa21U1tr13dfr0+yYYF5AQAAAACwDszapL6mqh5XVTfqvh6X5JuLTAwAAAAAgB3frE3qJyY5PMkVSS5PclgSJ1MEAAAAAGBFdp5x3EuSHNla+1aSVNVtkxyfUfMaAAAAAADmMuue1PfY0qBOktbatUnuuZiUAAAAAABYL2ZtUu9UVbfZcqXbk3rWvbABAAAAAGBJszaaT0jyz1V1WpKW0fGpX7qwrAAAAAAAWBdmalK31t5YVecneWCSSnJIa+3zC80MAAAAAIAd3syH7Oia0hrTAAAAAABsM7MekxoAAAAAALY5TWoAAAAAAAajSQ0AAAAAwGBmPib1tlJV+yV5x9imOyX5wyS3TvI7Sa7utr+gtXb2KqcHAAAAAMAqWvUmdWvt4iT7J0lV3SjJN5KcnuSoJK9orR2/2jkBAAAAADCMoQ/38aAkX26tfW3gPAAAAAAAGMDQTerHJHnb2PWnVdVnqup1VXWboZICAAAAAGB1DNakrqqbJHlkknd1m16d5M4ZHQrk8iQnTIg7uqrOr6rzr7766qWGAAAAAACwnRhyT+qHJflka+3KJGmtXdlau6G19oMkf5vkPksFtdZObq1tbK1t3LBhwyqmCwAAAADAtjZkk/qxGTvUR1XtMXbbwUkuXPWMAAAAAABYVTsPMWlV3SzJ/07ylLHNf1FV+ydpSTZvdRsAAAAAADugQZrUrbXvJbndVtseP0QuAAAAAAAMZ8jDfQAAAAAAsM5pUgMAAAAAMBhNagAAAAAABqNJDQAAAADAYDSpAQAAAAAYjCY1AAAAAACD0aQGAAAAAGAwmtQAAAAAAAxGkxoAAAAAgMFoUgMAAAAAMBhNagAAAAAABqNJDQAAAADAYDSpAQAAAAAYjCY1AAAAAACD0aQGAAAAAGAwmtQAAAAAAAxGkxoAAAAAgMFoUgMAAAAAMBhNagAAAAAABqNJDQAAAADAYDSpAQAAAAAYjCY1AAAAAACD0aQGAAAAAGAwmtQAAAAAAAxGkxoAAAAAgMFoUgMAAAAAMBhNagAAAAAABqNJDQAAAADAYDSpAQAAAAAYzM5DTFpVm5N8J8kNSa5vrW2sqtsmeUeSfZJsTnJ4a+1bQ+QHAAAAAMDqGHJP6ge01vZvrW3srj8vyQdba3dJ8sHuOgAAAAAAO7C1dLiPg5K8obv8hiSPGjAXAAAAAABWwVBN6pbk3Kq6oKqO7rbt1lq7PEm677sOlBsAAAAAAKtkkGNSJ/nV1tplVbVrkvOq6guzBnZN7aOTZO+9915UfgAAAAAArIJB9qRurV3Wfb8qyelJ7pPkyqraI0m671dNiD25tbaxtbZxw4YNq5UyAAAAAAALsOpN6qq6eVXdcsvlJA9OcmGSM5Mc2Q07MskZq50bAAAAAACra4jDfeyW5PSq2jL/W1tr76+qf0nyzqp6UpKvJ3n0ALkBAAAAALCKVr1J3Vr7SpKfX2L7N5M8aLXzAQAAAABgOIMckxoAAAAAABJNagAAAAAABqRJDQAAAADAYDSpAQAAAAAYjCY1AAAAAACD0aQGAAAAAGAwmtQAAAAAAAxGkxoAAAAAgMFoUgMAAAAAMBhNagAAAAAABqNJDQAAAADAYDSpAQAAAAAYjCY1AAAAAACD0aQGAAAAAGAwmtQAAAAAAAxGkxoAAAAAgMFoUgMAAAAAMBhNagAAAAAABqNJDQAAAADAYDSpAQAAAAAYjCY1AAAAAACD0aQGAAAAAGAwmtQAAAAAAAxGkxoAAAAAgMFoUgMAAAAAMBhNagAAAAAABqNJDQAAAADAYDSpAQAAAAAYzKo3qatqr6r6+6q6qKo+V1XP6LYfV1XfqKpPdV8HrHZuAAAAAACsrp0HmPP6JM9urX2yqm6Z5IKqOq+77RWtteMHyAkAAAAAgAGsepO6tXZ5ksu7y9+pqouS3H618wAAAAAAYHiDHpO6qvZJcs8kH+82Pa2qPlNVr6uq2wyWGAAAAAAAq2KwJnVV3SLJpiTPbK1dl+TVSe6cZP+M9rQ+YULc0VV1flWdf/XVV69avgAAAAAAbHuDNKmr6sYZNajf0lp7d5K01q5srd3QWvtBkr9Ncp+lYltrJ7fWNrbWNm7YsGH1kgYAAAAAYJtb9SZ1VVWSU5Jc1Fp7+dj2PcaGHZzkwtXODQAAAACA1bXqJ05M8qtJHp/ks1X1qW7bC5I8tqr2T9KSbE7ylAFyAwAAAABgFa16k7q19o9Jaombzl7tXAAAAAAAGNZgJ04EAAAAAABNagAAAAAABqNJDQAAAADAYDSpAQAAAAAYjCY1AAAAAACD0aQGAAAAAGAwmtQAAAAAAAxGkxoAAAAAgMFoUgMAAAAAMBhNagAAAAAABqNJDQAAAADAYDSpAQAAAAAYjCY1AAAAAACD0aQGAAAAAGAwmtQAAAAAAAxGkxoAAAAAgMFoUgMAAAAAMBhNagAAAAAABqNJDQAAAADAYDSpAQAAAAAYjCY1AAAAAACD0aQGAAAAAGAwmtQAAAAAAAxGkxoAAAAAgMFoUgMAAAAAMBhNagAAAAAABqNJDQAAAADAYDSpAQAAAAAYjCY1AAAAAGIfYQoAABDSSURBVACDWXNN6qp6aFVdXFVfqqrnDZ0PAAAAAACLs6aa1FV1oyQnJXlYkrsmeWxV3XXYrAAAAAAAWJQ11aROcp8kX2qtfaW19l9J3p7koIFzAgAAAABgQdZak/r2SS4Zu35ptw0AAAAAgB1QtdaGzuGHqurRSR7SWntyd/3xSe7TWnv62JijkxzdXd0vycVT7nKXJNesIKWVxJvb3OY2t7nNvZbn/oUknxxo7kXGmtvc5ja3uc296LkXWUPFihUrVqzYHTn2jq21DUve0lpbM19JfjnJOWPXn5/k+Su4v/NXmM/c8eY2t7nNbW5zm9vc5ja3uc1tbnOLFStWrFixYpf/WmuH+/iXJHepqp+uqpskeUySMwfOCQAAAACABdl56ATGtdaur6qnJTknyY2SvK619rmB0wIAAAAAYEHWVJM6SVprZyc5exvd3ckDxpvb3OY2t7nNbW5zm9vc5ja3uc0tVqxYsWLFil3GmjpxIgAAAAAA68taOyY1AAAAAADryA7ZpK6q11XVVVV14Ryxe1XV31fVRVX1uap6Rs/4n6yqT1TVp7v4P5ojhxtV1b9W1VlzxG6uqs9W1aeq6vyesbeuqtOq6gvd4//lHrH7dXNu+bquqp7ZI/73up/XhVX1tqr6yZ65P6OL/dxy8y61PqrqtlV1XlV9sft+m57xj+7m/kFVbewZ+5fdz/wzVXV6Vd26Z/xLuthPVdW5VbXnrLFjtz2nqlpV7dJz7uOq6htjv/cDesS+Yyxuc1V9qufc+1fVx7as9aq6T4/Yn6+qj3Z/K++tqltNiF3y+WDW9TIlftn1MiV2pvUyJX7Z9TIpduz2qetlytzLrpdpc1fV06vq4m77X/Sce9n1NiV21rU2KX7Z9VYTakePtTYpfqbnpq3uSw1VQ6eNVUP/522rXkO77cs+J06Ze6YaPCF2pufEKfELr8FTYmdda3PX4Cmxs661uWvwlLlnXWtz1+Apc8+61uauwVNiZ11rK6rBW93XXDV0ud/7MrGD1c4aoG7WgDWzetTLbvzcNXNC7MLr5YTYhdfKCfMuvE5OmHfhNXJC7CyvGQapjVNiF1oXJ8WO3b6Qmjht3uXW1ZR5F/p6dErsQl+LTont/To0SdJa2+G+ktwvyS8kuXCO2D2S/EJ3+ZZJ/i3JXXvEV5JbdJdvnOTjSX6pZw7PSvLWJGfNkf/mJLvM+XN7Q5Ind5dvkuTWc97PjZJckeSOM46/fZKvJrlpd/2dSZ7QY767J7kwyc0yOs76B5Lcpc/6SPIXSZ7XXX5ekpf1jP+5JPsl+VCSjT1jH5xk5+7yy+aY+1Zjl49N8ppZY7vte2V0stKvTVs7E+Y+LslzZvgdTf2bTHJCkj/sOfe5SR7WXT4gyYd6xP5Lkl/vLj8xyUsmxC75fDDrepkSv+x6mRI703qZEr/sepkUO+t6mTL3sutlSuwDMvrb/onutl37xM+y3qbMPetamxS/7HrLhNrRY61Nip/puanP3+s8v78e8WqoGqqGzhY703PitNzHbp9YgyfMPdNz4pT4hdfgKbGzrrW5a/CU2FnX2tw1eMrcs661uWvwtLxnXGtz1+ApsbOutRXV4D5/b31/9jPGDlY7M3DdzCrWzPSsl5PWw6zrakLswuvlhNiF18oJ8x6XBdfJ5f5ms6AaOSF2ltcMg9TGKbELrYuTYmdZV1PmXXZdTYldaD2cMu9Ca2FWUAenxPZ+Hdpa2zH3pG6tfSTJtXPGXt5a+2R3+TtJLsqomM0a31pr/9FdvXH31WaNr6o7JHl4ktfOnPQ20L2bcr8kpyRJa+2/Wmv/PufdPSjJl1trX+sRs3OSm1bVzhkV/st6xP5cko+11r7XWrs+yYeTHDxp8IT1cVBG/yil+/6oPvGttYtaaxcvl+iE2HO7vJPkY0nu0DP+urGrN8+E9Tbl7+IVSf5gUtwM8cuaFltVleTwJG/rGd+SbHkX8KcyYc1MiN0vyUe6y+clOXRC7KTng5nWy6T4WdbLlNiZ1suU+GXXyzLPg8uul5U8j06J/d0kf95a+35321XzzD1tvU2JnXWtTYpfdr1NqR2zrrUl42d9btrqvtTQntRQNXRS3Azxy5oQO9Nz4nJzL1eDV1J/p8QvvAavpP4uE7/seltJ/V3mcSfLrLdt8Bw8dw1eSf1dJn7Z9baS+tvFrKgGb3Vfc/2tr/B/p+2udm7DurmaNbNXvUxWVjOHqpdD1cqh6uRQNXLe+jhUbRyqLg5VE4eqh0PVwpXUwUmxsz5fbW2HbFJvK1W1T5J7ZvROQJ+4G3W77l+V5LzWWp/4V2b0h/aDPnOOaUnOraoLquroHnF3SnJ1klNr9FGv11bVzefM4TGZ0nDcWmvtG0mOT/L1JJcn+XZr7dwe812Y5H5VdbuqullG7yzt1SM+SXZrrV3e5XN5kl17xm8rT0zyd32DquqlVXVJkiOS/GGPuEcm+UZr7dN95xzztO5jOq9b6uMfM7hvkitba1/sGffMJH/ZPe7jkzy/R+yFSR7ZXX50ZlgvWz0f9F4v8z6fLBM703rZOr7PehmPnWe9LJH7zOtlq9h9k9y3qj5eVR+uqnvPMXcy43rbKrb3Wtsqfqb1NqF2zLzWVlh7tjk1VA0dwHqqob2fEyeYpwavpP4mq1yDV1J/l4lfdr2tpP5uHd93va2k/i4R32u9raT+LhHfa73NU3+7uBXV4G1pnjU7YO0cum6uZs3cFvUyWRs1s3e9HLBWDlknV7tG9qqPQ9XGoeriUDVxqHq42rVwJXVwW74O1aSeoKpukWRTkmdu9Q7PslprN7TW9s/oXaT7VNXdZ5zzwCRXtdYu6J3wj/xqa+0XkjwsyTFVdb8Z43bO6OMmr26t3TPJdzPanb+XqrpJRn8A7+oRc5uM3qH56SR7Jrl5VT1u1vjW2kUZfbTkvCTvT/LpJNdPDVqDquqFGeX9lr6xrbUXttb26mKfNuN8N0vywvT4J2MJr05y5yT7Z/SP3glz3Mdj0+OfyzG/m+T3usf9e+n2xJjREzP6+7ggo4/C/Ne0wSt5Plhp/KTYWdfLUvGzrpfx2G6uXutliblnXi9LxO6c5DYZfXTo95O8s6qqR/wWy663JWJ7rbUl4mdab/PWjm0Vvy2poWroaluHNbTXc+IU89TgldTfZBVr8KLq9yzrbSX1d+v49KzBK6m/E+JnXm8rqb8T4mdeb/PW32Tt1NB51+yAtXOwurnaNXO918uBauXQdXK1a+TMz1lD1cah6uJQNXGoejhELVxJHdymNbTNeFyQ7e0ryT6Z43ia7UfHUTknybO2QR4vzgzHUerG/lmSSzM6ttcVSb6X5M0rmPu4HnPvnmTz2PX7JnnfHHMelOTcnjGPTnLK2PXfTvI3K3jcf5rk//RZH0kuTrJHd3mPJBfPs74yw/F2lopNcmSSjya52QyPb+LaTnLHaet+PDbJ/8rona7N3df1Ge1VsPucc0/9m5vwuHdOcmWSO/R93Em+naS6y5Xkujnz3jfJJ6bE/o/ngz7rZdrzyXLrZVLsrOtl2tzLrZetY/uulxnmnvY7Wepn/v4k9x+7/uUkG3r+3JZdbxPm7rPWlnvcU9fb2LgXJ3lOn7W2VPysa63P72eGWDVUDVVD+8899W9uiZ/5zM+JU35uM9XgJeae+Tlxhse9sBq8VGzPtTZ3DZ4294xrbe4aPMPcy621uWvwlJ/ZrGtt7ho8w+Oeqf52Y1dag6f+jOddNz3uZ5DamVWumxm4ZmaGernUeuizriatpSy4Xk5bw1lgrVxm3ql/V0v8nPu8dljqZ7XwGrnM4534nLXUc8Ws62qp2FnX1aTYWdbVtHmXW1dbx/ZZVzPMO+13MEg9nDDvqtbCrKAOZoWvQ+1JvZXuXZBTklzUWnv5HPEbqjujaVXdNMlvJPnCLLGttee31u7QWtsno48u/b+ttZn3hqqqm1fVLbdczugg9jOdWbq1dkWSS6pqv27Tg5J8fta5x8zzbuPXk/xSVd2s+/k/KKPj58ysqnbtvu+d5JA5cjgzoyfXdN/P6Bk/t6p6aJLnJnlka+17c8TfZezqIzP7evtsa23X1to+3Zq7NKMD7V/RY+49xq4enBnX25jfSPKF1tqlPeOS0XGYfr27/MAkM38Ma2y97JTkRUleM2HcpOeDmdbLSp5PJsXOul6mxC+7XpaK7bNepsy97HqZ8jN7T0a/51TVvhmdYOeaHvHJMuttSuxMa23K4152vU2pHbOutblrz7akhqqhUUNXq4bO9Jy4jHlr8Nz1N1mdGrwNnovmrsErqb+T4mddbyupv9PiM8N6W0n9XSZ+2fW2kvrb3b6iGrwtrPB/xkFq5xqom6teM7dBvUwGqpkrqZdD1cqB6+Sq18gZXzMMUhuHqotD1cSh6uFQtXAldXCbvw6dtZu9PX1lVCwuT/LfGS3YJ/WI/bWMjq31mSSf6r4O6BF/jyT/2sVfmAlngp3hfu6f/mdXvlNGHzv6dJLPJXlhz/j9k5zf5f6eJLfpGX+zJN9M8lNzPN4/6hbyhUnelO5sqT3i/yGjf2w+neRBfddHktsl+WBGf+wfTHLbnvEHd5e/n9E7Y+f0iP1SkkvG1tuSZ0ueEr+p+7l9Jsl7MzoJQe+/iyxzdu4Jc78pyWe7uc9M9y7brHMneX2Sp87w+11q7l9LckH3O/94knv1iH1GRme7/bckf57uXcklYpd8Pph1vUyJX3a9TImdab1MiV92vUyKnXW9TJl72fUyJfYmSd7c5f7JJA/sM/cs623K3LOutUnxy663TKgdPdbapPiZnpv6PFcsE6uGqqFq6Oxzz11DM+Nz4rTcM0MNnjD3TM+JU+IXXoOnxM661uauwVNiZ11rc9fgKXPPutbmrsHT8p5xrc1dg6fEzrrWVlSD+zxX9H38M8YOUjszYN3MQDUzPerlpPUw67qaELvwejkhduG1csK8C6+Tk3LOgmvkhNhZXjMMUhunxC60Lk6KnWVdTZl3oa9Jp+W83LqaMu9Ca2FWUAenxPZ+Hdpa++Hu4gAAAAAAsOoc7gMAAAAAgMFoUgMAAAAAMBhNagAAAAAABqNJDQAAAADAYDSpAQAAAAAYjCY1sE1U1XFV9Zyh8wCA7Y0aCgDzUUNhx6FJDQAAAADAYDSpgblV1Qur6uKq+kCS/bptv1NV/1JVn66qTVV1s6q6ZVV9tapu3I25VVVt3nIdANYbNRQA5qOGwo5JkxqYS1XdK8ljktwzySFJ7t3d9O7W2r1baz+f5KIkT2qtfSfJh5I8vBvzmCSbWmv/vbpZA8Dw1FAAmI8aCjsuTWpgXvdNcnpr7XutteuSnNltv3tV/UNVfTbJEUnu1m1/bZKjustHJTl1VbMFgLVDDQWA+aihsIPSpAZWoi2x7fVJntZa+19J/ijJTyZJa+2fkuxTVb+e5EattQtXLUsAWHvUUACYjxoKOyBNamBeH0lycFXdtKpumeQR3fZbJrm8O87XEVvFvDHJ2+LdawDWNzUUAOajhsIOqlpb6g0ogOVV1QuT/HaSryW5NMnnk3w3yR902z6b5JattSd043dP8tUke7TW/n2InAFgLVBDAWA+aijsmDSpgVVTVYclOai19vihcwGA7YkaCgDzUUNh+7Dz0AkA60NV/XWShyU5YOhcAGB7ooYCwHzUUNh+2JMaAAAAAIDBOHEiAAAAAACD0aQGAAAAAGAwmtQAAAAAAAxGkxoAAAAAgMFoUgMAAAAAMBhNagAAAAAABvP/A9LIqAZGdif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5" y="2295144"/>
            <a:ext cx="11659735" cy="3264407"/>
          </a:xfrm>
        </p:spPr>
      </p:pic>
    </p:spTree>
    <p:extLst>
      <p:ext uri="{BB962C8B-B14F-4D97-AF65-F5344CB8AC3E}">
        <p14:creationId xmlns:p14="http://schemas.microsoft.com/office/powerpoint/2010/main" val="129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60</TotalTime>
  <Words>199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Euphemia</vt:lpstr>
      <vt:lpstr>Banded Design Blue 16x9</vt:lpstr>
      <vt:lpstr>ANZ Bank Transaction Data Analysis</vt:lpstr>
      <vt:lpstr>About the Dataset</vt:lpstr>
      <vt:lpstr>Location of customers </vt:lpstr>
      <vt:lpstr>Total Number of transactions in a category.</vt:lpstr>
      <vt:lpstr>Number of transactions for a amount range.</vt:lpstr>
      <vt:lpstr>Number of transactions for a month.</vt:lpstr>
      <vt:lpstr>Date wise total transactions for 3 months. </vt:lpstr>
      <vt:lpstr>Date wise total transactions for each month. </vt:lpstr>
      <vt:lpstr>Account with balance from high to low. </vt:lpstr>
      <vt:lpstr>Clustering of Customers on the basis of Age and Account Balance</vt:lpstr>
      <vt:lpstr>No. of Transactions by Customer with respect to there cluster.</vt:lpstr>
      <vt:lpstr>Each customer’s account balance with respect to their cluster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Bank Transaction Data Analysis</dc:title>
  <dc:creator>Samprati Kothari</dc:creator>
  <cp:lastModifiedBy>Samprati Kothari</cp:lastModifiedBy>
  <cp:revision>6</cp:revision>
  <dcterms:created xsi:type="dcterms:W3CDTF">2020-06-02T12:02:42Z</dcterms:created>
  <dcterms:modified xsi:type="dcterms:W3CDTF">2020-06-02T13:02:44Z</dcterms:modified>
</cp:coreProperties>
</file>