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4" r:id="rId3"/>
    <p:sldId id="266" r:id="rId4"/>
    <p:sldId id="26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 setup" id="{3AB359F3-4A34-4EF3-A4B8-CF1B1020EA25}">
          <p14:sldIdLst>
            <p14:sldId id="270"/>
          </p14:sldIdLst>
        </p14:section>
        <p14:section name="Examples" id="{8B39989C-B663-4C30-8E2D-C54547E9764E}">
          <p14:sldIdLst>
            <p14:sldId id="264"/>
            <p14:sldId id="266"/>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2C54-E5BF-6E89-B62D-06100BBEF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888FCC-74D4-F576-D71F-13F6E63BB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285FBD-0588-5A9D-D983-1FBC3FFCCDB2}"/>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5" name="Footer Placeholder 4">
            <a:extLst>
              <a:ext uri="{FF2B5EF4-FFF2-40B4-BE49-F238E27FC236}">
                <a16:creationId xmlns:a16="http://schemas.microsoft.com/office/drawing/2014/main" id="{BA764FE1-6C8F-F24F-D2ED-914054750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A5046-3926-F6D0-B1AF-4800B30FF86C}"/>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392034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3A29-6A0E-EC29-9CE4-97CB1E8493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1555A2-CD9F-197F-6DC5-BC82E2422A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E746B-E747-C57D-DEFB-04F1EC903D89}"/>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5" name="Footer Placeholder 4">
            <a:extLst>
              <a:ext uri="{FF2B5EF4-FFF2-40B4-BE49-F238E27FC236}">
                <a16:creationId xmlns:a16="http://schemas.microsoft.com/office/drawing/2014/main" id="{15526886-C663-7ABC-8107-AED95E20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F6639-BCB8-75E1-1052-D2F95504B6C4}"/>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2099481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24B00-F22B-D203-4E9A-E5831E3DD3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C1ACD0-4FA7-39D5-22ED-9464DAEAEB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557EC-6D68-85C0-F32B-A67B0F7EE78A}"/>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5" name="Footer Placeholder 4">
            <a:extLst>
              <a:ext uri="{FF2B5EF4-FFF2-40B4-BE49-F238E27FC236}">
                <a16:creationId xmlns:a16="http://schemas.microsoft.com/office/drawing/2014/main" id="{7275AB40-1809-0C26-292A-C06E7D80F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4EBF3-F0FF-1C0F-DF67-A29A880AFF9B}"/>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94559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4A87-6063-F782-0B3F-0BC24E76D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BAC20-F35B-B7BE-587D-B7AEC3C04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4BB01-AA9F-31FE-7EC3-8DE437AC911F}"/>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5" name="Footer Placeholder 4">
            <a:extLst>
              <a:ext uri="{FF2B5EF4-FFF2-40B4-BE49-F238E27FC236}">
                <a16:creationId xmlns:a16="http://schemas.microsoft.com/office/drawing/2014/main" id="{F11EC148-7ACC-859B-A4E1-E3F62DAF4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808AA-98E4-AB6F-C0B0-6E96BFF97118}"/>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371080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7165-919E-FBEB-38BE-59AFE9F8D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AED291-1688-584F-D0D1-FD404D1BE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D5FC66-ECE4-B6E7-39ED-189DA642B842}"/>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5" name="Footer Placeholder 4">
            <a:extLst>
              <a:ext uri="{FF2B5EF4-FFF2-40B4-BE49-F238E27FC236}">
                <a16:creationId xmlns:a16="http://schemas.microsoft.com/office/drawing/2014/main" id="{74EB9A79-E04D-BBD2-98E0-B9A138B17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D7DB1-0E94-36E3-6830-855F4ACE6588}"/>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240249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F9A1-7F89-4BA9-7A85-D0DA1E6C8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64F88-5011-0DF1-9D8F-617E9E84B1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217A-8710-6657-156D-D42657F06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FF1AF1-C27C-7944-B397-E33317F54260}"/>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6" name="Footer Placeholder 5">
            <a:extLst>
              <a:ext uri="{FF2B5EF4-FFF2-40B4-BE49-F238E27FC236}">
                <a16:creationId xmlns:a16="http://schemas.microsoft.com/office/drawing/2014/main" id="{89D157DD-893D-DD13-F5C8-3FE5EEA45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14F0B-14E0-3031-0A35-9499E12D2306}"/>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161139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3675-1F7A-8DB5-940A-70B6CC30A3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B30C1-4FAB-988A-30B3-96F13C0D8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76FEFF-FCF5-76C8-E72B-AA7EC3881E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DB0A64-DCEB-0837-1147-7C90CCCA4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6F0A3-9AF3-4EC8-115E-0459FB839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1A5BB-F042-9C89-F6EC-A3F0727BBD20}"/>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8" name="Footer Placeholder 7">
            <a:extLst>
              <a:ext uri="{FF2B5EF4-FFF2-40B4-BE49-F238E27FC236}">
                <a16:creationId xmlns:a16="http://schemas.microsoft.com/office/drawing/2014/main" id="{829D1F42-9A7C-F189-F647-24E2F526FB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F582C7-5105-3CCE-E77C-EE620619EE4E}"/>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185275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70E6-A3D7-E45B-F045-1408164FA0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F58151-F12E-C3CD-A32A-216245557E19}"/>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4" name="Footer Placeholder 3">
            <a:extLst>
              <a:ext uri="{FF2B5EF4-FFF2-40B4-BE49-F238E27FC236}">
                <a16:creationId xmlns:a16="http://schemas.microsoft.com/office/drawing/2014/main" id="{0090D40F-A6B8-2289-C0DF-4A02B8254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7374C8-DEF8-3F0F-19B8-BF60AD420F31}"/>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330956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3A82CA-EE5B-1718-F349-CEE906A53475}"/>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3" name="Footer Placeholder 2">
            <a:extLst>
              <a:ext uri="{FF2B5EF4-FFF2-40B4-BE49-F238E27FC236}">
                <a16:creationId xmlns:a16="http://schemas.microsoft.com/office/drawing/2014/main" id="{8FEA9185-C05C-9C3D-5BED-4989E7D12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232F1-C1A0-942A-5558-B48A29218A75}"/>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198991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6205-828E-FF37-E1D2-8B938EF6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97A001-C3EC-DB80-62BD-52DF47DA4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5819B1-5119-F4F0-DE1C-DD020251E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3B690-4A8B-A6B9-B6FA-8F29906E01BF}"/>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6" name="Footer Placeholder 5">
            <a:extLst>
              <a:ext uri="{FF2B5EF4-FFF2-40B4-BE49-F238E27FC236}">
                <a16:creationId xmlns:a16="http://schemas.microsoft.com/office/drawing/2014/main" id="{6314691E-C51C-F06C-9F22-9C0D393B6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E87AB-199F-FD30-C06D-05CE18C1D376}"/>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271264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85FE-E92C-B96B-91FC-4DBA8A0BA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848C6E-5A8A-8B80-9516-42E02A264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97244-9118-F224-6A18-2BD187839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663B6-5F6C-7896-2498-8D1E49435904}"/>
              </a:ext>
            </a:extLst>
          </p:cNvPr>
          <p:cNvSpPr>
            <a:spLocks noGrp="1"/>
          </p:cNvSpPr>
          <p:nvPr>
            <p:ph type="dt" sz="half" idx="10"/>
          </p:nvPr>
        </p:nvSpPr>
        <p:spPr/>
        <p:txBody>
          <a:bodyPr/>
          <a:lstStyle/>
          <a:p>
            <a:fld id="{BA9D06F1-922F-4752-9D00-32B391043F5D}" type="datetimeFigureOut">
              <a:rPr lang="en-US" smtClean="0"/>
              <a:t>2/13/2023</a:t>
            </a:fld>
            <a:endParaRPr lang="en-US"/>
          </a:p>
        </p:txBody>
      </p:sp>
      <p:sp>
        <p:nvSpPr>
          <p:cNvPr id="6" name="Footer Placeholder 5">
            <a:extLst>
              <a:ext uri="{FF2B5EF4-FFF2-40B4-BE49-F238E27FC236}">
                <a16:creationId xmlns:a16="http://schemas.microsoft.com/office/drawing/2014/main" id="{263AB500-B731-3B89-5CCF-0A20F33C8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C29A12-EBE4-BBF6-5FCC-56B3B5D4992E}"/>
              </a:ext>
            </a:extLst>
          </p:cNvPr>
          <p:cNvSpPr>
            <a:spLocks noGrp="1"/>
          </p:cNvSpPr>
          <p:nvPr>
            <p:ph type="sldNum" sz="quarter" idx="12"/>
          </p:nvPr>
        </p:nvSpPr>
        <p:spPr/>
        <p:txBody>
          <a:bodyPr/>
          <a:lstStyle/>
          <a:p>
            <a:fld id="{AE9EE5E2-AF37-4A13-8C69-5690735FAE1F}" type="slidenum">
              <a:rPr lang="en-US" smtClean="0"/>
              <a:t>‹#›</a:t>
            </a:fld>
            <a:endParaRPr lang="en-US"/>
          </a:p>
        </p:txBody>
      </p:sp>
    </p:spTree>
    <p:extLst>
      <p:ext uri="{BB962C8B-B14F-4D97-AF65-F5344CB8AC3E}">
        <p14:creationId xmlns:p14="http://schemas.microsoft.com/office/powerpoint/2010/main" val="566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DF56F-2E76-8109-4634-8C3F9C8F3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6D4394-2C60-90F0-C4EA-84A164DDC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B7173-41BD-3540-CC05-645EF62D6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D06F1-922F-4752-9D00-32B391043F5D}" type="datetimeFigureOut">
              <a:rPr lang="en-US" smtClean="0"/>
              <a:t>2/13/2023</a:t>
            </a:fld>
            <a:endParaRPr lang="en-US"/>
          </a:p>
        </p:txBody>
      </p:sp>
      <p:sp>
        <p:nvSpPr>
          <p:cNvPr id="5" name="Footer Placeholder 4">
            <a:extLst>
              <a:ext uri="{FF2B5EF4-FFF2-40B4-BE49-F238E27FC236}">
                <a16:creationId xmlns:a16="http://schemas.microsoft.com/office/drawing/2014/main" id="{10CE39F8-4D49-C10B-3F90-CDFF38C54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1E3996-0E7F-2625-5513-9AAD9D4F0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EE5E2-AF37-4A13-8C69-5690735FAE1F}" type="slidenum">
              <a:rPr lang="en-US" smtClean="0"/>
              <a:t>‹#›</a:t>
            </a:fld>
            <a:endParaRPr lang="en-US"/>
          </a:p>
        </p:txBody>
      </p:sp>
    </p:spTree>
    <p:extLst>
      <p:ext uri="{BB962C8B-B14F-4D97-AF65-F5344CB8AC3E}">
        <p14:creationId xmlns:p14="http://schemas.microsoft.com/office/powerpoint/2010/main" val="313675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910E6C-C67E-20C8-EEE5-7D6F689D55E6}"/>
              </a:ext>
            </a:extLst>
          </p:cNvPr>
          <p:cNvPicPr>
            <a:picLocks noChangeAspect="1"/>
          </p:cNvPicPr>
          <p:nvPr/>
        </p:nvPicPr>
        <p:blipFill>
          <a:blip r:embed="rId2"/>
          <a:stretch>
            <a:fillRect/>
          </a:stretch>
        </p:blipFill>
        <p:spPr>
          <a:xfrm>
            <a:off x="356021" y="1316214"/>
            <a:ext cx="5739979" cy="3180200"/>
          </a:xfrm>
          <a:prstGeom prst="rect">
            <a:avLst/>
          </a:prstGeom>
        </p:spPr>
      </p:pic>
      <p:sp>
        <p:nvSpPr>
          <p:cNvPr id="6" name="TextBox 5">
            <a:extLst>
              <a:ext uri="{FF2B5EF4-FFF2-40B4-BE49-F238E27FC236}">
                <a16:creationId xmlns:a16="http://schemas.microsoft.com/office/drawing/2014/main" id="{2C471DF8-A518-047D-F14A-C1761E7AE522}"/>
              </a:ext>
            </a:extLst>
          </p:cNvPr>
          <p:cNvSpPr txBox="1"/>
          <p:nvPr/>
        </p:nvSpPr>
        <p:spPr>
          <a:xfrm>
            <a:off x="116733" y="379295"/>
            <a:ext cx="11958534" cy="923330"/>
          </a:xfrm>
          <a:prstGeom prst="rect">
            <a:avLst/>
          </a:prstGeom>
          <a:noFill/>
        </p:spPr>
        <p:txBody>
          <a:bodyPr wrap="square" rtlCol="0">
            <a:spAutoFit/>
          </a:bodyPr>
          <a:lstStyle/>
          <a:p>
            <a:r>
              <a:rPr lang="en-US" dirty="0"/>
              <a:t>The proposed framework was evaluated using the initial setup, as shown in Fig.1, and the exploration region (marked in a dashed boundary) is divided into four regions (i.e., R1, R2, R3, R4). The vertices P1 (x1,y1) </a:t>
            </a:r>
            <a:r>
              <a:rPr lang="el-GR" dirty="0"/>
              <a:t>ϵ</a:t>
            </a:r>
            <a:r>
              <a:rPr lang="en-US" dirty="0"/>
              <a:t> R1, P2 (x2,y2) </a:t>
            </a:r>
            <a:r>
              <a:rPr lang="el-GR" dirty="0"/>
              <a:t>ϵ</a:t>
            </a:r>
            <a:r>
              <a:rPr lang="en-US" dirty="0"/>
              <a:t> R2, P3 (x3,y3) </a:t>
            </a:r>
            <a:r>
              <a:rPr lang="el-GR" dirty="0"/>
              <a:t>ϵ</a:t>
            </a:r>
            <a:r>
              <a:rPr lang="en-US" dirty="0"/>
              <a:t> R3 and P4 (x4,y4) </a:t>
            </a:r>
            <a:r>
              <a:rPr lang="el-GR" dirty="0"/>
              <a:t>ϵ</a:t>
            </a:r>
            <a:r>
              <a:rPr lang="en-US" dirty="0"/>
              <a:t> R4 were randomly chosen to form a patch. </a:t>
            </a:r>
          </a:p>
        </p:txBody>
      </p:sp>
      <p:sp>
        <p:nvSpPr>
          <p:cNvPr id="8" name="TextBox 7">
            <a:extLst>
              <a:ext uri="{FF2B5EF4-FFF2-40B4-BE49-F238E27FC236}">
                <a16:creationId xmlns:a16="http://schemas.microsoft.com/office/drawing/2014/main" id="{7B049FD9-B5A7-E3D7-A61B-21A4D75C9363}"/>
              </a:ext>
            </a:extLst>
          </p:cNvPr>
          <p:cNvSpPr txBox="1"/>
          <p:nvPr/>
        </p:nvSpPr>
        <p:spPr>
          <a:xfrm>
            <a:off x="303401" y="5383238"/>
            <a:ext cx="11771865" cy="160043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exploration region can be sampled finely, and the shape of the exploration region can be altered (from square to sectors or other shapes) to increase the degree of freedom and further avail unique patch shapes inconceivable to the human mind.</a:t>
            </a:r>
          </a:p>
          <a:p>
            <a:pPr marL="285750" indent="-285750">
              <a:buFont typeface="Arial" panose="020B0604020202020204" pitchFamily="34" charset="0"/>
              <a:buChar char="•"/>
            </a:pPr>
            <a:r>
              <a:rPr lang="en-US" sz="1600" dirty="0"/>
              <a:t>The framework can be applied to optimize different patch antenna feed types (ex: pin fed, edge feed, inset feed, electromagnetically couple feed).</a:t>
            </a:r>
          </a:p>
          <a:p>
            <a:pPr marL="285750" indent="-285750">
              <a:buFont typeface="Arial" panose="020B0604020202020204" pitchFamily="34" charset="0"/>
              <a:buChar char="•"/>
            </a:pPr>
            <a:r>
              <a:rPr lang="en-US" sz="1600" dirty="0"/>
              <a:t>For this example, the size of the substrate (25 mm x 25 mm) and the height of the substrate (5 mm) are provided as design constraints.</a:t>
            </a:r>
          </a:p>
          <a:p>
            <a:pPr marL="342900" indent="-34290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7DD0645-9847-250B-0299-5E15A0E05AAC}"/>
              </a:ext>
            </a:extLst>
          </p:cNvPr>
          <p:cNvSpPr txBox="1"/>
          <p:nvPr/>
        </p:nvSpPr>
        <p:spPr>
          <a:xfrm>
            <a:off x="1711354" y="4495340"/>
            <a:ext cx="436338" cy="369332"/>
          </a:xfrm>
          <a:prstGeom prst="rect">
            <a:avLst/>
          </a:prstGeom>
          <a:noFill/>
        </p:spPr>
        <p:txBody>
          <a:bodyPr wrap="none" rtlCol="0">
            <a:spAutoFit/>
          </a:bodyPr>
          <a:lstStyle/>
          <a:p>
            <a:r>
              <a:rPr lang="en-US" dirty="0"/>
              <a:t>(a)</a:t>
            </a:r>
          </a:p>
        </p:txBody>
      </p:sp>
      <p:sp>
        <p:nvSpPr>
          <p:cNvPr id="10" name="TextBox 9">
            <a:extLst>
              <a:ext uri="{FF2B5EF4-FFF2-40B4-BE49-F238E27FC236}">
                <a16:creationId xmlns:a16="http://schemas.microsoft.com/office/drawing/2014/main" id="{390F277B-9E62-3D97-BCD5-5802A95F45DA}"/>
              </a:ext>
            </a:extLst>
          </p:cNvPr>
          <p:cNvSpPr txBox="1"/>
          <p:nvPr/>
        </p:nvSpPr>
        <p:spPr>
          <a:xfrm>
            <a:off x="4925735" y="4471092"/>
            <a:ext cx="447558" cy="369332"/>
          </a:xfrm>
          <a:prstGeom prst="rect">
            <a:avLst/>
          </a:prstGeom>
          <a:noFill/>
        </p:spPr>
        <p:txBody>
          <a:bodyPr wrap="none" rtlCol="0">
            <a:spAutoFit/>
          </a:bodyPr>
          <a:lstStyle/>
          <a:p>
            <a:r>
              <a:rPr lang="en-US" dirty="0"/>
              <a:t>(b)</a:t>
            </a:r>
          </a:p>
        </p:txBody>
      </p:sp>
      <p:sp>
        <p:nvSpPr>
          <p:cNvPr id="11" name="TextBox 10">
            <a:extLst>
              <a:ext uri="{FF2B5EF4-FFF2-40B4-BE49-F238E27FC236}">
                <a16:creationId xmlns:a16="http://schemas.microsoft.com/office/drawing/2014/main" id="{A68DB8D1-68EA-1D35-E8AF-E0A537E0AFDF}"/>
              </a:ext>
            </a:extLst>
          </p:cNvPr>
          <p:cNvSpPr txBox="1"/>
          <p:nvPr/>
        </p:nvSpPr>
        <p:spPr>
          <a:xfrm>
            <a:off x="303402" y="4723318"/>
            <a:ext cx="11585196" cy="646331"/>
          </a:xfrm>
          <a:prstGeom prst="rect">
            <a:avLst/>
          </a:prstGeom>
          <a:noFill/>
        </p:spPr>
        <p:txBody>
          <a:bodyPr wrap="square" rtlCol="0">
            <a:spAutoFit/>
          </a:bodyPr>
          <a:lstStyle/>
          <a:p>
            <a:r>
              <a:rPr lang="en-US" dirty="0"/>
              <a:t>Fig. 1. (a) Top view and (b) Bottom view of the initial setup. Where N = 0.6 mm, hf = 44.25 mm, hg= 35 mm, </a:t>
            </a:r>
            <a:r>
              <a:rPr lang="en-US" dirty="0" err="1"/>
              <a:t>wf</a:t>
            </a:r>
            <a:r>
              <a:rPr lang="en-US" dirty="0"/>
              <a:t> = 12 mm, W = 125, L = 125 mm, g = 39 mm. </a:t>
            </a:r>
          </a:p>
        </p:txBody>
      </p:sp>
      <p:sp>
        <p:nvSpPr>
          <p:cNvPr id="12" name="Rectangle 11">
            <a:extLst>
              <a:ext uri="{FF2B5EF4-FFF2-40B4-BE49-F238E27FC236}">
                <a16:creationId xmlns:a16="http://schemas.microsoft.com/office/drawing/2014/main" id="{29BB9864-9302-6430-04AF-693AA400EB45}"/>
              </a:ext>
            </a:extLst>
          </p:cNvPr>
          <p:cNvSpPr/>
          <p:nvPr/>
        </p:nvSpPr>
        <p:spPr>
          <a:xfrm>
            <a:off x="246077" y="1316214"/>
            <a:ext cx="11585197" cy="4053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E78995-2CA6-A6C8-0BED-DC02515BE3FD}"/>
              </a:ext>
            </a:extLst>
          </p:cNvPr>
          <p:cNvCxnSpPr>
            <a:cxnSpLocks/>
          </p:cNvCxnSpPr>
          <p:nvPr/>
        </p:nvCxnSpPr>
        <p:spPr>
          <a:xfrm>
            <a:off x="6191075" y="3020037"/>
            <a:ext cx="15771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6106622-9A11-012F-3A53-061FE19B4454}"/>
              </a:ext>
            </a:extLst>
          </p:cNvPr>
          <p:cNvSpPr txBox="1"/>
          <p:nvPr/>
        </p:nvSpPr>
        <p:spPr>
          <a:xfrm>
            <a:off x="6392542" y="2743038"/>
            <a:ext cx="1121269" cy="276999"/>
          </a:xfrm>
          <a:prstGeom prst="rect">
            <a:avLst/>
          </a:prstGeom>
          <a:noFill/>
        </p:spPr>
        <p:txBody>
          <a:bodyPr wrap="none" rtlCol="0">
            <a:spAutoFit/>
          </a:bodyPr>
          <a:lstStyle/>
          <a:p>
            <a:r>
              <a:rPr lang="en-US" sz="1200" dirty="0"/>
              <a:t>Example shape</a:t>
            </a:r>
          </a:p>
        </p:txBody>
      </p:sp>
      <p:pic>
        <p:nvPicPr>
          <p:cNvPr id="17" name="Picture 16">
            <a:extLst>
              <a:ext uri="{FF2B5EF4-FFF2-40B4-BE49-F238E27FC236}">
                <a16:creationId xmlns:a16="http://schemas.microsoft.com/office/drawing/2014/main" id="{3CFCC339-36A2-E9BB-EACB-7E3A4AAA7485}"/>
              </a:ext>
            </a:extLst>
          </p:cNvPr>
          <p:cNvPicPr>
            <a:picLocks noChangeAspect="1"/>
          </p:cNvPicPr>
          <p:nvPr/>
        </p:nvPicPr>
        <p:blipFill>
          <a:blip r:embed="rId3"/>
          <a:stretch>
            <a:fillRect/>
          </a:stretch>
        </p:blipFill>
        <p:spPr>
          <a:xfrm>
            <a:off x="8073137" y="1647184"/>
            <a:ext cx="2756126" cy="2745706"/>
          </a:xfrm>
          <a:prstGeom prst="rect">
            <a:avLst/>
          </a:prstGeom>
        </p:spPr>
      </p:pic>
      <p:sp>
        <p:nvSpPr>
          <p:cNvPr id="20" name="TextBox 19">
            <a:extLst>
              <a:ext uri="{FF2B5EF4-FFF2-40B4-BE49-F238E27FC236}">
                <a16:creationId xmlns:a16="http://schemas.microsoft.com/office/drawing/2014/main" id="{BE6DE37E-CA80-8D6A-17C3-EC6CE426F374}"/>
              </a:ext>
            </a:extLst>
          </p:cNvPr>
          <p:cNvSpPr txBox="1"/>
          <p:nvPr/>
        </p:nvSpPr>
        <p:spPr>
          <a:xfrm>
            <a:off x="3399543" y="81177"/>
            <a:ext cx="6089296" cy="369332"/>
          </a:xfrm>
          <a:prstGeom prst="rect">
            <a:avLst/>
          </a:prstGeom>
          <a:noFill/>
        </p:spPr>
        <p:txBody>
          <a:bodyPr wrap="none" rtlCol="0">
            <a:spAutoFit/>
          </a:bodyPr>
          <a:lstStyle/>
          <a:p>
            <a:r>
              <a:rPr lang="en-US" b="1" dirty="0"/>
              <a:t>Antenna Design Synthesis Framework using Machine Learning</a:t>
            </a:r>
          </a:p>
        </p:txBody>
      </p:sp>
    </p:spTree>
    <p:extLst>
      <p:ext uri="{BB962C8B-B14F-4D97-AF65-F5344CB8AC3E}">
        <p14:creationId xmlns:p14="http://schemas.microsoft.com/office/powerpoint/2010/main" val="321336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Chart&#10;&#10;Description automatically generated">
            <a:extLst>
              <a:ext uri="{FF2B5EF4-FFF2-40B4-BE49-F238E27FC236}">
                <a16:creationId xmlns:a16="http://schemas.microsoft.com/office/drawing/2014/main" id="{538736F8-9DF0-43C0-5D4D-C48744F4244F}"/>
              </a:ext>
            </a:extLst>
          </p:cNvPr>
          <p:cNvPicPr>
            <a:picLocks noChangeAspect="1"/>
          </p:cNvPicPr>
          <p:nvPr/>
        </p:nvPicPr>
        <p:blipFill rotWithShape="1">
          <a:blip r:embed="rId2">
            <a:extLst>
              <a:ext uri="{28A0092B-C50C-407E-A947-70E740481C1C}">
                <a14:useLocalDpi xmlns:a14="http://schemas.microsoft.com/office/drawing/2010/main" val="0"/>
              </a:ext>
            </a:extLst>
          </a:blip>
          <a:srcRect b="8920"/>
          <a:stretch/>
        </p:blipFill>
        <p:spPr>
          <a:xfrm>
            <a:off x="407611" y="1295916"/>
            <a:ext cx="5358888" cy="2415742"/>
          </a:xfrm>
          <a:prstGeom prst="rect">
            <a:avLst/>
          </a:prstGeom>
        </p:spPr>
      </p:pic>
      <p:sp>
        <p:nvSpPr>
          <p:cNvPr id="40" name="TextBox 39">
            <a:extLst>
              <a:ext uri="{FF2B5EF4-FFF2-40B4-BE49-F238E27FC236}">
                <a16:creationId xmlns:a16="http://schemas.microsoft.com/office/drawing/2014/main" id="{59C7DAF6-F480-09A8-6C49-25986884014E}"/>
              </a:ext>
            </a:extLst>
          </p:cNvPr>
          <p:cNvSpPr txBox="1"/>
          <p:nvPr/>
        </p:nvSpPr>
        <p:spPr>
          <a:xfrm>
            <a:off x="2285657" y="166761"/>
            <a:ext cx="7682039" cy="369332"/>
          </a:xfrm>
          <a:prstGeom prst="rect">
            <a:avLst/>
          </a:prstGeom>
          <a:noFill/>
        </p:spPr>
        <p:txBody>
          <a:bodyPr wrap="none" rtlCol="0">
            <a:spAutoFit/>
          </a:bodyPr>
          <a:lstStyle/>
          <a:p>
            <a:r>
              <a:rPr lang="en-US" dirty="0"/>
              <a:t>Condition 1: Find the vertices of P1,P2,P3,P4 to achieve a bandwidth of 700 MHz</a:t>
            </a:r>
          </a:p>
        </p:txBody>
      </p:sp>
      <p:cxnSp>
        <p:nvCxnSpPr>
          <p:cNvPr id="42" name="Straight Connector 41">
            <a:extLst>
              <a:ext uri="{FF2B5EF4-FFF2-40B4-BE49-F238E27FC236}">
                <a16:creationId xmlns:a16="http://schemas.microsoft.com/office/drawing/2014/main" id="{FD182193-FC89-382C-CFEF-A30F81C48FCF}"/>
              </a:ext>
            </a:extLst>
          </p:cNvPr>
          <p:cNvCxnSpPr/>
          <p:nvPr/>
        </p:nvCxnSpPr>
        <p:spPr>
          <a:xfrm>
            <a:off x="6188150" y="1084522"/>
            <a:ext cx="0" cy="5656521"/>
          </a:xfrm>
          <a:prstGeom prst="line">
            <a:avLst/>
          </a:prstGeom>
        </p:spPr>
        <p:style>
          <a:lnRef idx="3">
            <a:schemeClr val="dk1"/>
          </a:lnRef>
          <a:fillRef idx="0">
            <a:schemeClr val="dk1"/>
          </a:fillRef>
          <a:effectRef idx="2">
            <a:schemeClr val="dk1"/>
          </a:effectRef>
          <a:fontRef idx="minor">
            <a:schemeClr val="tx1"/>
          </a:fontRef>
        </p:style>
      </p:cxnSp>
      <p:pic>
        <p:nvPicPr>
          <p:cNvPr id="43" name="Picture 42">
            <a:extLst>
              <a:ext uri="{FF2B5EF4-FFF2-40B4-BE49-F238E27FC236}">
                <a16:creationId xmlns:a16="http://schemas.microsoft.com/office/drawing/2014/main" id="{A8D4A55C-AC46-9344-1465-CFB27C67D243}"/>
              </a:ext>
            </a:extLst>
          </p:cNvPr>
          <p:cNvPicPr>
            <a:picLocks noChangeAspect="1"/>
          </p:cNvPicPr>
          <p:nvPr/>
        </p:nvPicPr>
        <p:blipFill>
          <a:blip r:embed="rId3"/>
          <a:stretch>
            <a:fillRect/>
          </a:stretch>
        </p:blipFill>
        <p:spPr>
          <a:xfrm>
            <a:off x="6538071" y="1092721"/>
            <a:ext cx="5653929" cy="2822132"/>
          </a:xfrm>
          <a:prstGeom prst="rect">
            <a:avLst/>
          </a:prstGeom>
        </p:spPr>
      </p:pic>
      <p:graphicFrame>
        <p:nvGraphicFramePr>
          <p:cNvPr id="44" name="Table 44">
            <a:extLst>
              <a:ext uri="{FF2B5EF4-FFF2-40B4-BE49-F238E27FC236}">
                <a16:creationId xmlns:a16="http://schemas.microsoft.com/office/drawing/2014/main" id="{1AC76120-B7F8-1347-C2F1-E4BDC063C9AD}"/>
              </a:ext>
            </a:extLst>
          </p:cNvPr>
          <p:cNvGraphicFramePr>
            <a:graphicFrameLocks noGrp="1"/>
          </p:cNvGraphicFramePr>
          <p:nvPr>
            <p:extLst>
              <p:ext uri="{D42A27DB-BD31-4B8C-83A1-F6EECF244321}">
                <p14:modId xmlns:p14="http://schemas.microsoft.com/office/powerpoint/2010/main" val="2660394503"/>
              </p:ext>
            </p:extLst>
          </p:nvPr>
        </p:nvGraphicFramePr>
        <p:xfrm>
          <a:off x="184960" y="4834163"/>
          <a:ext cx="5818891" cy="1772146"/>
        </p:xfrm>
        <a:graphic>
          <a:graphicData uri="http://schemas.openxmlformats.org/drawingml/2006/table">
            <a:tbl>
              <a:tblPr firstRow="1" bandRow="1">
                <a:tableStyleId>{5C22544A-7EE6-4342-B048-85BDC9FD1C3A}</a:tableStyleId>
              </a:tblPr>
              <a:tblGrid>
                <a:gridCol w="3515174">
                  <a:extLst>
                    <a:ext uri="{9D8B030D-6E8A-4147-A177-3AD203B41FA5}">
                      <a16:colId xmlns:a16="http://schemas.microsoft.com/office/drawing/2014/main" val="2224757157"/>
                    </a:ext>
                  </a:extLst>
                </a:gridCol>
                <a:gridCol w="1286540">
                  <a:extLst>
                    <a:ext uri="{9D8B030D-6E8A-4147-A177-3AD203B41FA5}">
                      <a16:colId xmlns:a16="http://schemas.microsoft.com/office/drawing/2014/main" val="3234524568"/>
                    </a:ext>
                  </a:extLst>
                </a:gridCol>
                <a:gridCol w="1017177">
                  <a:extLst>
                    <a:ext uri="{9D8B030D-6E8A-4147-A177-3AD203B41FA5}">
                      <a16:colId xmlns:a16="http://schemas.microsoft.com/office/drawing/2014/main" val="1408352076"/>
                    </a:ext>
                  </a:extLst>
                </a:gridCol>
              </a:tblGrid>
              <a:tr h="857746">
                <a:tc>
                  <a:txBody>
                    <a:bodyPr/>
                    <a:lstStyle/>
                    <a:p>
                      <a:r>
                        <a:rPr lang="en-US" dirty="0"/>
                        <a:t>Obtained vertices</a:t>
                      </a:r>
                    </a:p>
                  </a:txBody>
                  <a:tcPr/>
                </a:tc>
                <a:tc>
                  <a:txBody>
                    <a:bodyPr/>
                    <a:lstStyle/>
                    <a:p>
                      <a:r>
                        <a:rPr lang="en-US" dirty="0"/>
                        <a:t>No. of iterations</a:t>
                      </a:r>
                    </a:p>
                  </a:txBody>
                  <a:tcPr/>
                </a:tc>
                <a:tc>
                  <a:txBody>
                    <a:bodyPr/>
                    <a:lstStyle/>
                    <a:p>
                      <a:r>
                        <a:rPr lang="en-US" dirty="0"/>
                        <a:t>Computational time</a:t>
                      </a:r>
                    </a:p>
                  </a:txBody>
                  <a:tcPr/>
                </a:tc>
                <a:extLst>
                  <a:ext uri="{0D108BD9-81ED-4DB2-BD59-A6C34878D82A}">
                    <a16:rowId xmlns:a16="http://schemas.microsoft.com/office/drawing/2014/main" val="3779083211"/>
                  </a:ext>
                </a:extLst>
              </a:tr>
              <a:tr h="857746">
                <a:tc>
                  <a:txBody>
                    <a:bodyPr/>
                    <a:lstStyle/>
                    <a:p>
                      <a:r>
                        <a:rPr lang="en-US" dirty="0"/>
                        <a:t>P1 = (-20.2,-18.7); P2 = (-36.2,37.1);</a:t>
                      </a:r>
                    </a:p>
                    <a:p>
                      <a:r>
                        <a:rPr lang="en-US" dirty="0"/>
                        <a:t>P3=(42.3,57.4); P4 = (7.5,-26.9)</a:t>
                      </a:r>
                    </a:p>
                  </a:txBody>
                  <a:tcPr/>
                </a:tc>
                <a:tc>
                  <a:txBody>
                    <a:bodyPr/>
                    <a:lstStyle/>
                    <a:p>
                      <a:r>
                        <a:rPr lang="en-US" dirty="0"/>
                        <a:t>55</a:t>
                      </a:r>
                    </a:p>
                  </a:txBody>
                  <a:tcPr/>
                </a:tc>
                <a:tc>
                  <a:txBody>
                    <a:bodyPr/>
                    <a:lstStyle/>
                    <a:p>
                      <a:r>
                        <a:rPr lang="en-US" dirty="0"/>
                        <a:t>1 sec*</a:t>
                      </a:r>
                    </a:p>
                  </a:txBody>
                  <a:tcPr/>
                </a:tc>
                <a:extLst>
                  <a:ext uri="{0D108BD9-81ED-4DB2-BD59-A6C34878D82A}">
                    <a16:rowId xmlns:a16="http://schemas.microsoft.com/office/drawing/2014/main" val="1108170720"/>
                  </a:ext>
                </a:extLst>
              </a:tr>
            </a:tbl>
          </a:graphicData>
        </a:graphic>
      </p:graphicFrame>
      <p:sp>
        <p:nvSpPr>
          <p:cNvPr id="45" name="TextBox 44">
            <a:extLst>
              <a:ext uri="{FF2B5EF4-FFF2-40B4-BE49-F238E27FC236}">
                <a16:creationId xmlns:a16="http://schemas.microsoft.com/office/drawing/2014/main" id="{A6A28E46-4855-4B4B-B6C3-3715DDCE668B}"/>
              </a:ext>
            </a:extLst>
          </p:cNvPr>
          <p:cNvSpPr txBox="1"/>
          <p:nvPr/>
        </p:nvSpPr>
        <p:spPr>
          <a:xfrm>
            <a:off x="1392865" y="3526992"/>
            <a:ext cx="436338" cy="369332"/>
          </a:xfrm>
          <a:prstGeom prst="rect">
            <a:avLst/>
          </a:prstGeom>
          <a:noFill/>
        </p:spPr>
        <p:txBody>
          <a:bodyPr wrap="none" rtlCol="0">
            <a:spAutoFit/>
          </a:bodyPr>
          <a:lstStyle/>
          <a:p>
            <a:r>
              <a:rPr lang="en-US" dirty="0"/>
              <a:t>(a)</a:t>
            </a:r>
          </a:p>
        </p:txBody>
      </p:sp>
      <p:sp>
        <p:nvSpPr>
          <p:cNvPr id="47" name="TextBox 46">
            <a:extLst>
              <a:ext uri="{FF2B5EF4-FFF2-40B4-BE49-F238E27FC236}">
                <a16:creationId xmlns:a16="http://schemas.microsoft.com/office/drawing/2014/main" id="{191D4146-9E9C-4799-1545-A7ED115D4234}"/>
              </a:ext>
            </a:extLst>
          </p:cNvPr>
          <p:cNvSpPr txBox="1"/>
          <p:nvPr/>
        </p:nvSpPr>
        <p:spPr>
          <a:xfrm>
            <a:off x="4288465" y="3582601"/>
            <a:ext cx="447558" cy="369332"/>
          </a:xfrm>
          <a:prstGeom prst="rect">
            <a:avLst/>
          </a:prstGeom>
          <a:noFill/>
        </p:spPr>
        <p:txBody>
          <a:bodyPr wrap="none" rtlCol="0">
            <a:spAutoFit/>
          </a:bodyPr>
          <a:lstStyle/>
          <a:p>
            <a:r>
              <a:rPr lang="en-US" dirty="0"/>
              <a:t>(b)</a:t>
            </a:r>
          </a:p>
        </p:txBody>
      </p:sp>
      <p:sp>
        <p:nvSpPr>
          <p:cNvPr id="48" name="TextBox 47">
            <a:extLst>
              <a:ext uri="{FF2B5EF4-FFF2-40B4-BE49-F238E27FC236}">
                <a16:creationId xmlns:a16="http://schemas.microsoft.com/office/drawing/2014/main" id="{96052A66-8088-1E69-F924-591331610688}"/>
              </a:ext>
            </a:extLst>
          </p:cNvPr>
          <p:cNvSpPr txBox="1"/>
          <p:nvPr/>
        </p:nvSpPr>
        <p:spPr>
          <a:xfrm>
            <a:off x="184960" y="3951933"/>
            <a:ext cx="5818891" cy="584775"/>
          </a:xfrm>
          <a:prstGeom prst="rect">
            <a:avLst/>
          </a:prstGeom>
          <a:noFill/>
        </p:spPr>
        <p:txBody>
          <a:bodyPr wrap="square" rtlCol="0">
            <a:spAutoFit/>
          </a:bodyPr>
          <a:lstStyle/>
          <a:p>
            <a:pPr algn="ctr"/>
            <a:r>
              <a:rPr lang="en-US" sz="1600" dirty="0"/>
              <a:t>Fig. 2. (a) Antenna design build using vertices estimated by the framework, and the corresponding (b) S11 for the above condition 1 </a:t>
            </a:r>
          </a:p>
        </p:txBody>
      </p:sp>
      <p:sp>
        <p:nvSpPr>
          <p:cNvPr id="49" name="TextBox 48">
            <a:extLst>
              <a:ext uri="{FF2B5EF4-FFF2-40B4-BE49-F238E27FC236}">
                <a16:creationId xmlns:a16="http://schemas.microsoft.com/office/drawing/2014/main" id="{607213A2-D3AC-5064-ABE3-D8FF280FE051}"/>
              </a:ext>
            </a:extLst>
          </p:cNvPr>
          <p:cNvSpPr txBox="1"/>
          <p:nvPr/>
        </p:nvSpPr>
        <p:spPr>
          <a:xfrm>
            <a:off x="6372450" y="3951933"/>
            <a:ext cx="5818891" cy="584775"/>
          </a:xfrm>
          <a:prstGeom prst="rect">
            <a:avLst/>
          </a:prstGeom>
          <a:noFill/>
        </p:spPr>
        <p:txBody>
          <a:bodyPr wrap="square" rtlCol="0">
            <a:spAutoFit/>
          </a:bodyPr>
          <a:lstStyle/>
          <a:p>
            <a:pPr algn="ctr"/>
            <a:r>
              <a:rPr lang="en-US" sz="1600" dirty="0"/>
              <a:t>Fig. 3. (a) Antenna design build using vertices estimated by the framework, and the corresponding (b) S11 for the above condition 1 </a:t>
            </a:r>
          </a:p>
        </p:txBody>
      </p:sp>
      <p:graphicFrame>
        <p:nvGraphicFramePr>
          <p:cNvPr id="50" name="Table 44">
            <a:extLst>
              <a:ext uri="{FF2B5EF4-FFF2-40B4-BE49-F238E27FC236}">
                <a16:creationId xmlns:a16="http://schemas.microsoft.com/office/drawing/2014/main" id="{D106C379-67BE-5536-698F-DCF255DD84D4}"/>
              </a:ext>
            </a:extLst>
          </p:cNvPr>
          <p:cNvGraphicFramePr>
            <a:graphicFrameLocks noGrp="1"/>
          </p:cNvGraphicFramePr>
          <p:nvPr>
            <p:extLst>
              <p:ext uri="{D42A27DB-BD31-4B8C-83A1-F6EECF244321}">
                <p14:modId xmlns:p14="http://schemas.microsoft.com/office/powerpoint/2010/main" val="2061230401"/>
              </p:ext>
            </p:extLst>
          </p:nvPr>
        </p:nvGraphicFramePr>
        <p:xfrm>
          <a:off x="6372449" y="4834163"/>
          <a:ext cx="5818891" cy="1772146"/>
        </p:xfrm>
        <a:graphic>
          <a:graphicData uri="http://schemas.openxmlformats.org/drawingml/2006/table">
            <a:tbl>
              <a:tblPr firstRow="1" bandRow="1">
                <a:tableStyleId>{5C22544A-7EE6-4342-B048-85BDC9FD1C3A}</a:tableStyleId>
              </a:tblPr>
              <a:tblGrid>
                <a:gridCol w="3515174">
                  <a:extLst>
                    <a:ext uri="{9D8B030D-6E8A-4147-A177-3AD203B41FA5}">
                      <a16:colId xmlns:a16="http://schemas.microsoft.com/office/drawing/2014/main" val="2224757157"/>
                    </a:ext>
                  </a:extLst>
                </a:gridCol>
                <a:gridCol w="1286540">
                  <a:extLst>
                    <a:ext uri="{9D8B030D-6E8A-4147-A177-3AD203B41FA5}">
                      <a16:colId xmlns:a16="http://schemas.microsoft.com/office/drawing/2014/main" val="3234524568"/>
                    </a:ext>
                  </a:extLst>
                </a:gridCol>
                <a:gridCol w="1017177">
                  <a:extLst>
                    <a:ext uri="{9D8B030D-6E8A-4147-A177-3AD203B41FA5}">
                      <a16:colId xmlns:a16="http://schemas.microsoft.com/office/drawing/2014/main" val="1408352076"/>
                    </a:ext>
                  </a:extLst>
                </a:gridCol>
              </a:tblGrid>
              <a:tr h="857746">
                <a:tc>
                  <a:txBody>
                    <a:bodyPr/>
                    <a:lstStyle/>
                    <a:p>
                      <a:r>
                        <a:rPr lang="en-US" dirty="0"/>
                        <a:t>Obtained vertices</a:t>
                      </a:r>
                    </a:p>
                  </a:txBody>
                  <a:tcPr/>
                </a:tc>
                <a:tc>
                  <a:txBody>
                    <a:bodyPr/>
                    <a:lstStyle/>
                    <a:p>
                      <a:r>
                        <a:rPr lang="en-US" dirty="0"/>
                        <a:t>No. of iterations</a:t>
                      </a:r>
                    </a:p>
                  </a:txBody>
                  <a:tcPr/>
                </a:tc>
                <a:tc>
                  <a:txBody>
                    <a:bodyPr/>
                    <a:lstStyle/>
                    <a:p>
                      <a:r>
                        <a:rPr lang="en-US" dirty="0"/>
                        <a:t>Computational time</a:t>
                      </a:r>
                    </a:p>
                  </a:txBody>
                  <a:tcPr/>
                </a:tc>
                <a:extLst>
                  <a:ext uri="{0D108BD9-81ED-4DB2-BD59-A6C34878D82A}">
                    <a16:rowId xmlns:a16="http://schemas.microsoft.com/office/drawing/2014/main" val="3779083211"/>
                  </a:ext>
                </a:extLst>
              </a:tr>
              <a:tr h="857746">
                <a:tc>
                  <a:txBody>
                    <a:bodyPr/>
                    <a:lstStyle/>
                    <a:p>
                      <a:r>
                        <a:rPr lang="en-US" dirty="0"/>
                        <a:t>P1 = (-18.8,-20.2); P2 = (-37.7,46.7);</a:t>
                      </a:r>
                    </a:p>
                    <a:p>
                      <a:r>
                        <a:rPr lang="en-US" dirty="0"/>
                        <a:t>P3=(32.6,51.2); P4 = (16.4,-23.6)</a:t>
                      </a:r>
                    </a:p>
                  </a:txBody>
                  <a:tcPr/>
                </a:tc>
                <a:tc>
                  <a:txBody>
                    <a:bodyPr/>
                    <a:lstStyle/>
                    <a:p>
                      <a:r>
                        <a:rPr lang="en-US" dirty="0"/>
                        <a:t>638</a:t>
                      </a:r>
                    </a:p>
                  </a:txBody>
                  <a:tcPr/>
                </a:tc>
                <a:tc>
                  <a:txBody>
                    <a:bodyPr/>
                    <a:lstStyle/>
                    <a:p>
                      <a:r>
                        <a:rPr lang="en-US" dirty="0"/>
                        <a:t>2 sec*</a:t>
                      </a:r>
                    </a:p>
                  </a:txBody>
                  <a:tcPr/>
                </a:tc>
                <a:extLst>
                  <a:ext uri="{0D108BD9-81ED-4DB2-BD59-A6C34878D82A}">
                    <a16:rowId xmlns:a16="http://schemas.microsoft.com/office/drawing/2014/main" val="1108170720"/>
                  </a:ext>
                </a:extLst>
              </a:tr>
            </a:tbl>
          </a:graphicData>
        </a:graphic>
      </p:graphicFrame>
      <p:sp>
        <p:nvSpPr>
          <p:cNvPr id="2" name="TextBox 1">
            <a:extLst>
              <a:ext uri="{FF2B5EF4-FFF2-40B4-BE49-F238E27FC236}">
                <a16:creationId xmlns:a16="http://schemas.microsoft.com/office/drawing/2014/main" id="{F7D67240-8A1E-9272-BD23-C46AFA3A2061}"/>
              </a:ext>
            </a:extLst>
          </p:cNvPr>
          <p:cNvSpPr txBox="1"/>
          <p:nvPr/>
        </p:nvSpPr>
        <p:spPr>
          <a:xfrm>
            <a:off x="679508" y="6556377"/>
            <a:ext cx="5232843" cy="369332"/>
          </a:xfrm>
          <a:prstGeom prst="rect">
            <a:avLst/>
          </a:prstGeom>
          <a:noFill/>
        </p:spPr>
        <p:txBody>
          <a:bodyPr wrap="none" rtlCol="0">
            <a:spAutoFit/>
          </a:bodyPr>
          <a:lstStyle/>
          <a:p>
            <a:r>
              <a:rPr lang="en-US" dirty="0"/>
              <a:t>*Time taken by the framework to predict the vertices.</a:t>
            </a:r>
          </a:p>
        </p:txBody>
      </p:sp>
    </p:spTree>
    <p:extLst>
      <p:ext uri="{BB962C8B-B14F-4D97-AF65-F5344CB8AC3E}">
        <p14:creationId xmlns:p14="http://schemas.microsoft.com/office/powerpoint/2010/main" val="37405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89C234A-540E-66FA-61EF-AA6C32C94716}"/>
              </a:ext>
            </a:extLst>
          </p:cNvPr>
          <p:cNvPicPr>
            <a:picLocks noChangeAspect="1"/>
          </p:cNvPicPr>
          <p:nvPr/>
        </p:nvPicPr>
        <p:blipFill rotWithShape="1">
          <a:blip r:embed="rId2">
            <a:extLst>
              <a:ext uri="{28A0092B-C50C-407E-A947-70E740481C1C}">
                <a14:useLocalDpi xmlns:a14="http://schemas.microsoft.com/office/drawing/2010/main" val="0"/>
              </a:ext>
            </a:extLst>
          </a:blip>
          <a:srcRect b="7964"/>
          <a:stretch/>
        </p:blipFill>
        <p:spPr>
          <a:xfrm>
            <a:off x="411821" y="1421772"/>
            <a:ext cx="5684179" cy="2554805"/>
          </a:xfrm>
          <a:prstGeom prst="rect">
            <a:avLst/>
          </a:prstGeom>
        </p:spPr>
      </p:pic>
      <p:pic>
        <p:nvPicPr>
          <p:cNvPr id="5" name="Picture 4">
            <a:extLst>
              <a:ext uri="{FF2B5EF4-FFF2-40B4-BE49-F238E27FC236}">
                <a16:creationId xmlns:a16="http://schemas.microsoft.com/office/drawing/2014/main" id="{59067A82-D447-1DCE-A185-BC2AF328D04D}"/>
              </a:ext>
            </a:extLst>
          </p:cNvPr>
          <p:cNvPicPr>
            <a:picLocks noChangeAspect="1"/>
          </p:cNvPicPr>
          <p:nvPr/>
        </p:nvPicPr>
        <p:blipFill>
          <a:blip r:embed="rId3"/>
          <a:stretch>
            <a:fillRect/>
          </a:stretch>
        </p:blipFill>
        <p:spPr>
          <a:xfrm>
            <a:off x="6381808" y="1304813"/>
            <a:ext cx="5618980" cy="2554805"/>
          </a:xfrm>
          <a:prstGeom prst="rect">
            <a:avLst/>
          </a:prstGeom>
        </p:spPr>
      </p:pic>
      <p:sp>
        <p:nvSpPr>
          <p:cNvPr id="6" name="TextBox 5">
            <a:extLst>
              <a:ext uri="{FF2B5EF4-FFF2-40B4-BE49-F238E27FC236}">
                <a16:creationId xmlns:a16="http://schemas.microsoft.com/office/drawing/2014/main" id="{5204D9C1-1FD6-FB6F-5187-F39011EDB6F2}"/>
              </a:ext>
            </a:extLst>
          </p:cNvPr>
          <p:cNvSpPr txBox="1"/>
          <p:nvPr/>
        </p:nvSpPr>
        <p:spPr>
          <a:xfrm>
            <a:off x="4352260" y="3870251"/>
            <a:ext cx="447558" cy="369332"/>
          </a:xfrm>
          <a:prstGeom prst="rect">
            <a:avLst/>
          </a:prstGeom>
          <a:noFill/>
        </p:spPr>
        <p:txBody>
          <a:bodyPr wrap="none" rtlCol="0">
            <a:spAutoFit/>
          </a:bodyPr>
          <a:lstStyle/>
          <a:p>
            <a:r>
              <a:rPr lang="en-US" dirty="0"/>
              <a:t>(b)</a:t>
            </a:r>
          </a:p>
        </p:txBody>
      </p:sp>
      <p:sp>
        <p:nvSpPr>
          <p:cNvPr id="7" name="TextBox 6">
            <a:extLst>
              <a:ext uri="{FF2B5EF4-FFF2-40B4-BE49-F238E27FC236}">
                <a16:creationId xmlns:a16="http://schemas.microsoft.com/office/drawing/2014/main" id="{29FCBAFE-7232-D90D-E476-AE5F5123849A}"/>
              </a:ext>
            </a:extLst>
          </p:cNvPr>
          <p:cNvSpPr txBox="1"/>
          <p:nvPr/>
        </p:nvSpPr>
        <p:spPr>
          <a:xfrm>
            <a:off x="10455349" y="3870251"/>
            <a:ext cx="447558" cy="369332"/>
          </a:xfrm>
          <a:prstGeom prst="rect">
            <a:avLst/>
          </a:prstGeom>
          <a:noFill/>
        </p:spPr>
        <p:txBody>
          <a:bodyPr wrap="none" rtlCol="0">
            <a:spAutoFit/>
          </a:bodyPr>
          <a:lstStyle/>
          <a:p>
            <a:r>
              <a:rPr lang="en-US" dirty="0"/>
              <a:t>(b)</a:t>
            </a:r>
          </a:p>
        </p:txBody>
      </p:sp>
      <p:sp>
        <p:nvSpPr>
          <p:cNvPr id="8" name="TextBox 7">
            <a:extLst>
              <a:ext uri="{FF2B5EF4-FFF2-40B4-BE49-F238E27FC236}">
                <a16:creationId xmlns:a16="http://schemas.microsoft.com/office/drawing/2014/main" id="{00D5A751-79A8-26B0-794C-9E333B0A4674}"/>
              </a:ext>
            </a:extLst>
          </p:cNvPr>
          <p:cNvSpPr txBox="1"/>
          <p:nvPr/>
        </p:nvSpPr>
        <p:spPr>
          <a:xfrm>
            <a:off x="7488865" y="3848986"/>
            <a:ext cx="436338" cy="369332"/>
          </a:xfrm>
          <a:prstGeom prst="rect">
            <a:avLst/>
          </a:prstGeom>
          <a:noFill/>
        </p:spPr>
        <p:txBody>
          <a:bodyPr wrap="none" rtlCol="0">
            <a:spAutoFit/>
          </a:bodyPr>
          <a:lstStyle/>
          <a:p>
            <a:r>
              <a:rPr lang="en-US" dirty="0"/>
              <a:t>(a)</a:t>
            </a:r>
          </a:p>
        </p:txBody>
      </p:sp>
      <p:sp>
        <p:nvSpPr>
          <p:cNvPr id="9" name="TextBox 8">
            <a:extLst>
              <a:ext uri="{FF2B5EF4-FFF2-40B4-BE49-F238E27FC236}">
                <a16:creationId xmlns:a16="http://schemas.microsoft.com/office/drawing/2014/main" id="{1DE54F95-8922-7A31-97DB-32776C4BC0FA}"/>
              </a:ext>
            </a:extLst>
          </p:cNvPr>
          <p:cNvSpPr txBox="1"/>
          <p:nvPr/>
        </p:nvSpPr>
        <p:spPr>
          <a:xfrm>
            <a:off x="1385776" y="3848986"/>
            <a:ext cx="436338" cy="369332"/>
          </a:xfrm>
          <a:prstGeom prst="rect">
            <a:avLst/>
          </a:prstGeom>
          <a:noFill/>
        </p:spPr>
        <p:txBody>
          <a:bodyPr wrap="none" rtlCol="0">
            <a:spAutoFit/>
          </a:bodyPr>
          <a:lstStyle/>
          <a:p>
            <a:r>
              <a:rPr lang="en-US" dirty="0"/>
              <a:t>(a)</a:t>
            </a:r>
          </a:p>
        </p:txBody>
      </p:sp>
      <p:cxnSp>
        <p:nvCxnSpPr>
          <p:cNvPr id="10" name="Straight Connector 9">
            <a:extLst>
              <a:ext uri="{FF2B5EF4-FFF2-40B4-BE49-F238E27FC236}">
                <a16:creationId xmlns:a16="http://schemas.microsoft.com/office/drawing/2014/main" id="{388C2EB9-8D2F-2E43-74BA-57663F74C390}"/>
              </a:ext>
            </a:extLst>
          </p:cNvPr>
          <p:cNvCxnSpPr/>
          <p:nvPr/>
        </p:nvCxnSpPr>
        <p:spPr>
          <a:xfrm>
            <a:off x="6188150" y="1084522"/>
            <a:ext cx="0" cy="5656521"/>
          </a:xfrm>
          <a:prstGeom prst="line">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8452948F-72F3-179D-55C7-376E602F3904}"/>
              </a:ext>
            </a:extLst>
          </p:cNvPr>
          <p:cNvSpPr txBox="1"/>
          <p:nvPr/>
        </p:nvSpPr>
        <p:spPr>
          <a:xfrm>
            <a:off x="1467311" y="356490"/>
            <a:ext cx="9648795" cy="369332"/>
          </a:xfrm>
          <a:prstGeom prst="rect">
            <a:avLst/>
          </a:prstGeom>
          <a:noFill/>
        </p:spPr>
        <p:txBody>
          <a:bodyPr wrap="none" rtlCol="0">
            <a:spAutoFit/>
          </a:bodyPr>
          <a:lstStyle/>
          <a:p>
            <a:r>
              <a:rPr lang="en-US" dirty="0"/>
              <a:t>Condition 2: Find the vertices  of P1,P2,P3,P4 to achieve frequency resonance at 1.8 GHz and 2.4 GHz</a:t>
            </a:r>
          </a:p>
        </p:txBody>
      </p:sp>
      <p:sp>
        <p:nvSpPr>
          <p:cNvPr id="12" name="TextBox 11">
            <a:extLst>
              <a:ext uri="{FF2B5EF4-FFF2-40B4-BE49-F238E27FC236}">
                <a16:creationId xmlns:a16="http://schemas.microsoft.com/office/drawing/2014/main" id="{D7CCBBFF-8464-D235-6FDC-CB01132EAC7A}"/>
              </a:ext>
            </a:extLst>
          </p:cNvPr>
          <p:cNvSpPr txBox="1"/>
          <p:nvPr/>
        </p:nvSpPr>
        <p:spPr>
          <a:xfrm>
            <a:off x="184960" y="4239583"/>
            <a:ext cx="5818891" cy="584775"/>
          </a:xfrm>
          <a:prstGeom prst="rect">
            <a:avLst/>
          </a:prstGeom>
          <a:noFill/>
        </p:spPr>
        <p:txBody>
          <a:bodyPr wrap="square" rtlCol="0">
            <a:spAutoFit/>
          </a:bodyPr>
          <a:lstStyle/>
          <a:p>
            <a:pPr algn="ctr"/>
            <a:r>
              <a:rPr lang="en-US" sz="1600" dirty="0"/>
              <a:t>Fig. 4. (a) Antenna design build using vertices estimated by the framework, and the corresponding (b) S11 for the above condition 2 </a:t>
            </a:r>
          </a:p>
        </p:txBody>
      </p:sp>
      <p:sp>
        <p:nvSpPr>
          <p:cNvPr id="13" name="TextBox 12">
            <a:extLst>
              <a:ext uri="{FF2B5EF4-FFF2-40B4-BE49-F238E27FC236}">
                <a16:creationId xmlns:a16="http://schemas.microsoft.com/office/drawing/2014/main" id="{0C83194A-52C5-55CB-211B-8789745FBBD4}"/>
              </a:ext>
            </a:extLst>
          </p:cNvPr>
          <p:cNvSpPr txBox="1"/>
          <p:nvPr/>
        </p:nvSpPr>
        <p:spPr>
          <a:xfrm>
            <a:off x="6373109" y="4207686"/>
            <a:ext cx="5818891" cy="584775"/>
          </a:xfrm>
          <a:prstGeom prst="rect">
            <a:avLst/>
          </a:prstGeom>
          <a:noFill/>
        </p:spPr>
        <p:txBody>
          <a:bodyPr wrap="square" rtlCol="0">
            <a:spAutoFit/>
          </a:bodyPr>
          <a:lstStyle/>
          <a:p>
            <a:pPr algn="ctr"/>
            <a:r>
              <a:rPr lang="en-US" sz="1600" dirty="0"/>
              <a:t>Fig. 5. (a) Antenna design build using vertices estimated by the framework, and the corresponding (b) S11 for the above condition 2 </a:t>
            </a:r>
          </a:p>
        </p:txBody>
      </p:sp>
      <p:graphicFrame>
        <p:nvGraphicFramePr>
          <p:cNvPr id="15" name="Table 44">
            <a:extLst>
              <a:ext uri="{FF2B5EF4-FFF2-40B4-BE49-F238E27FC236}">
                <a16:creationId xmlns:a16="http://schemas.microsoft.com/office/drawing/2014/main" id="{60693086-DD02-E6C5-E572-91EA144335A2}"/>
              </a:ext>
            </a:extLst>
          </p:cNvPr>
          <p:cNvGraphicFramePr>
            <a:graphicFrameLocks noGrp="1"/>
          </p:cNvGraphicFramePr>
          <p:nvPr>
            <p:extLst>
              <p:ext uri="{D42A27DB-BD31-4B8C-83A1-F6EECF244321}">
                <p14:modId xmlns:p14="http://schemas.microsoft.com/office/powerpoint/2010/main" val="819660304"/>
              </p:ext>
            </p:extLst>
          </p:nvPr>
        </p:nvGraphicFramePr>
        <p:xfrm>
          <a:off x="6291708" y="4832167"/>
          <a:ext cx="5818891" cy="1772146"/>
        </p:xfrm>
        <a:graphic>
          <a:graphicData uri="http://schemas.openxmlformats.org/drawingml/2006/table">
            <a:tbl>
              <a:tblPr firstRow="1" bandRow="1">
                <a:tableStyleId>{5C22544A-7EE6-4342-B048-85BDC9FD1C3A}</a:tableStyleId>
              </a:tblPr>
              <a:tblGrid>
                <a:gridCol w="3515174">
                  <a:extLst>
                    <a:ext uri="{9D8B030D-6E8A-4147-A177-3AD203B41FA5}">
                      <a16:colId xmlns:a16="http://schemas.microsoft.com/office/drawing/2014/main" val="2224757157"/>
                    </a:ext>
                  </a:extLst>
                </a:gridCol>
                <a:gridCol w="1286540">
                  <a:extLst>
                    <a:ext uri="{9D8B030D-6E8A-4147-A177-3AD203B41FA5}">
                      <a16:colId xmlns:a16="http://schemas.microsoft.com/office/drawing/2014/main" val="3234524568"/>
                    </a:ext>
                  </a:extLst>
                </a:gridCol>
                <a:gridCol w="1017177">
                  <a:extLst>
                    <a:ext uri="{9D8B030D-6E8A-4147-A177-3AD203B41FA5}">
                      <a16:colId xmlns:a16="http://schemas.microsoft.com/office/drawing/2014/main" val="1408352076"/>
                    </a:ext>
                  </a:extLst>
                </a:gridCol>
              </a:tblGrid>
              <a:tr h="857746">
                <a:tc>
                  <a:txBody>
                    <a:bodyPr/>
                    <a:lstStyle/>
                    <a:p>
                      <a:r>
                        <a:rPr lang="en-US" dirty="0"/>
                        <a:t>Obtained vertices</a:t>
                      </a:r>
                    </a:p>
                  </a:txBody>
                  <a:tcPr/>
                </a:tc>
                <a:tc>
                  <a:txBody>
                    <a:bodyPr/>
                    <a:lstStyle/>
                    <a:p>
                      <a:r>
                        <a:rPr lang="en-US" dirty="0"/>
                        <a:t>No. of iterations</a:t>
                      </a:r>
                    </a:p>
                  </a:txBody>
                  <a:tcPr/>
                </a:tc>
                <a:tc>
                  <a:txBody>
                    <a:bodyPr/>
                    <a:lstStyle/>
                    <a:p>
                      <a:r>
                        <a:rPr lang="en-US" dirty="0"/>
                        <a:t>Computational time</a:t>
                      </a:r>
                    </a:p>
                  </a:txBody>
                  <a:tcPr/>
                </a:tc>
                <a:extLst>
                  <a:ext uri="{0D108BD9-81ED-4DB2-BD59-A6C34878D82A}">
                    <a16:rowId xmlns:a16="http://schemas.microsoft.com/office/drawing/2014/main" val="3779083211"/>
                  </a:ext>
                </a:extLst>
              </a:tr>
              <a:tr h="857746">
                <a:tc>
                  <a:txBody>
                    <a:bodyPr/>
                    <a:lstStyle/>
                    <a:p>
                      <a:r>
                        <a:rPr lang="en-US" dirty="0"/>
                        <a:t>P1 = (-12.1,8.0); P2 = (-57.0,53.2);</a:t>
                      </a:r>
                    </a:p>
                    <a:p>
                      <a:r>
                        <a:rPr lang="en-US" dirty="0"/>
                        <a:t>P3=(47.8,31.2); P4 = (16.8,19.8)</a:t>
                      </a:r>
                    </a:p>
                  </a:txBody>
                  <a:tcPr/>
                </a:tc>
                <a:tc>
                  <a:txBody>
                    <a:bodyPr/>
                    <a:lstStyle/>
                    <a:p>
                      <a:r>
                        <a:rPr lang="en-US" dirty="0"/>
                        <a:t>551</a:t>
                      </a:r>
                    </a:p>
                  </a:txBody>
                  <a:tcPr/>
                </a:tc>
                <a:tc>
                  <a:txBody>
                    <a:bodyPr/>
                    <a:lstStyle/>
                    <a:p>
                      <a:r>
                        <a:rPr lang="en-US" dirty="0"/>
                        <a:t>2 sec*</a:t>
                      </a:r>
                    </a:p>
                  </a:txBody>
                  <a:tcPr/>
                </a:tc>
                <a:extLst>
                  <a:ext uri="{0D108BD9-81ED-4DB2-BD59-A6C34878D82A}">
                    <a16:rowId xmlns:a16="http://schemas.microsoft.com/office/drawing/2014/main" val="1108170720"/>
                  </a:ext>
                </a:extLst>
              </a:tr>
            </a:tbl>
          </a:graphicData>
        </a:graphic>
      </p:graphicFrame>
      <p:graphicFrame>
        <p:nvGraphicFramePr>
          <p:cNvPr id="16" name="Table 44">
            <a:extLst>
              <a:ext uri="{FF2B5EF4-FFF2-40B4-BE49-F238E27FC236}">
                <a16:creationId xmlns:a16="http://schemas.microsoft.com/office/drawing/2014/main" id="{80ADD82D-237E-0429-7FD9-9416E9E2141C}"/>
              </a:ext>
            </a:extLst>
          </p:cNvPr>
          <p:cNvGraphicFramePr>
            <a:graphicFrameLocks noGrp="1"/>
          </p:cNvGraphicFramePr>
          <p:nvPr>
            <p:extLst>
              <p:ext uri="{D42A27DB-BD31-4B8C-83A1-F6EECF244321}">
                <p14:modId xmlns:p14="http://schemas.microsoft.com/office/powerpoint/2010/main" val="540837126"/>
              </p:ext>
            </p:extLst>
          </p:nvPr>
        </p:nvGraphicFramePr>
        <p:xfrm>
          <a:off x="277109" y="4832167"/>
          <a:ext cx="5818891" cy="1772146"/>
        </p:xfrm>
        <a:graphic>
          <a:graphicData uri="http://schemas.openxmlformats.org/drawingml/2006/table">
            <a:tbl>
              <a:tblPr firstRow="1" bandRow="1">
                <a:tableStyleId>{5C22544A-7EE6-4342-B048-85BDC9FD1C3A}</a:tableStyleId>
              </a:tblPr>
              <a:tblGrid>
                <a:gridCol w="3515174">
                  <a:extLst>
                    <a:ext uri="{9D8B030D-6E8A-4147-A177-3AD203B41FA5}">
                      <a16:colId xmlns:a16="http://schemas.microsoft.com/office/drawing/2014/main" val="2224757157"/>
                    </a:ext>
                  </a:extLst>
                </a:gridCol>
                <a:gridCol w="1286540">
                  <a:extLst>
                    <a:ext uri="{9D8B030D-6E8A-4147-A177-3AD203B41FA5}">
                      <a16:colId xmlns:a16="http://schemas.microsoft.com/office/drawing/2014/main" val="3234524568"/>
                    </a:ext>
                  </a:extLst>
                </a:gridCol>
                <a:gridCol w="1017177">
                  <a:extLst>
                    <a:ext uri="{9D8B030D-6E8A-4147-A177-3AD203B41FA5}">
                      <a16:colId xmlns:a16="http://schemas.microsoft.com/office/drawing/2014/main" val="1408352076"/>
                    </a:ext>
                  </a:extLst>
                </a:gridCol>
              </a:tblGrid>
              <a:tr h="857746">
                <a:tc>
                  <a:txBody>
                    <a:bodyPr/>
                    <a:lstStyle/>
                    <a:p>
                      <a:r>
                        <a:rPr lang="en-US" dirty="0"/>
                        <a:t>Obtained vertices</a:t>
                      </a:r>
                    </a:p>
                  </a:txBody>
                  <a:tcPr/>
                </a:tc>
                <a:tc>
                  <a:txBody>
                    <a:bodyPr/>
                    <a:lstStyle/>
                    <a:p>
                      <a:r>
                        <a:rPr lang="en-US" dirty="0"/>
                        <a:t>No. of iterations</a:t>
                      </a:r>
                    </a:p>
                  </a:txBody>
                  <a:tcPr/>
                </a:tc>
                <a:tc>
                  <a:txBody>
                    <a:bodyPr/>
                    <a:lstStyle/>
                    <a:p>
                      <a:r>
                        <a:rPr lang="en-US" dirty="0"/>
                        <a:t>Computational time</a:t>
                      </a:r>
                    </a:p>
                  </a:txBody>
                  <a:tcPr/>
                </a:tc>
                <a:extLst>
                  <a:ext uri="{0D108BD9-81ED-4DB2-BD59-A6C34878D82A}">
                    <a16:rowId xmlns:a16="http://schemas.microsoft.com/office/drawing/2014/main" val="3779083211"/>
                  </a:ext>
                </a:extLst>
              </a:tr>
              <a:tr h="857746">
                <a:tc>
                  <a:txBody>
                    <a:bodyPr/>
                    <a:lstStyle/>
                    <a:p>
                      <a:r>
                        <a:rPr lang="en-US" dirty="0"/>
                        <a:t>P1 = (-22.9,14.5); P2 = (-19.4,59.8);</a:t>
                      </a:r>
                    </a:p>
                    <a:p>
                      <a:r>
                        <a:rPr lang="en-US" dirty="0"/>
                        <a:t>P3=(44.6,33.0); P4 = (23.5,-23.5)</a:t>
                      </a:r>
                    </a:p>
                  </a:txBody>
                  <a:tcPr/>
                </a:tc>
                <a:tc>
                  <a:txBody>
                    <a:bodyPr/>
                    <a:lstStyle/>
                    <a:p>
                      <a:r>
                        <a:rPr lang="en-US" dirty="0"/>
                        <a:t>959</a:t>
                      </a:r>
                    </a:p>
                  </a:txBody>
                  <a:tcPr/>
                </a:tc>
                <a:tc>
                  <a:txBody>
                    <a:bodyPr/>
                    <a:lstStyle/>
                    <a:p>
                      <a:r>
                        <a:rPr lang="en-US" dirty="0"/>
                        <a:t>4.5 sec*</a:t>
                      </a:r>
                    </a:p>
                  </a:txBody>
                  <a:tcPr/>
                </a:tc>
                <a:extLst>
                  <a:ext uri="{0D108BD9-81ED-4DB2-BD59-A6C34878D82A}">
                    <a16:rowId xmlns:a16="http://schemas.microsoft.com/office/drawing/2014/main" val="1108170720"/>
                  </a:ext>
                </a:extLst>
              </a:tr>
            </a:tbl>
          </a:graphicData>
        </a:graphic>
      </p:graphicFrame>
      <p:sp>
        <p:nvSpPr>
          <p:cNvPr id="18" name="TextBox 17">
            <a:extLst>
              <a:ext uri="{FF2B5EF4-FFF2-40B4-BE49-F238E27FC236}">
                <a16:creationId xmlns:a16="http://schemas.microsoft.com/office/drawing/2014/main" id="{FDCA134E-9F71-7867-8123-9482A5C64992}"/>
              </a:ext>
            </a:extLst>
          </p:cNvPr>
          <p:cNvSpPr txBox="1"/>
          <p:nvPr/>
        </p:nvSpPr>
        <p:spPr>
          <a:xfrm>
            <a:off x="11195916" y="2428326"/>
            <a:ext cx="846707" cy="307777"/>
          </a:xfrm>
          <a:prstGeom prst="rect">
            <a:avLst/>
          </a:prstGeom>
          <a:noFill/>
        </p:spPr>
        <p:txBody>
          <a:bodyPr wrap="none" rtlCol="0">
            <a:spAutoFit/>
          </a:bodyPr>
          <a:lstStyle/>
          <a:p>
            <a:r>
              <a:rPr lang="en-US" sz="1400" b="1" u="sng" dirty="0"/>
              <a:t>2.45 GHz</a:t>
            </a:r>
          </a:p>
        </p:txBody>
      </p:sp>
      <p:cxnSp>
        <p:nvCxnSpPr>
          <p:cNvPr id="20" name="Straight Arrow Connector 19">
            <a:extLst>
              <a:ext uri="{FF2B5EF4-FFF2-40B4-BE49-F238E27FC236}">
                <a16:creationId xmlns:a16="http://schemas.microsoft.com/office/drawing/2014/main" id="{2A3C999F-93AC-1854-9B4F-6D9C7547EDBE}"/>
              </a:ext>
            </a:extLst>
          </p:cNvPr>
          <p:cNvCxnSpPr/>
          <p:nvPr/>
        </p:nvCxnSpPr>
        <p:spPr>
          <a:xfrm flipH="1" flipV="1">
            <a:off x="11430000" y="2317898"/>
            <a:ext cx="189269" cy="110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FCE4FF7-9773-7756-660C-636FEBD74C04}"/>
              </a:ext>
            </a:extLst>
          </p:cNvPr>
          <p:cNvSpPr txBox="1"/>
          <p:nvPr/>
        </p:nvSpPr>
        <p:spPr>
          <a:xfrm>
            <a:off x="9923793" y="2980571"/>
            <a:ext cx="755335" cy="307777"/>
          </a:xfrm>
          <a:prstGeom prst="rect">
            <a:avLst/>
          </a:prstGeom>
          <a:noFill/>
        </p:spPr>
        <p:txBody>
          <a:bodyPr wrap="none" rtlCol="0">
            <a:spAutoFit/>
          </a:bodyPr>
          <a:lstStyle/>
          <a:p>
            <a:r>
              <a:rPr lang="en-US" sz="1400" b="1" u="sng" dirty="0"/>
              <a:t>1.8 GHz</a:t>
            </a:r>
          </a:p>
        </p:txBody>
      </p:sp>
      <p:cxnSp>
        <p:nvCxnSpPr>
          <p:cNvPr id="23" name="Straight Arrow Connector 22">
            <a:extLst>
              <a:ext uri="{FF2B5EF4-FFF2-40B4-BE49-F238E27FC236}">
                <a16:creationId xmlns:a16="http://schemas.microsoft.com/office/drawing/2014/main" id="{E85BAF91-3212-5C7D-3529-E1C985DDF13D}"/>
              </a:ext>
            </a:extLst>
          </p:cNvPr>
          <p:cNvCxnSpPr/>
          <p:nvPr/>
        </p:nvCxnSpPr>
        <p:spPr>
          <a:xfrm>
            <a:off x="10679128" y="3115340"/>
            <a:ext cx="22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6584EB2E-717B-AACB-260F-5201C6C40796}"/>
              </a:ext>
            </a:extLst>
          </p:cNvPr>
          <p:cNvSpPr txBox="1"/>
          <p:nvPr/>
        </p:nvSpPr>
        <p:spPr>
          <a:xfrm>
            <a:off x="679508" y="6556377"/>
            <a:ext cx="5232843" cy="369332"/>
          </a:xfrm>
          <a:prstGeom prst="rect">
            <a:avLst/>
          </a:prstGeom>
          <a:noFill/>
        </p:spPr>
        <p:txBody>
          <a:bodyPr wrap="none" rtlCol="0">
            <a:spAutoFit/>
          </a:bodyPr>
          <a:lstStyle/>
          <a:p>
            <a:r>
              <a:rPr lang="en-US" dirty="0"/>
              <a:t>*Time taken by the framework to predict the vertices.</a:t>
            </a:r>
          </a:p>
        </p:txBody>
      </p:sp>
    </p:spTree>
    <p:extLst>
      <p:ext uri="{BB962C8B-B14F-4D97-AF65-F5344CB8AC3E}">
        <p14:creationId xmlns:p14="http://schemas.microsoft.com/office/powerpoint/2010/main" val="93507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2A8BAA-3BE4-E24E-BFAE-B2449E2633C8}"/>
              </a:ext>
            </a:extLst>
          </p:cNvPr>
          <p:cNvPicPr>
            <a:picLocks noChangeAspect="1"/>
          </p:cNvPicPr>
          <p:nvPr/>
        </p:nvPicPr>
        <p:blipFill>
          <a:blip r:embed="rId2"/>
          <a:stretch>
            <a:fillRect/>
          </a:stretch>
        </p:blipFill>
        <p:spPr>
          <a:xfrm>
            <a:off x="95069" y="1094044"/>
            <a:ext cx="6082447" cy="2801008"/>
          </a:xfrm>
          <a:prstGeom prst="rect">
            <a:avLst/>
          </a:prstGeom>
        </p:spPr>
      </p:pic>
      <p:pic>
        <p:nvPicPr>
          <p:cNvPr id="7" name="Picture 6">
            <a:extLst>
              <a:ext uri="{FF2B5EF4-FFF2-40B4-BE49-F238E27FC236}">
                <a16:creationId xmlns:a16="http://schemas.microsoft.com/office/drawing/2014/main" id="{FCB091D2-B396-3CC9-7B87-E948DA2C71AC}"/>
              </a:ext>
            </a:extLst>
          </p:cNvPr>
          <p:cNvPicPr>
            <a:picLocks noChangeAspect="1"/>
          </p:cNvPicPr>
          <p:nvPr/>
        </p:nvPicPr>
        <p:blipFill>
          <a:blip r:embed="rId3"/>
          <a:stretch>
            <a:fillRect/>
          </a:stretch>
        </p:blipFill>
        <p:spPr>
          <a:xfrm>
            <a:off x="6372688" y="1094044"/>
            <a:ext cx="5724244" cy="2712412"/>
          </a:xfrm>
          <a:prstGeom prst="rect">
            <a:avLst/>
          </a:prstGeom>
        </p:spPr>
      </p:pic>
      <p:cxnSp>
        <p:nvCxnSpPr>
          <p:cNvPr id="8" name="Straight Connector 7">
            <a:extLst>
              <a:ext uri="{FF2B5EF4-FFF2-40B4-BE49-F238E27FC236}">
                <a16:creationId xmlns:a16="http://schemas.microsoft.com/office/drawing/2014/main" id="{64D7DCB1-988B-AEAB-01CE-009F04773C3D}"/>
              </a:ext>
            </a:extLst>
          </p:cNvPr>
          <p:cNvCxnSpPr/>
          <p:nvPr/>
        </p:nvCxnSpPr>
        <p:spPr>
          <a:xfrm>
            <a:off x="6188150" y="1084522"/>
            <a:ext cx="0" cy="5656521"/>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FCB4A5-FA68-04F0-9BF7-F8FD6E7C5017}"/>
              </a:ext>
            </a:extLst>
          </p:cNvPr>
          <p:cNvSpPr txBox="1"/>
          <p:nvPr/>
        </p:nvSpPr>
        <p:spPr>
          <a:xfrm>
            <a:off x="1467311" y="356490"/>
            <a:ext cx="8050602" cy="369332"/>
          </a:xfrm>
          <a:prstGeom prst="rect">
            <a:avLst/>
          </a:prstGeom>
          <a:noFill/>
        </p:spPr>
        <p:txBody>
          <a:bodyPr wrap="none" rtlCol="0">
            <a:spAutoFit/>
          </a:bodyPr>
          <a:lstStyle/>
          <a:p>
            <a:r>
              <a:rPr lang="en-US" dirty="0"/>
              <a:t>Condition 3: Find the vertices  of P1,P2,P3,P4 to achieve center frequency at 2 GHz</a:t>
            </a:r>
          </a:p>
        </p:txBody>
      </p:sp>
      <p:sp>
        <p:nvSpPr>
          <p:cNvPr id="10" name="TextBox 9">
            <a:extLst>
              <a:ext uri="{FF2B5EF4-FFF2-40B4-BE49-F238E27FC236}">
                <a16:creationId xmlns:a16="http://schemas.microsoft.com/office/drawing/2014/main" id="{E8968691-7F23-8D73-7AD7-5A6FF85F7B20}"/>
              </a:ext>
            </a:extLst>
          </p:cNvPr>
          <p:cNvSpPr txBox="1"/>
          <p:nvPr/>
        </p:nvSpPr>
        <p:spPr>
          <a:xfrm>
            <a:off x="184960" y="3951933"/>
            <a:ext cx="5818891" cy="584775"/>
          </a:xfrm>
          <a:prstGeom prst="rect">
            <a:avLst/>
          </a:prstGeom>
          <a:noFill/>
        </p:spPr>
        <p:txBody>
          <a:bodyPr wrap="square" rtlCol="0">
            <a:spAutoFit/>
          </a:bodyPr>
          <a:lstStyle/>
          <a:p>
            <a:pPr algn="ctr"/>
            <a:r>
              <a:rPr lang="en-US" sz="1600" dirty="0"/>
              <a:t>Fig. 6. (a) Antenna design build using vertices estimated by the framework, and the corresponding (b) S11 for the above condition 3 </a:t>
            </a:r>
          </a:p>
        </p:txBody>
      </p:sp>
      <p:sp>
        <p:nvSpPr>
          <p:cNvPr id="11" name="TextBox 10">
            <a:extLst>
              <a:ext uri="{FF2B5EF4-FFF2-40B4-BE49-F238E27FC236}">
                <a16:creationId xmlns:a16="http://schemas.microsoft.com/office/drawing/2014/main" id="{4A4D05A1-C60D-A8ED-E4A7-4CD6FEBE3256}"/>
              </a:ext>
            </a:extLst>
          </p:cNvPr>
          <p:cNvSpPr txBox="1"/>
          <p:nvPr/>
        </p:nvSpPr>
        <p:spPr>
          <a:xfrm>
            <a:off x="6373109" y="3951932"/>
            <a:ext cx="5818891" cy="584775"/>
          </a:xfrm>
          <a:prstGeom prst="rect">
            <a:avLst/>
          </a:prstGeom>
          <a:noFill/>
        </p:spPr>
        <p:txBody>
          <a:bodyPr wrap="square" rtlCol="0">
            <a:spAutoFit/>
          </a:bodyPr>
          <a:lstStyle/>
          <a:p>
            <a:pPr algn="ctr"/>
            <a:r>
              <a:rPr lang="en-US" sz="1600" dirty="0"/>
              <a:t>Fig. 7. (a) Antenna design build using vertices estimated by the framework, and the corresponding (b) S11 for the above condition 3 </a:t>
            </a:r>
          </a:p>
        </p:txBody>
      </p:sp>
      <p:sp>
        <p:nvSpPr>
          <p:cNvPr id="12" name="TextBox 11">
            <a:extLst>
              <a:ext uri="{FF2B5EF4-FFF2-40B4-BE49-F238E27FC236}">
                <a16:creationId xmlns:a16="http://schemas.microsoft.com/office/drawing/2014/main" id="{C3842088-F65C-263D-357B-DA57FCCC8E93}"/>
              </a:ext>
            </a:extLst>
          </p:cNvPr>
          <p:cNvSpPr txBox="1"/>
          <p:nvPr/>
        </p:nvSpPr>
        <p:spPr>
          <a:xfrm>
            <a:off x="1249142" y="3710386"/>
            <a:ext cx="436338" cy="369332"/>
          </a:xfrm>
          <a:prstGeom prst="rect">
            <a:avLst/>
          </a:prstGeom>
          <a:noFill/>
        </p:spPr>
        <p:txBody>
          <a:bodyPr wrap="none" rtlCol="0">
            <a:spAutoFit/>
          </a:bodyPr>
          <a:lstStyle/>
          <a:p>
            <a:r>
              <a:rPr lang="en-US" dirty="0"/>
              <a:t>(a)</a:t>
            </a:r>
          </a:p>
        </p:txBody>
      </p:sp>
      <p:sp>
        <p:nvSpPr>
          <p:cNvPr id="13" name="TextBox 12">
            <a:extLst>
              <a:ext uri="{FF2B5EF4-FFF2-40B4-BE49-F238E27FC236}">
                <a16:creationId xmlns:a16="http://schemas.microsoft.com/office/drawing/2014/main" id="{9C9FEEE0-237E-4BF3-1437-3C7414067D5E}"/>
              </a:ext>
            </a:extLst>
          </p:cNvPr>
          <p:cNvSpPr txBox="1"/>
          <p:nvPr/>
        </p:nvSpPr>
        <p:spPr>
          <a:xfrm>
            <a:off x="4635796" y="3710386"/>
            <a:ext cx="447558" cy="369332"/>
          </a:xfrm>
          <a:prstGeom prst="rect">
            <a:avLst/>
          </a:prstGeom>
          <a:noFill/>
        </p:spPr>
        <p:txBody>
          <a:bodyPr wrap="none" rtlCol="0">
            <a:spAutoFit/>
          </a:bodyPr>
          <a:lstStyle/>
          <a:p>
            <a:r>
              <a:rPr lang="en-US" dirty="0"/>
              <a:t>(b)</a:t>
            </a:r>
          </a:p>
        </p:txBody>
      </p:sp>
      <p:sp>
        <p:nvSpPr>
          <p:cNvPr id="14" name="TextBox 13">
            <a:extLst>
              <a:ext uri="{FF2B5EF4-FFF2-40B4-BE49-F238E27FC236}">
                <a16:creationId xmlns:a16="http://schemas.microsoft.com/office/drawing/2014/main" id="{B1DFA05A-7192-4F8D-5942-379B0FB1CBD5}"/>
              </a:ext>
            </a:extLst>
          </p:cNvPr>
          <p:cNvSpPr txBox="1"/>
          <p:nvPr/>
        </p:nvSpPr>
        <p:spPr>
          <a:xfrm>
            <a:off x="7434505" y="3621790"/>
            <a:ext cx="436338" cy="369332"/>
          </a:xfrm>
          <a:prstGeom prst="rect">
            <a:avLst/>
          </a:prstGeom>
          <a:noFill/>
        </p:spPr>
        <p:txBody>
          <a:bodyPr wrap="none" rtlCol="0">
            <a:spAutoFit/>
          </a:bodyPr>
          <a:lstStyle/>
          <a:p>
            <a:r>
              <a:rPr lang="en-US" dirty="0"/>
              <a:t>(a)</a:t>
            </a:r>
          </a:p>
        </p:txBody>
      </p:sp>
      <p:sp>
        <p:nvSpPr>
          <p:cNvPr id="15" name="TextBox 14">
            <a:extLst>
              <a:ext uri="{FF2B5EF4-FFF2-40B4-BE49-F238E27FC236}">
                <a16:creationId xmlns:a16="http://schemas.microsoft.com/office/drawing/2014/main" id="{C7167ABC-CEA8-9B4D-2325-4C8343E6A90A}"/>
              </a:ext>
            </a:extLst>
          </p:cNvPr>
          <p:cNvSpPr txBox="1"/>
          <p:nvPr/>
        </p:nvSpPr>
        <p:spPr>
          <a:xfrm>
            <a:off x="10724689" y="3621790"/>
            <a:ext cx="447558" cy="369332"/>
          </a:xfrm>
          <a:prstGeom prst="rect">
            <a:avLst/>
          </a:prstGeom>
          <a:noFill/>
        </p:spPr>
        <p:txBody>
          <a:bodyPr wrap="none" rtlCol="0">
            <a:spAutoFit/>
          </a:bodyPr>
          <a:lstStyle/>
          <a:p>
            <a:r>
              <a:rPr lang="en-US" dirty="0"/>
              <a:t>(b)</a:t>
            </a:r>
          </a:p>
        </p:txBody>
      </p:sp>
      <p:graphicFrame>
        <p:nvGraphicFramePr>
          <p:cNvPr id="16" name="Table 44">
            <a:extLst>
              <a:ext uri="{FF2B5EF4-FFF2-40B4-BE49-F238E27FC236}">
                <a16:creationId xmlns:a16="http://schemas.microsoft.com/office/drawing/2014/main" id="{90C5B646-2ADC-79E6-A903-659C74744453}"/>
              </a:ext>
            </a:extLst>
          </p:cNvPr>
          <p:cNvGraphicFramePr>
            <a:graphicFrameLocks noGrp="1"/>
          </p:cNvGraphicFramePr>
          <p:nvPr>
            <p:extLst>
              <p:ext uri="{D42A27DB-BD31-4B8C-83A1-F6EECF244321}">
                <p14:modId xmlns:p14="http://schemas.microsoft.com/office/powerpoint/2010/main" val="3264479639"/>
              </p:ext>
            </p:extLst>
          </p:nvPr>
        </p:nvGraphicFramePr>
        <p:xfrm>
          <a:off x="277109" y="4832167"/>
          <a:ext cx="5818891" cy="1772146"/>
        </p:xfrm>
        <a:graphic>
          <a:graphicData uri="http://schemas.openxmlformats.org/drawingml/2006/table">
            <a:tbl>
              <a:tblPr firstRow="1" bandRow="1">
                <a:tableStyleId>{5C22544A-7EE6-4342-B048-85BDC9FD1C3A}</a:tableStyleId>
              </a:tblPr>
              <a:tblGrid>
                <a:gridCol w="3515174">
                  <a:extLst>
                    <a:ext uri="{9D8B030D-6E8A-4147-A177-3AD203B41FA5}">
                      <a16:colId xmlns:a16="http://schemas.microsoft.com/office/drawing/2014/main" val="2224757157"/>
                    </a:ext>
                  </a:extLst>
                </a:gridCol>
                <a:gridCol w="1286540">
                  <a:extLst>
                    <a:ext uri="{9D8B030D-6E8A-4147-A177-3AD203B41FA5}">
                      <a16:colId xmlns:a16="http://schemas.microsoft.com/office/drawing/2014/main" val="3234524568"/>
                    </a:ext>
                  </a:extLst>
                </a:gridCol>
                <a:gridCol w="1017177">
                  <a:extLst>
                    <a:ext uri="{9D8B030D-6E8A-4147-A177-3AD203B41FA5}">
                      <a16:colId xmlns:a16="http://schemas.microsoft.com/office/drawing/2014/main" val="1408352076"/>
                    </a:ext>
                  </a:extLst>
                </a:gridCol>
              </a:tblGrid>
              <a:tr h="857746">
                <a:tc>
                  <a:txBody>
                    <a:bodyPr/>
                    <a:lstStyle/>
                    <a:p>
                      <a:r>
                        <a:rPr lang="en-US" dirty="0"/>
                        <a:t>Obtained vertices</a:t>
                      </a:r>
                    </a:p>
                  </a:txBody>
                  <a:tcPr/>
                </a:tc>
                <a:tc>
                  <a:txBody>
                    <a:bodyPr/>
                    <a:lstStyle/>
                    <a:p>
                      <a:r>
                        <a:rPr lang="en-US" dirty="0"/>
                        <a:t>No. of iterations</a:t>
                      </a:r>
                    </a:p>
                  </a:txBody>
                  <a:tcPr/>
                </a:tc>
                <a:tc>
                  <a:txBody>
                    <a:bodyPr/>
                    <a:lstStyle/>
                    <a:p>
                      <a:r>
                        <a:rPr lang="en-US" dirty="0"/>
                        <a:t>Computational time</a:t>
                      </a:r>
                    </a:p>
                  </a:txBody>
                  <a:tcPr/>
                </a:tc>
                <a:extLst>
                  <a:ext uri="{0D108BD9-81ED-4DB2-BD59-A6C34878D82A}">
                    <a16:rowId xmlns:a16="http://schemas.microsoft.com/office/drawing/2014/main" val="3779083211"/>
                  </a:ext>
                </a:extLst>
              </a:tr>
              <a:tr h="857746">
                <a:tc>
                  <a:txBody>
                    <a:bodyPr/>
                    <a:lstStyle/>
                    <a:p>
                      <a:r>
                        <a:rPr lang="en-US" dirty="0"/>
                        <a:t>P1 = (-3.1,-5.7); P2 = (-17.6,34.9);</a:t>
                      </a:r>
                    </a:p>
                    <a:p>
                      <a:r>
                        <a:rPr lang="en-US" dirty="0"/>
                        <a:t>P3=(20.7,50.1); P4 = (14.7,17.8)</a:t>
                      </a:r>
                    </a:p>
                  </a:txBody>
                  <a:tcPr/>
                </a:tc>
                <a:tc>
                  <a:txBody>
                    <a:bodyPr/>
                    <a:lstStyle/>
                    <a:p>
                      <a:r>
                        <a:rPr lang="en-US" dirty="0"/>
                        <a:t>11</a:t>
                      </a:r>
                    </a:p>
                  </a:txBody>
                  <a:tcPr/>
                </a:tc>
                <a:tc>
                  <a:txBody>
                    <a:bodyPr/>
                    <a:lstStyle/>
                    <a:p>
                      <a:r>
                        <a:rPr lang="en-US" dirty="0"/>
                        <a:t>1 sec*</a:t>
                      </a:r>
                    </a:p>
                  </a:txBody>
                  <a:tcPr/>
                </a:tc>
                <a:extLst>
                  <a:ext uri="{0D108BD9-81ED-4DB2-BD59-A6C34878D82A}">
                    <a16:rowId xmlns:a16="http://schemas.microsoft.com/office/drawing/2014/main" val="1108170720"/>
                  </a:ext>
                </a:extLst>
              </a:tr>
            </a:tbl>
          </a:graphicData>
        </a:graphic>
      </p:graphicFrame>
      <p:graphicFrame>
        <p:nvGraphicFramePr>
          <p:cNvPr id="17" name="Table 44">
            <a:extLst>
              <a:ext uri="{FF2B5EF4-FFF2-40B4-BE49-F238E27FC236}">
                <a16:creationId xmlns:a16="http://schemas.microsoft.com/office/drawing/2014/main" id="{A9408824-DC29-EEDE-1A37-DFF642B541BF}"/>
              </a:ext>
            </a:extLst>
          </p:cNvPr>
          <p:cNvGraphicFramePr>
            <a:graphicFrameLocks noGrp="1"/>
          </p:cNvGraphicFramePr>
          <p:nvPr>
            <p:extLst>
              <p:ext uri="{D42A27DB-BD31-4B8C-83A1-F6EECF244321}">
                <p14:modId xmlns:p14="http://schemas.microsoft.com/office/powerpoint/2010/main" val="814027055"/>
              </p:ext>
            </p:extLst>
          </p:nvPr>
        </p:nvGraphicFramePr>
        <p:xfrm>
          <a:off x="6325364" y="4832167"/>
          <a:ext cx="5818891" cy="1772146"/>
        </p:xfrm>
        <a:graphic>
          <a:graphicData uri="http://schemas.openxmlformats.org/drawingml/2006/table">
            <a:tbl>
              <a:tblPr firstRow="1" bandRow="1">
                <a:tableStyleId>{5C22544A-7EE6-4342-B048-85BDC9FD1C3A}</a:tableStyleId>
              </a:tblPr>
              <a:tblGrid>
                <a:gridCol w="3515174">
                  <a:extLst>
                    <a:ext uri="{9D8B030D-6E8A-4147-A177-3AD203B41FA5}">
                      <a16:colId xmlns:a16="http://schemas.microsoft.com/office/drawing/2014/main" val="2224757157"/>
                    </a:ext>
                  </a:extLst>
                </a:gridCol>
                <a:gridCol w="1286540">
                  <a:extLst>
                    <a:ext uri="{9D8B030D-6E8A-4147-A177-3AD203B41FA5}">
                      <a16:colId xmlns:a16="http://schemas.microsoft.com/office/drawing/2014/main" val="3234524568"/>
                    </a:ext>
                  </a:extLst>
                </a:gridCol>
                <a:gridCol w="1017177">
                  <a:extLst>
                    <a:ext uri="{9D8B030D-6E8A-4147-A177-3AD203B41FA5}">
                      <a16:colId xmlns:a16="http://schemas.microsoft.com/office/drawing/2014/main" val="1408352076"/>
                    </a:ext>
                  </a:extLst>
                </a:gridCol>
              </a:tblGrid>
              <a:tr h="857746">
                <a:tc>
                  <a:txBody>
                    <a:bodyPr/>
                    <a:lstStyle/>
                    <a:p>
                      <a:r>
                        <a:rPr lang="en-US" dirty="0"/>
                        <a:t>Obtained vertices</a:t>
                      </a:r>
                    </a:p>
                  </a:txBody>
                  <a:tcPr/>
                </a:tc>
                <a:tc>
                  <a:txBody>
                    <a:bodyPr/>
                    <a:lstStyle/>
                    <a:p>
                      <a:r>
                        <a:rPr lang="en-US" dirty="0"/>
                        <a:t>No. of iterations</a:t>
                      </a:r>
                    </a:p>
                  </a:txBody>
                  <a:tcPr/>
                </a:tc>
                <a:tc>
                  <a:txBody>
                    <a:bodyPr/>
                    <a:lstStyle/>
                    <a:p>
                      <a:r>
                        <a:rPr lang="en-US" dirty="0"/>
                        <a:t>Computational time</a:t>
                      </a:r>
                    </a:p>
                  </a:txBody>
                  <a:tcPr/>
                </a:tc>
                <a:extLst>
                  <a:ext uri="{0D108BD9-81ED-4DB2-BD59-A6C34878D82A}">
                    <a16:rowId xmlns:a16="http://schemas.microsoft.com/office/drawing/2014/main" val="3779083211"/>
                  </a:ext>
                </a:extLst>
              </a:tr>
              <a:tr h="857746">
                <a:tc>
                  <a:txBody>
                    <a:bodyPr/>
                    <a:lstStyle/>
                    <a:p>
                      <a:r>
                        <a:rPr lang="en-US" dirty="0"/>
                        <a:t>P1 = (-10.3,-11.5); P2 = (-50.9,35.1);</a:t>
                      </a:r>
                    </a:p>
                    <a:p>
                      <a:r>
                        <a:rPr lang="en-US" dirty="0"/>
                        <a:t>P3=(6.3,44.9); P4 = (13.8,-15.6)</a:t>
                      </a:r>
                    </a:p>
                  </a:txBody>
                  <a:tcPr/>
                </a:tc>
                <a:tc>
                  <a:txBody>
                    <a:bodyPr/>
                    <a:lstStyle/>
                    <a:p>
                      <a:r>
                        <a:rPr lang="en-US" dirty="0"/>
                        <a:t>1</a:t>
                      </a:r>
                    </a:p>
                  </a:txBody>
                  <a:tcPr/>
                </a:tc>
                <a:tc>
                  <a:txBody>
                    <a:bodyPr/>
                    <a:lstStyle/>
                    <a:p>
                      <a:r>
                        <a:rPr lang="en-US" dirty="0"/>
                        <a:t>1 sec*</a:t>
                      </a:r>
                    </a:p>
                  </a:txBody>
                  <a:tcPr/>
                </a:tc>
                <a:extLst>
                  <a:ext uri="{0D108BD9-81ED-4DB2-BD59-A6C34878D82A}">
                    <a16:rowId xmlns:a16="http://schemas.microsoft.com/office/drawing/2014/main" val="1108170720"/>
                  </a:ext>
                </a:extLst>
              </a:tr>
            </a:tbl>
          </a:graphicData>
        </a:graphic>
      </p:graphicFrame>
      <p:sp>
        <p:nvSpPr>
          <p:cNvPr id="2" name="TextBox 1">
            <a:extLst>
              <a:ext uri="{FF2B5EF4-FFF2-40B4-BE49-F238E27FC236}">
                <a16:creationId xmlns:a16="http://schemas.microsoft.com/office/drawing/2014/main" id="{51EB3FA4-80F1-46F1-3E5B-BC5BA3E438D5}"/>
              </a:ext>
            </a:extLst>
          </p:cNvPr>
          <p:cNvSpPr txBox="1"/>
          <p:nvPr/>
        </p:nvSpPr>
        <p:spPr>
          <a:xfrm>
            <a:off x="679508" y="6556377"/>
            <a:ext cx="5232843" cy="369332"/>
          </a:xfrm>
          <a:prstGeom prst="rect">
            <a:avLst/>
          </a:prstGeom>
          <a:noFill/>
        </p:spPr>
        <p:txBody>
          <a:bodyPr wrap="none" rtlCol="0">
            <a:spAutoFit/>
          </a:bodyPr>
          <a:lstStyle/>
          <a:p>
            <a:r>
              <a:rPr lang="en-US" dirty="0"/>
              <a:t>*Time taken by the framework to predict the vertices.</a:t>
            </a:r>
          </a:p>
        </p:txBody>
      </p:sp>
    </p:spTree>
    <p:extLst>
      <p:ext uri="{BB962C8B-B14F-4D97-AF65-F5344CB8AC3E}">
        <p14:creationId xmlns:p14="http://schemas.microsoft.com/office/powerpoint/2010/main" val="3264721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775</Words>
  <Application>Microsoft Office PowerPoint</Application>
  <PresentationFormat>Widescreen</PresentationFormat>
  <Paragraphs>75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Indharapu, Sai Sampreeth (UMKC-Student)</dc:creator>
  <cp:lastModifiedBy>Indharapu, Sai Sampreeth (UMKC-Student)</cp:lastModifiedBy>
  <cp:revision>10</cp:revision>
  <dcterms:created xsi:type="dcterms:W3CDTF">2023-02-13T16:41:32Z</dcterms:created>
  <dcterms:modified xsi:type="dcterms:W3CDTF">2023-02-14T05:13:18Z</dcterms:modified>
</cp:coreProperties>
</file>