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75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9283" autoAdjust="0"/>
  </p:normalViewPr>
  <p:slideViewPr>
    <p:cSldViewPr snapToGrid="0" snapToObjects="1">
      <p:cViewPr varScale="1">
        <p:scale>
          <a:sx n="50" d="100"/>
          <a:sy n="50" d="100"/>
        </p:scale>
        <p:origin x="1260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>
        <p:scale>
          <a:sx n="130" d="100"/>
          <a:sy n="130" d="100"/>
        </p:scale>
        <p:origin x="2968" y="-10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916849-9878-4A78-8BF2-538FD0D779BE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E84147F-CB40-4F3A-9C8A-3E7DE1906275}">
      <dgm:prSet/>
      <dgm:spPr/>
      <dgm:t>
        <a:bodyPr/>
        <a:lstStyle/>
        <a:p>
          <a:r>
            <a:rPr lang="en-US"/>
            <a:t>Skim</a:t>
          </a:r>
        </a:p>
      </dgm:t>
    </dgm:pt>
    <dgm:pt modelId="{9B3DC41E-82ED-436C-BC33-D01C5B2ECC7A}" type="parTrans" cxnId="{B3B8DA20-ECF0-4CFA-A95D-26E6FE7F3E1A}">
      <dgm:prSet/>
      <dgm:spPr/>
      <dgm:t>
        <a:bodyPr/>
        <a:lstStyle/>
        <a:p>
          <a:endParaRPr lang="en-US"/>
        </a:p>
      </dgm:t>
    </dgm:pt>
    <dgm:pt modelId="{DF3305C8-D086-41DA-BB2E-EAC86A755B7E}" type="sibTrans" cxnId="{B3B8DA20-ECF0-4CFA-A95D-26E6FE7F3E1A}">
      <dgm:prSet/>
      <dgm:spPr/>
      <dgm:t>
        <a:bodyPr/>
        <a:lstStyle/>
        <a:p>
          <a:endParaRPr lang="en-US"/>
        </a:p>
      </dgm:t>
    </dgm:pt>
    <dgm:pt modelId="{E61DB218-474F-4DFC-8D75-5C2283B44F12}">
      <dgm:prSet/>
      <dgm:spPr/>
      <dgm:t>
        <a:bodyPr/>
        <a:lstStyle/>
        <a:p>
          <a:r>
            <a:rPr lang="en-US"/>
            <a:t>Look at genre / overall structure</a:t>
          </a:r>
        </a:p>
      </dgm:t>
    </dgm:pt>
    <dgm:pt modelId="{BB1D414D-7484-4912-82AF-1516389DE11A}" type="parTrans" cxnId="{C0A90BD8-0486-4B73-953A-DDDCC9CB3A67}">
      <dgm:prSet/>
      <dgm:spPr/>
      <dgm:t>
        <a:bodyPr/>
        <a:lstStyle/>
        <a:p>
          <a:endParaRPr lang="en-US"/>
        </a:p>
      </dgm:t>
    </dgm:pt>
    <dgm:pt modelId="{E8ABE7DD-6BB2-4E2B-B2D7-13F864A8FC04}" type="sibTrans" cxnId="{C0A90BD8-0486-4B73-953A-DDDCC9CB3A67}">
      <dgm:prSet/>
      <dgm:spPr/>
      <dgm:t>
        <a:bodyPr/>
        <a:lstStyle/>
        <a:p>
          <a:endParaRPr lang="en-US"/>
        </a:p>
      </dgm:t>
    </dgm:pt>
    <dgm:pt modelId="{D18F4769-E5E1-4AEF-9471-DDF30795182B}">
      <dgm:prSet/>
      <dgm:spPr/>
      <dgm:t>
        <a:bodyPr/>
        <a:lstStyle/>
        <a:p>
          <a:r>
            <a:rPr lang="en-US"/>
            <a:t>Identify main ideas / supporting ideas</a:t>
          </a:r>
        </a:p>
      </dgm:t>
    </dgm:pt>
    <dgm:pt modelId="{F2E12939-9C00-4390-A9B9-7BAE978AA7CA}" type="parTrans" cxnId="{E024C66A-E470-4478-BB84-253510FE0977}">
      <dgm:prSet/>
      <dgm:spPr/>
      <dgm:t>
        <a:bodyPr/>
        <a:lstStyle/>
        <a:p>
          <a:endParaRPr lang="en-US"/>
        </a:p>
      </dgm:t>
    </dgm:pt>
    <dgm:pt modelId="{12D6FE7E-E48B-4BC4-9E61-0F1D5C32EE85}" type="sibTrans" cxnId="{E024C66A-E470-4478-BB84-253510FE0977}">
      <dgm:prSet/>
      <dgm:spPr/>
      <dgm:t>
        <a:bodyPr/>
        <a:lstStyle/>
        <a:p>
          <a:endParaRPr lang="en-US"/>
        </a:p>
      </dgm:t>
    </dgm:pt>
    <dgm:pt modelId="{1DB02A91-5643-42B8-906D-8B7630B87369}">
      <dgm:prSet/>
      <dgm:spPr/>
      <dgm:t>
        <a:bodyPr/>
        <a:lstStyle/>
        <a:p>
          <a:r>
            <a:rPr lang="en-US"/>
            <a:t>Make a point-form outline</a:t>
          </a:r>
        </a:p>
      </dgm:t>
    </dgm:pt>
    <dgm:pt modelId="{8C491339-B241-41E7-8844-AE68E69E8AEE}" type="parTrans" cxnId="{F49DEAF8-D00C-49A2-A5A7-DA8FA2CF25C7}">
      <dgm:prSet/>
      <dgm:spPr/>
      <dgm:t>
        <a:bodyPr/>
        <a:lstStyle/>
        <a:p>
          <a:endParaRPr lang="en-US"/>
        </a:p>
      </dgm:t>
    </dgm:pt>
    <dgm:pt modelId="{241A8844-BD0E-43B4-A3AD-E3439399E968}" type="sibTrans" cxnId="{F49DEAF8-D00C-49A2-A5A7-DA8FA2CF25C7}">
      <dgm:prSet/>
      <dgm:spPr/>
      <dgm:t>
        <a:bodyPr/>
        <a:lstStyle/>
        <a:p>
          <a:endParaRPr lang="en-US"/>
        </a:p>
      </dgm:t>
    </dgm:pt>
    <dgm:pt modelId="{980F64DB-BA95-4796-A461-3B1AB82EBE10}">
      <dgm:prSet/>
      <dgm:spPr/>
      <dgm:t>
        <a:bodyPr/>
        <a:lstStyle/>
        <a:p>
          <a:r>
            <a:rPr lang="en-US"/>
            <a:t>Write a draft</a:t>
          </a:r>
        </a:p>
      </dgm:t>
    </dgm:pt>
    <dgm:pt modelId="{7600B448-D2A1-417E-9A14-DE60AEA56253}" type="parTrans" cxnId="{06A76783-D0D4-4CA4-9373-D9A72720A4A0}">
      <dgm:prSet/>
      <dgm:spPr/>
      <dgm:t>
        <a:bodyPr/>
        <a:lstStyle/>
        <a:p>
          <a:endParaRPr lang="en-US"/>
        </a:p>
      </dgm:t>
    </dgm:pt>
    <dgm:pt modelId="{17E45888-E0D6-4DA1-99C4-871DA5F7A850}" type="sibTrans" cxnId="{06A76783-D0D4-4CA4-9373-D9A72720A4A0}">
      <dgm:prSet/>
      <dgm:spPr/>
      <dgm:t>
        <a:bodyPr/>
        <a:lstStyle/>
        <a:p>
          <a:endParaRPr lang="en-US"/>
        </a:p>
      </dgm:t>
    </dgm:pt>
    <dgm:pt modelId="{BC299E10-F71D-421B-B953-AC92CAAE0A1E}">
      <dgm:prSet/>
      <dgm:spPr/>
      <dgm:t>
        <a:bodyPr/>
        <a:lstStyle/>
        <a:p>
          <a:r>
            <a:rPr lang="en-US"/>
            <a:t>Revise</a:t>
          </a:r>
        </a:p>
      </dgm:t>
    </dgm:pt>
    <dgm:pt modelId="{F96EE4AC-BE7F-4129-9B10-67F8ADD2972B}" type="parTrans" cxnId="{FB057274-35D7-4C6A-B2E8-5CBE3E48EF48}">
      <dgm:prSet/>
      <dgm:spPr/>
      <dgm:t>
        <a:bodyPr/>
        <a:lstStyle/>
        <a:p>
          <a:endParaRPr lang="en-US"/>
        </a:p>
      </dgm:t>
    </dgm:pt>
    <dgm:pt modelId="{BD319D7B-D4D0-411A-97C1-15D26E055E0E}" type="sibTrans" cxnId="{FB057274-35D7-4C6A-B2E8-5CBE3E48EF48}">
      <dgm:prSet/>
      <dgm:spPr/>
      <dgm:t>
        <a:bodyPr/>
        <a:lstStyle/>
        <a:p>
          <a:endParaRPr lang="en-US"/>
        </a:p>
      </dgm:t>
    </dgm:pt>
    <dgm:pt modelId="{456E63C1-D7D7-49D3-90E8-71BFFCA15232}" type="pres">
      <dgm:prSet presAssocID="{AB916849-9878-4A78-8BF2-538FD0D779BE}" presName="root" presStyleCnt="0">
        <dgm:presLayoutVars>
          <dgm:dir/>
          <dgm:resizeHandles val="exact"/>
        </dgm:presLayoutVars>
      </dgm:prSet>
      <dgm:spPr/>
    </dgm:pt>
    <dgm:pt modelId="{35FAB66F-96CE-4672-A2EC-472C63B33340}" type="pres">
      <dgm:prSet presAssocID="{5E84147F-CB40-4F3A-9C8A-3E7DE1906275}" presName="compNode" presStyleCnt="0"/>
      <dgm:spPr/>
    </dgm:pt>
    <dgm:pt modelId="{5BF7FB90-1039-479A-B17F-56B8C4061858}" type="pres">
      <dgm:prSet presAssocID="{5E84147F-CB40-4F3A-9C8A-3E7DE1906275}" presName="iconRect" presStyleLbl="node1" presStyleIdx="0" presStyleCnt="6" custLinFactNeighborX="-215" custLinFactNeighborY="55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D73FB6E4-C37D-415C-994A-A5C88490BB4E}" type="pres">
      <dgm:prSet presAssocID="{5E84147F-CB40-4F3A-9C8A-3E7DE1906275}" presName="spaceRect" presStyleCnt="0"/>
      <dgm:spPr/>
    </dgm:pt>
    <dgm:pt modelId="{513D1853-F958-402D-9770-BC34FEE9416C}" type="pres">
      <dgm:prSet presAssocID="{5E84147F-CB40-4F3A-9C8A-3E7DE1906275}" presName="textRect" presStyleLbl="revTx" presStyleIdx="0" presStyleCnt="6">
        <dgm:presLayoutVars>
          <dgm:chMax val="1"/>
          <dgm:chPref val="1"/>
        </dgm:presLayoutVars>
      </dgm:prSet>
      <dgm:spPr/>
    </dgm:pt>
    <dgm:pt modelId="{816C230C-9355-4AEB-8D3D-71074240B0A8}" type="pres">
      <dgm:prSet presAssocID="{DF3305C8-D086-41DA-BB2E-EAC86A755B7E}" presName="sibTrans" presStyleCnt="0"/>
      <dgm:spPr/>
    </dgm:pt>
    <dgm:pt modelId="{DD378F57-06CE-4C8F-8C19-D3472A32444A}" type="pres">
      <dgm:prSet presAssocID="{E61DB218-474F-4DFC-8D75-5C2283B44F12}" presName="compNode" presStyleCnt="0"/>
      <dgm:spPr/>
    </dgm:pt>
    <dgm:pt modelId="{8C40D2B2-93C0-4A47-A987-6A213F0D85E8}" type="pres">
      <dgm:prSet presAssocID="{E61DB218-474F-4DFC-8D75-5C2283B44F1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F65474F-C691-4396-8C96-DF4EE1CF9D51}" type="pres">
      <dgm:prSet presAssocID="{E61DB218-474F-4DFC-8D75-5C2283B44F12}" presName="spaceRect" presStyleCnt="0"/>
      <dgm:spPr/>
    </dgm:pt>
    <dgm:pt modelId="{078527B7-BEF5-41BC-9DFB-DA32C792C42E}" type="pres">
      <dgm:prSet presAssocID="{E61DB218-474F-4DFC-8D75-5C2283B44F12}" presName="textRect" presStyleLbl="revTx" presStyleIdx="1" presStyleCnt="6">
        <dgm:presLayoutVars>
          <dgm:chMax val="1"/>
          <dgm:chPref val="1"/>
        </dgm:presLayoutVars>
      </dgm:prSet>
      <dgm:spPr/>
    </dgm:pt>
    <dgm:pt modelId="{2D2320EF-C94C-45B1-8AD2-7FA57488595E}" type="pres">
      <dgm:prSet presAssocID="{E8ABE7DD-6BB2-4E2B-B2D7-13F864A8FC04}" presName="sibTrans" presStyleCnt="0"/>
      <dgm:spPr/>
    </dgm:pt>
    <dgm:pt modelId="{6F59BFF0-86E9-45D8-AF74-00A2162EDBD4}" type="pres">
      <dgm:prSet presAssocID="{D18F4769-E5E1-4AEF-9471-DDF30795182B}" presName="compNode" presStyleCnt="0"/>
      <dgm:spPr/>
    </dgm:pt>
    <dgm:pt modelId="{15BE2F1B-DB3D-4B18-B3AE-99BDCAE09B3C}" type="pres">
      <dgm:prSet presAssocID="{D18F4769-E5E1-4AEF-9471-DDF30795182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FA0DA40F-57CD-4C73-B3D9-5BC2896623E2}" type="pres">
      <dgm:prSet presAssocID="{D18F4769-E5E1-4AEF-9471-DDF30795182B}" presName="spaceRect" presStyleCnt="0"/>
      <dgm:spPr/>
    </dgm:pt>
    <dgm:pt modelId="{DE1C067B-132B-4EF1-B959-33E7698B69A4}" type="pres">
      <dgm:prSet presAssocID="{D18F4769-E5E1-4AEF-9471-DDF30795182B}" presName="textRect" presStyleLbl="revTx" presStyleIdx="2" presStyleCnt="6">
        <dgm:presLayoutVars>
          <dgm:chMax val="1"/>
          <dgm:chPref val="1"/>
        </dgm:presLayoutVars>
      </dgm:prSet>
      <dgm:spPr/>
    </dgm:pt>
    <dgm:pt modelId="{5BE4D916-EAF1-4FDB-908A-8068DD28702E}" type="pres">
      <dgm:prSet presAssocID="{12D6FE7E-E48B-4BC4-9E61-0F1D5C32EE85}" presName="sibTrans" presStyleCnt="0"/>
      <dgm:spPr/>
    </dgm:pt>
    <dgm:pt modelId="{7A9B82C0-614A-459C-A73D-68E0DA410B85}" type="pres">
      <dgm:prSet presAssocID="{1DB02A91-5643-42B8-906D-8B7630B87369}" presName="compNode" presStyleCnt="0"/>
      <dgm:spPr/>
    </dgm:pt>
    <dgm:pt modelId="{B7CAE94B-F41C-48E8-88ED-7905CF1309B5}" type="pres">
      <dgm:prSet presAssocID="{1DB02A91-5643-42B8-906D-8B7630B8736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2B334BC7-2600-4CD3-9C1C-03D148903F7D}" type="pres">
      <dgm:prSet presAssocID="{1DB02A91-5643-42B8-906D-8B7630B87369}" presName="spaceRect" presStyleCnt="0"/>
      <dgm:spPr/>
    </dgm:pt>
    <dgm:pt modelId="{7D3E1078-134D-4FBB-9B5A-297E7F2E0BC6}" type="pres">
      <dgm:prSet presAssocID="{1DB02A91-5643-42B8-906D-8B7630B87369}" presName="textRect" presStyleLbl="revTx" presStyleIdx="3" presStyleCnt="6">
        <dgm:presLayoutVars>
          <dgm:chMax val="1"/>
          <dgm:chPref val="1"/>
        </dgm:presLayoutVars>
      </dgm:prSet>
      <dgm:spPr/>
    </dgm:pt>
    <dgm:pt modelId="{01D3220A-2592-4A1E-8397-587173230BB6}" type="pres">
      <dgm:prSet presAssocID="{241A8844-BD0E-43B4-A3AD-E3439399E968}" presName="sibTrans" presStyleCnt="0"/>
      <dgm:spPr/>
    </dgm:pt>
    <dgm:pt modelId="{00EEB130-22CB-4795-A9BA-ABFF3DB0FCBD}" type="pres">
      <dgm:prSet presAssocID="{980F64DB-BA95-4796-A461-3B1AB82EBE10}" presName="compNode" presStyleCnt="0"/>
      <dgm:spPr/>
    </dgm:pt>
    <dgm:pt modelId="{CBD8C16D-3BE3-4C2C-B801-22EBB6F59225}" type="pres">
      <dgm:prSet presAssocID="{980F64DB-BA95-4796-A461-3B1AB82EBE1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852F13DB-EB3A-4690-9456-696C33A589C7}" type="pres">
      <dgm:prSet presAssocID="{980F64DB-BA95-4796-A461-3B1AB82EBE10}" presName="spaceRect" presStyleCnt="0"/>
      <dgm:spPr/>
    </dgm:pt>
    <dgm:pt modelId="{AD1FE1FA-6EAD-4DD6-947F-B3C1EF031DA6}" type="pres">
      <dgm:prSet presAssocID="{980F64DB-BA95-4796-A461-3B1AB82EBE10}" presName="textRect" presStyleLbl="revTx" presStyleIdx="4" presStyleCnt="6">
        <dgm:presLayoutVars>
          <dgm:chMax val="1"/>
          <dgm:chPref val="1"/>
        </dgm:presLayoutVars>
      </dgm:prSet>
      <dgm:spPr/>
    </dgm:pt>
    <dgm:pt modelId="{4FE315DA-B2B7-4B5C-ABBB-69EF4D9B769B}" type="pres">
      <dgm:prSet presAssocID="{17E45888-E0D6-4DA1-99C4-871DA5F7A850}" presName="sibTrans" presStyleCnt="0"/>
      <dgm:spPr/>
    </dgm:pt>
    <dgm:pt modelId="{17C5F105-47C7-49BD-996F-DED616D455D4}" type="pres">
      <dgm:prSet presAssocID="{BC299E10-F71D-421B-B953-AC92CAAE0A1E}" presName="compNode" presStyleCnt="0"/>
      <dgm:spPr/>
    </dgm:pt>
    <dgm:pt modelId="{89A0EF35-8DBE-47D4-967E-0F383CC120CD}" type="pres">
      <dgm:prSet presAssocID="{BC299E10-F71D-421B-B953-AC92CAAE0A1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"/>
        </a:ext>
      </dgm:extLst>
    </dgm:pt>
    <dgm:pt modelId="{D8F291F2-AF3C-4270-9F27-3309F008C8B0}" type="pres">
      <dgm:prSet presAssocID="{BC299E10-F71D-421B-B953-AC92CAAE0A1E}" presName="spaceRect" presStyleCnt="0"/>
      <dgm:spPr/>
    </dgm:pt>
    <dgm:pt modelId="{92F8B496-31FE-4663-8CE1-B03F46A3688A}" type="pres">
      <dgm:prSet presAssocID="{BC299E10-F71D-421B-B953-AC92CAAE0A1E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74421D0A-6F69-45B8-A354-E7A15EDCBC24}" type="presOf" srcId="{AB916849-9878-4A78-8BF2-538FD0D779BE}" destId="{456E63C1-D7D7-49D3-90E8-71BFFCA15232}" srcOrd="0" destOrd="0" presId="urn:microsoft.com/office/officeart/2018/2/layout/IconLabelList"/>
    <dgm:cxn modelId="{B3B8DA20-ECF0-4CFA-A95D-26E6FE7F3E1A}" srcId="{AB916849-9878-4A78-8BF2-538FD0D779BE}" destId="{5E84147F-CB40-4F3A-9C8A-3E7DE1906275}" srcOrd="0" destOrd="0" parTransId="{9B3DC41E-82ED-436C-BC33-D01C5B2ECC7A}" sibTransId="{DF3305C8-D086-41DA-BB2E-EAC86A755B7E}"/>
    <dgm:cxn modelId="{1FCAE03A-35B8-43E7-805C-1F69D3576031}" type="presOf" srcId="{D18F4769-E5E1-4AEF-9471-DDF30795182B}" destId="{DE1C067B-132B-4EF1-B959-33E7698B69A4}" srcOrd="0" destOrd="0" presId="urn:microsoft.com/office/officeart/2018/2/layout/IconLabelList"/>
    <dgm:cxn modelId="{E024C66A-E470-4478-BB84-253510FE0977}" srcId="{AB916849-9878-4A78-8BF2-538FD0D779BE}" destId="{D18F4769-E5E1-4AEF-9471-DDF30795182B}" srcOrd="2" destOrd="0" parTransId="{F2E12939-9C00-4390-A9B9-7BAE978AA7CA}" sibTransId="{12D6FE7E-E48B-4BC4-9E61-0F1D5C32EE85}"/>
    <dgm:cxn modelId="{FB057274-35D7-4C6A-B2E8-5CBE3E48EF48}" srcId="{AB916849-9878-4A78-8BF2-538FD0D779BE}" destId="{BC299E10-F71D-421B-B953-AC92CAAE0A1E}" srcOrd="5" destOrd="0" parTransId="{F96EE4AC-BE7F-4129-9B10-67F8ADD2972B}" sibTransId="{BD319D7B-D4D0-411A-97C1-15D26E055E0E}"/>
    <dgm:cxn modelId="{06A76783-D0D4-4CA4-9373-D9A72720A4A0}" srcId="{AB916849-9878-4A78-8BF2-538FD0D779BE}" destId="{980F64DB-BA95-4796-A461-3B1AB82EBE10}" srcOrd="4" destOrd="0" parTransId="{7600B448-D2A1-417E-9A14-DE60AEA56253}" sibTransId="{17E45888-E0D6-4DA1-99C4-871DA5F7A850}"/>
    <dgm:cxn modelId="{378D9E95-F66B-4355-BD7E-16CF26BDF384}" type="presOf" srcId="{980F64DB-BA95-4796-A461-3B1AB82EBE10}" destId="{AD1FE1FA-6EAD-4DD6-947F-B3C1EF031DA6}" srcOrd="0" destOrd="0" presId="urn:microsoft.com/office/officeart/2018/2/layout/IconLabelList"/>
    <dgm:cxn modelId="{91DD4EAA-4355-42C1-A230-509B6F8EF70B}" type="presOf" srcId="{E61DB218-474F-4DFC-8D75-5C2283B44F12}" destId="{078527B7-BEF5-41BC-9DFB-DA32C792C42E}" srcOrd="0" destOrd="0" presId="urn:microsoft.com/office/officeart/2018/2/layout/IconLabelList"/>
    <dgm:cxn modelId="{F5F675BC-E98D-44EE-8B4A-29A648ABF550}" type="presOf" srcId="{5E84147F-CB40-4F3A-9C8A-3E7DE1906275}" destId="{513D1853-F958-402D-9770-BC34FEE9416C}" srcOrd="0" destOrd="0" presId="urn:microsoft.com/office/officeart/2018/2/layout/IconLabelList"/>
    <dgm:cxn modelId="{3EFDAFC8-EDE3-4964-8771-FE36EF4B44AE}" type="presOf" srcId="{BC299E10-F71D-421B-B953-AC92CAAE0A1E}" destId="{92F8B496-31FE-4663-8CE1-B03F46A3688A}" srcOrd="0" destOrd="0" presId="urn:microsoft.com/office/officeart/2018/2/layout/IconLabelList"/>
    <dgm:cxn modelId="{DCA56CC9-AB9F-42A6-8360-9852E6C80E60}" type="presOf" srcId="{1DB02A91-5643-42B8-906D-8B7630B87369}" destId="{7D3E1078-134D-4FBB-9B5A-297E7F2E0BC6}" srcOrd="0" destOrd="0" presId="urn:microsoft.com/office/officeart/2018/2/layout/IconLabelList"/>
    <dgm:cxn modelId="{C0A90BD8-0486-4B73-953A-DDDCC9CB3A67}" srcId="{AB916849-9878-4A78-8BF2-538FD0D779BE}" destId="{E61DB218-474F-4DFC-8D75-5C2283B44F12}" srcOrd="1" destOrd="0" parTransId="{BB1D414D-7484-4912-82AF-1516389DE11A}" sibTransId="{E8ABE7DD-6BB2-4E2B-B2D7-13F864A8FC04}"/>
    <dgm:cxn modelId="{F49DEAF8-D00C-49A2-A5A7-DA8FA2CF25C7}" srcId="{AB916849-9878-4A78-8BF2-538FD0D779BE}" destId="{1DB02A91-5643-42B8-906D-8B7630B87369}" srcOrd="3" destOrd="0" parTransId="{8C491339-B241-41E7-8844-AE68E69E8AEE}" sibTransId="{241A8844-BD0E-43B4-A3AD-E3439399E968}"/>
    <dgm:cxn modelId="{D3AF96B4-4E46-401E-9547-28D3E3229AE6}" type="presParOf" srcId="{456E63C1-D7D7-49D3-90E8-71BFFCA15232}" destId="{35FAB66F-96CE-4672-A2EC-472C63B33340}" srcOrd="0" destOrd="0" presId="urn:microsoft.com/office/officeart/2018/2/layout/IconLabelList"/>
    <dgm:cxn modelId="{00968300-B9BC-4A9D-88A0-7DFF1CB31310}" type="presParOf" srcId="{35FAB66F-96CE-4672-A2EC-472C63B33340}" destId="{5BF7FB90-1039-479A-B17F-56B8C4061858}" srcOrd="0" destOrd="0" presId="urn:microsoft.com/office/officeart/2018/2/layout/IconLabelList"/>
    <dgm:cxn modelId="{149CA4BA-AD3C-4DAC-B3BE-70B1715DDC91}" type="presParOf" srcId="{35FAB66F-96CE-4672-A2EC-472C63B33340}" destId="{D73FB6E4-C37D-415C-994A-A5C88490BB4E}" srcOrd="1" destOrd="0" presId="urn:microsoft.com/office/officeart/2018/2/layout/IconLabelList"/>
    <dgm:cxn modelId="{D70E9F2F-FA87-4515-888E-A1992B26A7D5}" type="presParOf" srcId="{35FAB66F-96CE-4672-A2EC-472C63B33340}" destId="{513D1853-F958-402D-9770-BC34FEE9416C}" srcOrd="2" destOrd="0" presId="urn:microsoft.com/office/officeart/2018/2/layout/IconLabelList"/>
    <dgm:cxn modelId="{7625F367-E911-48D4-B4CB-36CA91236A20}" type="presParOf" srcId="{456E63C1-D7D7-49D3-90E8-71BFFCA15232}" destId="{816C230C-9355-4AEB-8D3D-71074240B0A8}" srcOrd="1" destOrd="0" presId="urn:microsoft.com/office/officeart/2018/2/layout/IconLabelList"/>
    <dgm:cxn modelId="{2A4539B4-2BF5-47BF-A1B1-BFE048BA6492}" type="presParOf" srcId="{456E63C1-D7D7-49D3-90E8-71BFFCA15232}" destId="{DD378F57-06CE-4C8F-8C19-D3472A32444A}" srcOrd="2" destOrd="0" presId="urn:microsoft.com/office/officeart/2018/2/layout/IconLabelList"/>
    <dgm:cxn modelId="{8C25B84A-2F75-469B-BD42-B661BB04B681}" type="presParOf" srcId="{DD378F57-06CE-4C8F-8C19-D3472A32444A}" destId="{8C40D2B2-93C0-4A47-A987-6A213F0D85E8}" srcOrd="0" destOrd="0" presId="urn:microsoft.com/office/officeart/2018/2/layout/IconLabelList"/>
    <dgm:cxn modelId="{EAB93AF8-949F-48E4-BD90-87F54190A5A7}" type="presParOf" srcId="{DD378F57-06CE-4C8F-8C19-D3472A32444A}" destId="{5F65474F-C691-4396-8C96-DF4EE1CF9D51}" srcOrd="1" destOrd="0" presId="urn:microsoft.com/office/officeart/2018/2/layout/IconLabelList"/>
    <dgm:cxn modelId="{64792FBB-7C4D-468D-B05A-101F1383E370}" type="presParOf" srcId="{DD378F57-06CE-4C8F-8C19-D3472A32444A}" destId="{078527B7-BEF5-41BC-9DFB-DA32C792C42E}" srcOrd="2" destOrd="0" presId="urn:microsoft.com/office/officeart/2018/2/layout/IconLabelList"/>
    <dgm:cxn modelId="{85603CC3-7E21-46C1-9DF2-3167C34DC788}" type="presParOf" srcId="{456E63C1-D7D7-49D3-90E8-71BFFCA15232}" destId="{2D2320EF-C94C-45B1-8AD2-7FA57488595E}" srcOrd="3" destOrd="0" presId="urn:microsoft.com/office/officeart/2018/2/layout/IconLabelList"/>
    <dgm:cxn modelId="{39D9C8E0-6868-4C9E-B616-E5706E2EAC4E}" type="presParOf" srcId="{456E63C1-D7D7-49D3-90E8-71BFFCA15232}" destId="{6F59BFF0-86E9-45D8-AF74-00A2162EDBD4}" srcOrd="4" destOrd="0" presId="urn:microsoft.com/office/officeart/2018/2/layout/IconLabelList"/>
    <dgm:cxn modelId="{E0F1177C-5CDB-4377-8E76-8B9F0787E542}" type="presParOf" srcId="{6F59BFF0-86E9-45D8-AF74-00A2162EDBD4}" destId="{15BE2F1B-DB3D-4B18-B3AE-99BDCAE09B3C}" srcOrd="0" destOrd="0" presId="urn:microsoft.com/office/officeart/2018/2/layout/IconLabelList"/>
    <dgm:cxn modelId="{6AF4B677-6A17-4190-890C-793B31E33190}" type="presParOf" srcId="{6F59BFF0-86E9-45D8-AF74-00A2162EDBD4}" destId="{FA0DA40F-57CD-4C73-B3D9-5BC2896623E2}" srcOrd="1" destOrd="0" presId="urn:microsoft.com/office/officeart/2018/2/layout/IconLabelList"/>
    <dgm:cxn modelId="{644B21B0-DC8D-49B8-BBCC-F479A8CD138C}" type="presParOf" srcId="{6F59BFF0-86E9-45D8-AF74-00A2162EDBD4}" destId="{DE1C067B-132B-4EF1-B959-33E7698B69A4}" srcOrd="2" destOrd="0" presId="urn:microsoft.com/office/officeart/2018/2/layout/IconLabelList"/>
    <dgm:cxn modelId="{CB2F8815-DFD4-403B-B1D7-72160ED8E49D}" type="presParOf" srcId="{456E63C1-D7D7-49D3-90E8-71BFFCA15232}" destId="{5BE4D916-EAF1-4FDB-908A-8068DD28702E}" srcOrd="5" destOrd="0" presId="urn:microsoft.com/office/officeart/2018/2/layout/IconLabelList"/>
    <dgm:cxn modelId="{A05C5105-4EED-4558-9577-F100F8066208}" type="presParOf" srcId="{456E63C1-D7D7-49D3-90E8-71BFFCA15232}" destId="{7A9B82C0-614A-459C-A73D-68E0DA410B85}" srcOrd="6" destOrd="0" presId="urn:microsoft.com/office/officeart/2018/2/layout/IconLabelList"/>
    <dgm:cxn modelId="{63F956B6-B083-41DE-A860-CE19E2781435}" type="presParOf" srcId="{7A9B82C0-614A-459C-A73D-68E0DA410B85}" destId="{B7CAE94B-F41C-48E8-88ED-7905CF1309B5}" srcOrd="0" destOrd="0" presId="urn:microsoft.com/office/officeart/2018/2/layout/IconLabelList"/>
    <dgm:cxn modelId="{217C0B87-FA26-439C-8068-1DF94851C9BC}" type="presParOf" srcId="{7A9B82C0-614A-459C-A73D-68E0DA410B85}" destId="{2B334BC7-2600-4CD3-9C1C-03D148903F7D}" srcOrd="1" destOrd="0" presId="urn:microsoft.com/office/officeart/2018/2/layout/IconLabelList"/>
    <dgm:cxn modelId="{B4789867-2617-4CC9-9E67-65A7D0826AB1}" type="presParOf" srcId="{7A9B82C0-614A-459C-A73D-68E0DA410B85}" destId="{7D3E1078-134D-4FBB-9B5A-297E7F2E0BC6}" srcOrd="2" destOrd="0" presId="urn:microsoft.com/office/officeart/2018/2/layout/IconLabelList"/>
    <dgm:cxn modelId="{52A7D6C2-5A81-4EA5-87A6-BCD275F11095}" type="presParOf" srcId="{456E63C1-D7D7-49D3-90E8-71BFFCA15232}" destId="{01D3220A-2592-4A1E-8397-587173230BB6}" srcOrd="7" destOrd="0" presId="urn:microsoft.com/office/officeart/2018/2/layout/IconLabelList"/>
    <dgm:cxn modelId="{FBBCEBC7-0ADA-41C9-AE98-4B548B8BFAF7}" type="presParOf" srcId="{456E63C1-D7D7-49D3-90E8-71BFFCA15232}" destId="{00EEB130-22CB-4795-A9BA-ABFF3DB0FCBD}" srcOrd="8" destOrd="0" presId="urn:microsoft.com/office/officeart/2018/2/layout/IconLabelList"/>
    <dgm:cxn modelId="{59C6E64C-FB6B-4842-9562-A5F5E59633B5}" type="presParOf" srcId="{00EEB130-22CB-4795-A9BA-ABFF3DB0FCBD}" destId="{CBD8C16D-3BE3-4C2C-B801-22EBB6F59225}" srcOrd="0" destOrd="0" presId="urn:microsoft.com/office/officeart/2018/2/layout/IconLabelList"/>
    <dgm:cxn modelId="{F64B28D7-B741-4631-97AD-39E373D1D0AF}" type="presParOf" srcId="{00EEB130-22CB-4795-A9BA-ABFF3DB0FCBD}" destId="{852F13DB-EB3A-4690-9456-696C33A589C7}" srcOrd="1" destOrd="0" presId="urn:microsoft.com/office/officeart/2018/2/layout/IconLabelList"/>
    <dgm:cxn modelId="{1F932104-E8AD-438A-B851-438D6AD3C462}" type="presParOf" srcId="{00EEB130-22CB-4795-A9BA-ABFF3DB0FCBD}" destId="{AD1FE1FA-6EAD-4DD6-947F-B3C1EF031DA6}" srcOrd="2" destOrd="0" presId="urn:microsoft.com/office/officeart/2018/2/layout/IconLabelList"/>
    <dgm:cxn modelId="{40067FF9-64CF-4E5F-B14C-FC69F9AC187A}" type="presParOf" srcId="{456E63C1-D7D7-49D3-90E8-71BFFCA15232}" destId="{4FE315DA-B2B7-4B5C-ABBB-69EF4D9B769B}" srcOrd="9" destOrd="0" presId="urn:microsoft.com/office/officeart/2018/2/layout/IconLabelList"/>
    <dgm:cxn modelId="{6E0FC2B5-A0B2-44F4-8CC9-EE45E5BCE0B3}" type="presParOf" srcId="{456E63C1-D7D7-49D3-90E8-71BFFCA15232}" destId="{17C5F105-47C7-49BD-996F-DED616D455D4}" srcOrd="10" destOrd="0" presId="urn:microsoft.com/office/officeart/2018/2/layout/IconLabelList"/>
    <dgm:cxn modelId="{31AC5E90-5E59-469B-9873-B56D3C77181B}" type="presParOf" srcId="{17C5F105-47C7-49BD-996F-DED616D455D4}" destId="{89A0EF35-8DBE-47D4-967E-0F383CC120CD}" srcOrd="0" destOrd="0" presId="urn:microsoft.com/office/officeart/2018/2/layout/IconLabelList"/>
    <dgm:cxn modelId="{CD85FD5E-D778-4132-959A-F80A85A82FD5}" type="presParOf" srcId="{17C5F105-47C7-49BD-996F-DED616D455D4}" destId="{D8F291F2-AF3C-4270-9F27-3309F008C8B0}" srcOrd="1" destOrd="0" presId="urn:microsoft.com/office/officeart/2018/2/layout/IconLabelList"/>
    <dgm:cxn modelId="{BA30EE12-FD1E-43A1-A677-50EF4638D87A}" type="presParOf" srcId="{17C5F105-47C7-49BD-996F-DED616D455D4}" destId="{92F8B496-31FE-4663-8CE1-B03F46A3688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7FB90-1039-479A-B17F-56B8C4061858}">
      <dsp:nvSpPr>
        <dsp:cNvPr id="0" name=""/>
        <dsp:cNvSpPr/>
      </dsp:nvSpPr>
      <dsp:spPr>
        <a:xfrm>
          <a:off x="422594" y="1312617"/>
          <a:ext cx="692138" cy="6921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3D1853-F958-402D-9770-BC34FEE9416C}">
      <dsp:nvSpPr>
        <dsp:cNvPr id="0" name=""/>
        <dsp:cNvSpPr/>
      </dsp:nvSpPr>
      <dsp:spPr>
        <a:xfrm>
          <a:off x="1108" y="2251450"/>
          <a:ext cx="1538085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Skim</a:t>
          </a:r>
        </a:p>
      </dsp:txBody>
      <dsp:txXfrm>
        <a:off x="1108" y="2251450"/>
        <a:ext cx="1538085" cy="615234"/>
      </dsp:txXfrm>
    </dsp:sp>
    <dsp:sp modelId="{8C40D2B2-93C0-4A47-A987-6A213F0D85E8}">
      <dsp:nvSpPr>
        <dsp:cNvPr id="0" name=""/>
        <dsp:cNvSpPr/>
      </dsp:nvSpPr>
      <dsp:spPr>
        <a:xfrm>
          <a:off x="2231333" y="1308783"/>
          <a:ext cx="692138" cy="6921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8527B7-BEF5-41BC-9DFB-DA32C792C42E}">
      <dsp:nvSpPr>
        <dsp:cNvPr id="0" name=""/>
        <dsp:cNvSpPr/>
      </dsp:nvSpPr>
      <dsp:spPr>
        <a:xfrm>
          <a:off x="1808359" y="2251450"/>
          <a:ext cx="1538085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Look at genre / overall structure</a:t>
          </a:r>
        </a:p>
      </dsp:txBody>
      <dsp:txXfrm>
        <a:off x="1808359" y="2251450"/>
        <a:ext cx="1538085" cy="615234"/>
      </dsp:txXfrm>
    </dsp:sp>
    <dsp:sp modelId="{15BE2F1B-DB3D-4B18-B3AE-99BDCAE09B3C}">
      <dsp:nvSpPr>
        <dsp:cNvPr id="0" name=""/>
        <dsp:cNvSpPr/>
      </dsp:nvSpPr>
      <dsp:spPr>
        <a:xfrm>
          <a:off x="4038584" y="1308783"/>
          <a:ext cx="692138" cy="6921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1C067B-132B-4EF1-B959-33E7698B69A4}">
      <dsp:nvSpPr>
        <dsp:cNvPr id="0" name=""/>
        <dsp:cNvSpPr/>
      </dsp:nvSpPr>
      <dsp:spPr>
        <a:xfrm>
          <a:off x="3615610" y="2251450"/>
          <a:ext cx="1538085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Identify main ideas / supporting ideas</a:t>
          </a:r>
        </a:p>
      </dsp:txBody>
      <dsp:txXfrm>
        <a:off x="3615610" y="2251450"/>
        <a:ext cx="1538085" cy="615234"/>
      </dsp:txXfrm>
    </dsp:sp>
    <dsp:sp modelId="{B7CAE94B-F41C-48E8-88ED-7905CF1309B5}">
      <dsp:nvSpPr>
        <dsp:cNvPr id="0" name=""/>
        <dsp:cNvSpPr/>
      </dsp:nvSpPr>
      <dsp:spPr>
        <a:xfrm>
          <a:off x="5845835" y="1308783"/>
          <a:ext cx="692138" cy="6921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3E1078-134D-4FBB-9B5A-297E7F2E0BC6}">
      <dsp:nvSpPr>
        <dsp:cNvPr id="0" name=""/>
        <dsp:cNvSpPr/>
      </dsp:nvSpPr>
      <dsp:spPr>
        <a:xfrm>
          <a:off x="5422861" y="2251450"/>
          <a:ext cx="1538085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Make a point-form outline</a:t>
          </a:r>
        </a:p>
      </dsp:txBody>
      <dsp:txXfrm>
        <a:off x="5422861" y="2251450"/>
        <a:ext cx="1538085" cy="615234"/>
      </dsp:txXfrm>
    </dsp:sp>
    <dsp:sp modelId="{CBD8C16D-3BE3-4C2C-B801-22EBB6F59225}">
      <dsp:nvSpPr>
        <dsp:cNvPr id="0" name=""/>
        <dsp:cNvSpPr/>
      </dsp:nvSpPr>
      <dsp:spPr>
        <a:xfrm>
          <a:off x="7653086" y="1308783"/>
          <a:ext cx="692138" cy="69213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1FE1FA-6EAD-4DD6-947F-B3C1EF031DA6}">
      <dsp:nvSpPr>
        <dsp:cNvPr id="0" name=""/>
        <dsp:cNvSpPr/>
      </dsp:nvSpPr>
      <dsp:spPr>
        <a:xfrm>
          <a:off x="7230112" y="2251450"/>
          <a:ext cx="1538085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Write a draft</a:t>
          </a:r>
        </a:p>
      </dsp:txBody>
      <dsp:txXfrm>
        <a:off x="7230112" y="2251450"/>
        <a:ext cx="1538085" cy="615234"/>
      </dsp:txXfrm>
    </dsp:sp>
    <dsp:sp modelId="{89A0EF35-8DBE-47D4-967E-0F383CC120CD}">
      <dsp:nvSpPr>
        <dsp:cNvPr id="0" name=""/>
        <dsp:cNvSpPr/>
      </dsp:nvSpPr>
      <dsp:spPr>
        <a:xfrm>
          <a:off x="9460337" y="1308783"/>
          <a:ext cx="692138" cy="69213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F8B496-31FE-4663-8CE1-B03F46A3688A}">
      <dsp:nvSpPr>
        <dsp:cNvPr id="0" name=""/>
        <dsp:cNvSpPr/>
      </dsp:nvSpPr>
      <dsp:spPr>
        <a:xfrm>
          <a:off x="9037363" y="2251450"/>
          <a:ext cx="1538085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Revise</a:t>
          </a:r>
        </a:p>
      </dsp:txBody>
      <dsp:txXfrm>
        <a:off x="9037363" y="2251450"/>
        <a:ext cx="1538085" cy="615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502F7-DB81-9040-8EA1-ADE05394A088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9713F-6F29-A441-90C1-35BA606A56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4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Academic writing</a:t>
            </a:r>
          </a:p>
          <a:p>
            <a:pPr lvl="1"/>
            <a:r>
              <a:rPr lang="en-US" dirty="0"/>
              <a:t>Essays summarize the ideas and arguments of others</a:t>
            </a:r>
          </a:p>
          <a:p>
            <a:pPr lvl="1"/>
            <a:r>
              <a:rPr lang="en-US" dirty="0"/>
              <a:t>Annotated bibliographies summarize research sources</a:t>
            </a:r>
          </a:p>
          <a:p>
            <a:pPr lvl="1"/>
            <a:endParaRPr lang="en-US" dirty="0"/>
          </a:p>
          <a:p>
            <a:r>
              <a:rPr lang="en-US" dirty="0"/>
              <a:t>Journalistic writing</a:t>
            </a:r>
          </a:p>
          <a:p>
            <a:pPr lvl="1"/>
            <a:r>
              <a:rPr lang="en-US" dirty="0"/>
              <a:t>News articles summarize events</a:t>
            </a:r>
          </a:p>
          <a:p>
            <a:pPr lvl="1"/>
            <a:r>
              <a:rPr lang="en-US" dirty="0"/>
              <a:t>Movie and book reviews summarize plots</a:t>
            </a:r>
          </a:p>
          <a:p>
            <a:pPr lvl="1"/>
            <a:endParaRPr lang="en-US" dirty="0"/>
          </a:p>
          <a:p>
            <a:r>
              <a:rPr lang="en-US" dirty="0"/>
              <a:t>Professional writing</a:t>
            </a:r>
          </a:p>
          <a:p>
            <a:pPr lvl="1"/>
            <a:r>
              <a:rPr lang="en-US" dirty="0"/>
              <a:t>Reports summarize events, progress, proposed ideas, problems, solutions (e.g. annual</a:t>
            </a:r>
            <a:r>
              <a:rPr lang="en-US" baseline="0" dirty="0"/>
              <a:t> report)</a:t>
            </a:r>
            <a:endParaRPr lang="en-US" dirty="0"/>
          </a:p>
          <a:p>
            <a:pPr lvl="1"/>
            <a:r>
              <a:rPr lang="en-US" dirty="0"/>
              <a:t>Resumes and cover letters summarize your experience and skills</a:t>
            </a:r>
          </a:p>
          <a:p>
            <a:pPr lvl="1"/>
            <a:r>
              <a:rPr lang="en-US" dirty="0"/>
              <a:t>Employee performance reviews summarize accomplishments and areas for improvement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Public and personal writing</a:t>
            </a:r>
          </a:p>
          <a:p>
            <a:pPr lvl="1"/>
            <a:r>
              <a:rPr lang="en-US" dirty="0"/>
              <a:t>Social media posts can summarize an experience (e.g.</a:t>
            </a:r>
            <a:r>
              <a:rPr lang="en-US" baseline="0" dirty="0"/>
              <a:t> restaurant </a:t>
            </a:r>
            <a:r>
              <a:rPr lang="en-US" dirty="0"/>
              <a:t>review)</a:t>
            </a:r>
          </a:p>
          <a:p>
            <a:pPr lvl="1"/>
            <a:r>
              <a:rPr lang="en-US" dirty="0"/>
              <a:t>Blog posts can summarize the ideas and arguments of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9713F-6F29-A441-90C1-35BA606A56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86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What is being evaluated in an academic summary?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Understanding of the article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Ability to separate main ideas from supporting details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Ability to paraphrase (put ideas into your own words)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Writing skills (organization of ideas, use of connecting words, grammar)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9713F-6F29-A441-90C1-35BA606A56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04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What would your reader look for in this summary?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 summary of what happened without irrelevant details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Important information such as time, date, place, people involved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Objective description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 clear organizational pattern (for example, chronological)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 easy-to-read layout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Clear, concise writing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9713F-6F29-A441-90C1-35BA606A56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16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Your goal: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To alert boss to the existence of the blog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To summarize the post for her (she’s busy!)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To persuade her</a:t>
            </a:r>
            <a:r>
              <a:rPr lang="en-US" baseline="0" dirty="0"/>
              <a:t> that the blog post is worth reading / ideas are worth implementing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aseline="0" dirty="0"/>
              <a:t>Your boss would want to know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Why you are summarizing this article for her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What ideas in the article are relevant to her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Where she can find out more if she wants to read the full article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9713F-6F29-A441-90C1-35BA606A56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28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you know who you are writing for and why you are summarizing, you can begin!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9713F-6F29-A441-90C1-35BA606A56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4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D21A81D8-4B89-4542-A2B3-F874612A5CCF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5E7F665-9342-FA45-A9FB-146876B51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6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81D8-4B89-4542-A2B3-F874612A5CCF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7F665-9342-FA45-A9FB-146876B51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6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21A81D8-4B89-4542-A2B3-F874612A5CCF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5E7F665-9342-FA45-A9FB-146876B51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0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81D8-4B89-4542-A2B3-F874612A5CCF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7F665-9342-FA45-A9FB-146876B51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0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21A81D8-4B89-4542-A2B3-F874612A5CCF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5E7F665-9342-FA45-A9FB-146876B51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7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21A81D8-4B89-4542-A2B3-F874612A5CCF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5E7F665-9342-FA45-A9FB-146876B51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6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21A81D8-4B89-4542-A2B3-F874612A5CCF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5E7F665-9342-FA45-A9FB-146876B51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81D8-4B89-4542-A2B3-F874612A5CCF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7F665-9342-FA45-A9FB-146876B51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7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21A81D8-4B89-4542-A2B3-F874612A5CCF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5E7F665-9342-FA45-A9FB-146876B51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8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81D8-4B89-4542-A2B3-F874612A5CCF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7F665-9342-FA45-A9FB-146876B51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1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21A81D8-4B89-4542-A2B3-F874612A5CCF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E5E7F665-9342-FA45-A9FB-146876B51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5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A81D8-4B89-4542-A2B3-F874612A5CCF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7F665-9342-FA45-A9FB-146876B51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3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01953-5A9E-2D42-BAFC-AA27EE68C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n-US" sz="4800"/>
              <a:t>Summaries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FE86A-D6D4-FA4A-AD1F-BFD5E71F9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lang="en-US" sz="2000"/>
              <a:t>Why and How</a:t>
            </a:r>
          </a:p>
        </p:txBody>
      </p:sp>
    </p:spTree>
    <p:extLst>
      <p:ext uri="{BB962C8B-B14F-4D97-AF65-F5344CB8AC3E}">
        <p14:creationId xmlns:p14="http://schemas.microsoft.com/office/powerpoint/2010/main" val="3837172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337C157-FA7C-44F7-8F26-8D60F1E4D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1E6BDE-4282-4B03-AB6B-4B55BB5A5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85C833A-4CAA-4628-90AF-765B4D9CD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AB238B6B-BE4A-43D5-9BF4-F25E4B110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22A3114-5712-45A9-8D29-C017CBA9C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B92AC81A-C7E1-484B-8CE8-35C3B082F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F04CC80-0868-47FF-81E3-284C107F9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557CA5F-0383-45CC-ABD6-3F13DF5C1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0AA14ED-4772-4347-AB17-45AE5F24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3A0F7B3-4CF0-4247-84C0-6588F359D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1084963C-5EA9-4967-9241-33487A7F9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4A92CEED-BBF5-4D27-BAEF-3CB7750A1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FE7A7AD6-5681-4FC3-8C0D-39608A2D1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5A1DD085-9573-46D7-96D8-FB79FAF0C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4A9B4107-3EEB-48E9-968B-A0A731458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109B0A4-ED54-4DED-96E6-820DD6324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A8C6847A-91A4-4A9B-B064-11CF6443AA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85C9753-33A0-4817-9B8C-3E8A6CC4B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9315F3C9-3634-4926-8C56-00168B1A7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28382E8-33D6-429A-B585-9579AA2EF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21499034-1E36-46FE-AB69-42EBD104B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78480B4D-FB9B-4DC7-BF42-94946CF13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3412C15-B417-4C20-A798-77F6B5BFD7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C03EF63-B185-48A4-9905-A9BBA70F5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00FC753-51FF-49B1-AE2F-C9BAAFD0B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22">
              <a:extLst>
                <a:ext uri="{FF2B5EF4-FFF2-40B4-BE49-F238E27FC236}">
                  <a16:creationId xmlns:a16="http://schemas.microsoft.com/office/drawing/2014/main" id="{17B242DE-F1CC-479B-97B0-05C00AD52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5338455-991A-4916-AD34-2C870B6DE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741BCA-9EE3-CD46-9AFC-B81572D7E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 dirty="0"/>
              <a:t>Next: who and why?</a:t>
            </a:r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00324C0-3F86-4ACD-945B-4AD842C9C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4" y="803186"/>
            <a:ext cx="6269015" cy="297831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ight Bulb and Gear">
            <a:extLst>
              <a:ext uri="{FF2B5EF4-FFF2-40B4-BE49-F238E27FC236}">
                <a16:creationId xmlns:a16="http://schemas.microsoft.com/office/drawing/2014/main" id="{B818A807-0F0C-48A3-9B26-49ED886D0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2860" y="964051"/>
            <a:ext cx="2653976" cy="2653976"/>
          </a:xfrm>
          <a:prstGeom prst="rect">
            <a:avLst/>
          </a:prstGeom>
          <a:ln w="9525"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E3E9C-86E5-4B47-9E79-C769B0368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267830"/>
            <a:ext cx="6281873" cy="178397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Identifying </a:t>
            </a:r>
            <a:r>
              <a:rPr lang="en-US" b="1" dirty="0"/>
              <a:t>who</a:t>
            </a:r>
            <a:r>
              <a:rPr lang="en-US" dirty="0"/>
              <a:t> you are writing for and</a:t>
            </a:r>
            <a:r>
              <a:rPr lang="en-US" b="1" dirty="0"/>
              <a:t> why </a:t>
            </a:r>
            <a:r>
              <a:rPr lang="en-US" dirty="0"/>
              <a:t>will help you decide 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dirty="0"/>
              <a:t>What ideas to focus on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dirty="0"/>
              <a:t>How to present the summary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dirty="0"/>
              <a:t>What style to use</a:t>
            </a:r>
            <a:endParaRPr lang="en-US"/>
          </a:p>
          <a:p>
            <a:pPr lvl="1">
              <a:lnSpc>
                <a:spcPct val="11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58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Six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3BEDC6-7E1E-4590-B34C-ED49261B8F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3220397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601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6B2CEF-1F23-9D40-AF3C-C3761DE7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1477651"/>
            <a:ext cx="3756774" cy="4575659"/>
          </a:xfrm>
        </p:spPr>
        <p:txBody>
          <a:bodyPr anchor="t">
            <a:normAutofit/>
          </a:bodyPr>
          <a:lstStyle/>
          <a:p>
            <a:pPr algn="l"/>
            <a:r>
              <a:rPr lang="en-US" sz="5400">
                <a:solidFill>
                  <a:schemeClr val="accent1"/>
                </a:solidFill>
              </a:rPr>
              <a:t>Where do we see summaries?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27553" y="1375241"/>
            <a:ext cx="17568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35938-09A6-5942-B268-C1C714AE6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9764" y="1477651"/>
            <a:ext cx="6160555" cy="4575660"/>
          </a:xfrm>
        </p:spPr>
        <p:txBody>
          <a:bodyPr anchor="t">
            <a:normAutofit/>
          </a:bodyPr>
          <a:lstStyle/>
          <a:p>
            <a:r>
              <a:rPr lang="en-US" dirty="0"/>
              <a:t>Academic writing?</a:t>
            </a:r>
          </a:p>
          <a:p>
            <a:pPr lvl="1"/>
            <a:endParaRPr lang="en-US" dirty="0"/>
          </a:p>
          <a:p>
            <a:r>
              <a:rPr lang="en-US" dirty="0"/>
              <a:t>Journalistic writing?</a:t>
            </a:r>
          </a:p>
          <a:p>
            <a:pPr lvl="1"/>
            <a:endParaRPr lang="en-US" dirty="0"/>
          </a:p>
          <a:p>
            <a:r>
              <a:rPr lang="en-US" dirty="0"/>
              <a:t>Professional writing?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Public and personal writing?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7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D06127-AF08-8349-9F32-35B10C080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tx1"/>
                </a:solidFill>
              </a:rPr>
              <a:t>How to summarize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60FC3-6288-8E49-B6A1-FA3516B76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you write a summary, you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the thing you are summarizing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Reduce the original to its main ideas and key supporting points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Paraphrase the language of the original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 not add your opinion or ideas</a:t>
            </a:r>
          </a:p>
        </p:txBody>
      </p:sp>
    </p:spTree>
    <p:extLst>
      <p:ext uri="{BB962C8B-B14F-4D97-AF65-F5344CB8AC3E}">
        <p14:creationId xmlns:p14="http://schemas.microsoft.com/office/powerpoint/2010/main" val="2288624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B07E8-291F-394E-8C2F-D2C709D18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tx1"/>
                </a:solidFill>
              </a:rPr>
              <a:t>But first: who and why?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63C9A-EDC2-394A-8C47-B9F479715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/>
              <a:t>Before you begin, ask</a:t>
            </a:r>
          </a:p>
          <a:p>
            <a:pPr lvl="1"/>
            <a:r>
              <a:rPr lang="en-US" dirty="0"/>
              <a:t>Who is this summary for? </a:t>
            </a:r>
          </a:p>
          <a:p>
            <a:pPr lvl="1"/>
            <a:r>
              <a:rPr lang="en-US" dirty="0"/>
              <a:t>Why are you writing it?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4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35">
            <a:extLst>
              <a:ext uri="{FF2B5EF4-FFF2-40B4-BE49-F238E27FC236}">
                <a16:creationId xmlns:a16="http://schemas.microsoft.com/office/drawing/2014/main" id="{7D490819-5666-421A-BA38-5BB7F760B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37">
            <a:extLst>
              <a:ext uri="{FF2B5EF4-FFF2-40B4-BE49-F238E27FC236}">
                <a16:creationId xmlns:a16="http://schemas.microsoft.com/office/drawing/2014/main" id="{8FDFAB5E-BFB6-4290-9F06-1AD4E52A3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14FA43FA-82AD-4E41-A5A7-32F0F9DAA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C34A1E-706E-4DB7-891E-6FB476241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E55BE0F-8EA7-4F30-B3FD-8F6DD29BA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3C9F415B-574B-4647-BD72-F211EA3FA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CDD98CAF-1BC1-4BD6-AAD2-68EBF8D8B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FF6CBDDA-3893-44B9-86D9-F1F38D4B5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5FEF4109-DC7B-4C15-9C2D-53A69A120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140DAA94-BB0A-4185-97AF-CB63182E8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114C7C3A-04DD-4CC1-A272-F2578FE23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4AA1C8D2-B988-4C8F-97B7-229630F2A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D5621FCD-0E62-4332-965D-80FA0EF80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D1E7C9B8-4AA1-43A1-A547-785A41395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01F4C519-3639-48B7-A720-466A40BF1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939AFA97-19A9-4DA4-A478-A3E31B83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901126FE-0E00-4313-BDE9-CF2C04D96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1D31F0FA-D603-49E8-B72E-7665CF9A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28C24D97-A4EA-4764-AEE5-61C0892F6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C6B724DA-22AE-4918-B782-3E7CD485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9F6E83DB-ADF8-409A-95CF-41BE0E028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>
              <a:extLst>
                <a:ext uri="{FF2B5EF4-FFF2-40B4-BE49-F238E27FC236}">
                  <a16:creationId xmlns:a16="http://schemas.microsoft.com/office/drawing/2014/main" id="{C83EE84C-89F7-406E-959C-8E3518D3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5">
              <a:extLst>
                <a:ext uri="{FF2B5EF4-FFF2-40B4-BE49-F238E27FC236}">
                  <a16:creationId xmlns:a16="http://schemas.microsoft.com/office/drawing/2014/main" id="{209B50F9-709E-4054-AD5F-814AD7459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7" name="Rectangle 60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217D7-E9C4-DD49-9FE3-731C437E3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960120"/>
            <a:ext cx="3988993" cy="4171278"/>
          </a:xfrm>
        </p:spPr>
        <p:txBody>
          <a:bodyPr>
            <a:normAutofit/>
          </a:bodyPr>
          <a:lstStyle/>
          <a:p>
            <a:pPr algn="l"/>
            <a:r>
              <a:rPr lang="en-US" sz="5400">
                <a:solidFill>
                  <a:schemeClr val="tx1"/>
                </a:solidFill>
              </a:rPr>
              <a:t>Some possible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D7148-B167-B64F-8CDE-E70D28AF0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960120"/>
            <a:ext cx="6281873" cy="4171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/>
              <a:t>I am writing a summary of</a:t>
            </a:r>
          </a:p>
          <a:p>
            <a:pPr marL="514350" indent="-514350">
              <a:buAutoNum type="arabicPeriod"/>
            </a:pPr>
            <a:r>
              <a:rPr lang="en-US" sz="1600"/>
              <a:t>an article because my professor told me to</a:t>
            </a:r>
          </a:p>
          <a:p>
            <a:pPr marL="514350" indent="-514350">
              <a:buAutoNum type="arabicPeriod"/>
            </a:pPr>
            <a:r>
              <a:rPr lang="en-US" sz="1600"/>
              <a:t>a huge argument between a customer and my coworker that resulted in the customer’s cell phone being dropped in a fish tank </a:t>
            </a:r>
          </a:p>
          <a:p>
            <a:pPr marL="514350" indent="-514350">
              <a:buAutoNum type="arabicPeriod"/>
            </a:pPr>
            <a:r>
              <a:rPr lang="en-US" sz="1600"/>
              <a:t>a blog I read about scheduling because I’d like my boss to consider implementing the ideas</a:t>
            </a:r>
          </a:p>
        </p:txBody>
      </p:sp>
    </p:spTree>
    <p:extLst>
      <p:ext uri="{BB962C8B-B14F-4D97-AF65-F5344CB8AC3E}">
        <p14:creationId xmlns:p14="http://schemas.microsoft.com/office/powerpoint/2010/main" val="191576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84FD66-DA24-8542-A644-0B5E28D0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“Because my professor told me to”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152BA-2468-3945-8014-B590A2AAA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Purpose? To demonstrate knowledge and skills</a:t>
            </a:r>
          </a:p>
          <a:p>
            <a:r>
              <a:rPr lang="en-US" dirty="0"/>
              <a:t>What would your reader (i.e. the professor) look for in this summary? What is being evaluated?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35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AE19E2D2-078B-459F-A431-2037B063F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14035B44-9204-427C-98D0-75678B980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755FDC7E-5938-4B4B-8877-06EE01FCD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F0437E65-E6AA-41CB-8690-97980FE0D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3F0EF991-E8E2-4486-80F2-A9E03DA1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FB081D04-EE00-42EF-BBFB-684673613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12B7F571-868C-421B-8A57-6196C8124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7E4953C7-80FE-46D4-A354-20321F42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C60293D3-71F6-45CD-890F-E68F81CDD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940865AC-2494-4A34-80AC-0D78FE9C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E8206DC4-8F5A-4192-BB5B-39A4A2CDD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1851F69F-8755-4226-9A81-C27799E32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D85B97EF-28BC-441A-9EBB-81EF34094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7C68D975-1EC2-4BFA-811D-0454109E3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251959DD-2AB4-4342-8A28-A25293926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785D37AB-3782-4D04-A998-0C126E1BD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9313ACA4-E3EA-43A3-822B-DD5DF119D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5A98D1AB-DF34-414B-9696-4B671EC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8153A7D0-F980-48CC-B318-806C679F4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96E44097-7726-43F7-9E27-8BD5BCF89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65B28630-DA3C-4E4C-94ED-0ED8F353C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1686151F-4919-4A15-9EC3-0329453E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10C7CFA-FC7F-479C-9026-39109C0B5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971A5E3-BBAD-4023-B07C-7FBC4202D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Isosceles Triangle 22">
              <a:extLst>
                <a:ext uri="{FF2B5EF4-FFF2-40B4-BE49-F238E27FC236}">
                  <a16:creationId xmlns:a16="http://schemas.microsoft.com/office/drawing/2014/main" id="{FC05BA5F-5BBE-4BFA-A313-155476233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275B948-0170-4286-84CE-04CA461F2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2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72F1AE-3F74-CD4C-BA7C-40B1AFAB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l"/>
            <a:r>
              <a:rPr lang="en-US" sz="3000">
                <a:solidFill>
                  <a:schemeClr val="tx2"/>
                </a:solidFill>
              </a:rPr>
              <a:t>“Because a cell phone got dropped in a fish tank”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F6A73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8BFECB5-0D69-1C47-AFAF-EC31170033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1288" r="12160"/>
          <a:stretch/>
        </p:blipFill>
        <p:spPr>
          <a:xfrm>
            <a:off x="972115" y="960214"/>
            <a:ext cx="5641848" cy="4919472"/>
          </a:xfrm>
          <a:prstGeom prst="rect">
            <a:avLst/>
          </a:prstGeom>
          <a:ln w="12700"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9E3C1-4961-6A4A-9266-E0139B29C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93817" y="2338388"/>
            <a:ext cx="4099607" cy="36782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F6A730"/>
              </a:buClr>
            </a:pPr>
            <a:r>
              <a:rPr lang="en-US" dirty="0"/>
              <a:t>Purpose? To inform</a:t>
            </a:r>
          </a:p>
          <a:p>
            <a:pPr>
              <a:buClr>
                <a:srgbClr val="F6A730"/>
              </a:buClr>
            </a:pPr>
            <a:r>
              <a:rPr lang="en-US" dirty="0"/>
              <a:t>What would your reader look for in this summary?</a:t>
            </a:r>
          </a:p>
        </p:txBody>
      </p:sp>
    </p:spTree>
    <p:extLst>
      <p:ext uri="{BB962C8B-B14F-4D97-AF65-F5344CB8AC3E}">
        <p14:creationId xmlns:p14="http://schemas.microsoft.com/office/powerpoint/2010/main" val="258187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64F78D-4E44-AC46-B049-919BD8ED8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“Because I want my boss to read the article”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B6AA5-914B-FF4C-B407-50B04757B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Purpose? To inform and persuade</a:t>
            </a:r>
          </a:p>
          <a:p>
            <a:r>
              <a:rPr lang="en-US" dirty="0"/>
              <a:t>What would your boss look for in this summary? </a:t>
            </a:r>
          </a:p>
        </p:txBody>
      </p:sp>
    </p:spTree>
    <p:extLst>
      <p:ext uri="{BB962C8B-B14F-4D97-AF65-F5344CB8AC3E}">
        <p14:creationId xmlns:p14="http://schemas.microsoft.com/office/powerpoint/2010/main" val="151669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FFB9-76DA-8E4B-92D9-2249B4B40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r>
              <a:rPr lang="en-US"/>
              <a:t>How to summarize an article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654B5-3CE4-E346-AAA7-0648F734F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First of all…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accept that you’re going to have to read the article more than once.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56E13F-3BB8-F44E-B376-F4B25D7C4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801" y="1400174"/>
            <a:ext cx="2875047" cy="287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2201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600</Words>
  <Application>Microsoft Office PowerPoint</Application>
  <PresentationFormat>Widescreen</PresentationFormat>
  <Paragraphs>98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Rockwell</vt:lpstr>
      <vt:lpstr>Wingdings</vt:lpstr>
      <vt:lpstr>Atlas</vt:lpstr>
      <vt:lpstr>Summaries</vt:lpstr>
      <vt:lpstr>Where do we see summaries?</vt:lpstr>
      <vt:lpstr>How to summarize</vt:lpstr>
      <vt:lpstr>But first: who and why?</vt:lpstr>
      <vt:lpstr>Some possible scenarios</vt:lpstr>
      <vt:lpstr>“Because my professor told me to”</vt:lpstr>
      <vt:lpstr>“Because a cell phone got dropped in a fish tank”</vt:lpstr>
      <vt:lpstr>“Because I want my boss to read the article” </vt:lpstr>
      <vt:lpstr>How to summarize an article</vt:lpstr>
      <vt:lpstr>Next: who and why?</vt:lpstr>
      <vt:lpstr>Six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Summaries</dc:title>
  <dc:creator>Jamie Zeppa</dc:creator>
  <cp:lastModifiedBy>Ana Vintan</cp:lastModifiedBy>
  <cp:revision>3</cp:revision>
  <dcterms:created xsi:type="dcterms:W3CDTF">2019-01-13T22:08:59Z</dcterms:created>
  <dcterms:modified xsi:type="dcterms:W3CDTF">2022-12-15T20:09:28Z</dcterms:modified>
</cp:coreProperties>
</file>