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 id="2147484131" r:id="rId2"/>
  </p:sldMasterIdLst>
  <p:notesMasterIdLst>
    <p:notesMasterId r:id="rId41"/>
  </p:notesMasterIdLst>
  <p:sldIdLst>
    <p:sldId id="256" r:id="rId3"/>
    <p:sldId id="348" r:id="rId4"/>
    <p:sldId id="282" r:id="rId5"/>
    <p:sldId id="358" r:id="rId6"/>
    <p:sldId id="396" r:id="rId7"/>
    <p:sldId id="398" r:id="rId8"/>
    <p:sldId id="401" r:id="rId9"/>
    <p:sldId id="403" r:id="rId10"/>
    <p:sldId id="404" r:id="rId11"/>
    <p:sldId id="411" r:id="rId12"/>
    <p:sldId id="412" r:id="rId13"/>
    <p:sldId id="413" r:id="rId14"/>
    <p:sldId id="414" r:id="rId15"/>
    <p:sldId id="406" r:id="rId16"/>
    <p:sldId id="360" r:id="rId17"/>
    <p:sldId id="400" r:id="rId18"/>
    <p:sldId id="416" r:id="rId19"/>
    <p:sldId id="381" r:id="rId20"/>
    <p:sldId id="362" r:id="rId21"/>
    <p:sldId id="366" r:id="rId22"/>
    <p:sldId id="367" r:id="rId23"/>
    <p:sldId id="368" r:id="rId24"/>
    <p:sldId id="382" r:id="rId25"/>
    <p:sldId id="399" r:id="rId26"/>
    <p:sldId id="384" r:id="rId27"/>
    <p:sldId id="386" r:id="rId28"/>
    <p:sldId id="407" r:id="rId29"/>
    <p:sldId id="385" r:id="rId30"/>
    <p:sldId id="402" r:id="rId31"/>
    <p:sldId id="387" r:id="rId32"/>
    <p:sldId id="388" r:id="rId33"/>
    <p:sldId id="392" r:id="rId34"/>
    <p:sldId id="391" r:id="rId35"/>
    <p:sldId id="389" r:id="rId36"/>
    <p:sldId id="390" r:id="rId37"/>
    <p:sldId id="393" r:id="rId38"/>
    <p:sldId id="394" r:id="rId39"/>
    <p:sldId id="395" r:id="rId40"/>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F93"/>
    <a:srgbClr val="465E9C"/>
    <a:srgbClr val="465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57913" autoAdjust="0"/>
  </p:normalViewPr>
  <p:slideViewPr>
    <p:cSldViewPr>
      <p:cViewPr>
        <p:scale>
          <a:sx n="125" d="100"/>
          <a:sy n="125" d="100"/>
        </p:scale>
        <p:origin x="1932" y="-24"/>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10C82B3-7165-40D2-88AF-D0C60F1568C1}" type="datetimeFigureOut">
              <a:rPr lang="en-CA" smtClean="0"/>
              <a:t>2023-05-08</a:t>
            </a:fld>
            <a:endParaRPr lang="en-CA"/>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72D4F22-4051-4F28-9B90-CE898DB336CD}" type="slidenum">
              <a:rPr lang="en-CA" smtClean="0"/>
              <a:t>‹#›</a:t>
            </a:fld>
            <a:endParaRPr lang="en-CA"/>
          </a:p>
        </p:txBody>
      </p:sp>
    </p:spTree>
    <p:extLst>
      <p:ext uri="{BB962C8B-B14F-4D97-AF65-F5344CB8AC3E}">
        <p14:creationId xmlns:p14="http://schemas.microsoft.com/office/powerpoint/2010/main" val="176370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hestar.com/opinion/contributors/2018/07/01/its-time-to-close-the-gender-gap-in-tech.html"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npr.org/2011/10/06/141115121/steve-jobs-computer-science-is-a-liberal-art" TargetMode="External"/><Relationship Id="rId4" Type="http://schemas.openxmlformats.org/officeDocument/2006/relationships/hyperlink" Target="https://www.newyorker.com/news/news-desk/steve-jobs-technology-alone-is-not-enough"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baeldung.com/linux/file-mime-typ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windows/powertoys/"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inaero.com/" TargetMode="External"/><Relationship Id="rId4" Type="http://schemas.openxmlformats.org/officeDocument/2006/relationships/hyperlink" Target="https://www.howtogeek.com/677102/how-to-set-default-file-drag-and-drop-behavior-on-windows-1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microsoft.com/inculture/womenshistorymonth/"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eagate.com/ca/en/blog/why-hdds-dominate-hyperscale-cloud-architect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Welcome. </a:t>
            </a:r>
            <a:r>
              <a:rPr lang="en-US" sz="1200" dirty="0" err="1"/>
              <a:t>Bienvenue</a:t>
            </a:r>
            <a:r>
              <a:rPr lang="en-US" sz="1200" dirty="0"/>
              <a:t>. There are many other languages our colleagues speak; please say "welcome" in another language.</a:t>
            </a:r>
          </a:p>
          <a:p>
            <a:endParaRPr lang="en-US" sz="1200" dirty="0"/>
          </a:p>
          <a:p>
            <a:r>
              <a:rPr lang="en-CA" sz="1200" dirty="0"/>
              <a:t>Embracing diversity is being willing to understand an issue from many points of view (the Apple formula for success). You encountered greetings you didn't understand –words are code for concepts. Given the context, you knew they meant something friendly. Greetings in some cultures can mean much more than a simple hello, e.g. "Shalom or Namaste or Salam". To really appreciate the person we refer to as the end user, we must also understand what they mean culturally, not just what they say in words.</a:t>
            </a:r>
          </a:p>
          <a:p>
            <a:endParaRPr lang="en-CA" sz="1200" dirty="0"/>
          </a:p>
          <a:p>
            <a:pPr defTabSz="966612">
              <a:defRPr/>
            </a:pPr>
            <a:r>
              <a:rPr lang="en-US" sz="1200" dirty="0"/>
              <a:t>Gender diversity is an issue in the IT industry. We need more women in this business for another point of view – a special welcome to the women in our class who are willing to put up all the guys. </a:t>
            </a:r>
            <a:r>
              <a:rPr lang="en-CA" sz="1200" b="0" i="0" kern="1200" dirty="0">
                <a:solidFill>
                  <a:schemeClr val="tx1"/>
                </a:solidFill>
                <a:effectLst/>
                <a:latin typeface="+mn-lt"/>
                <a:ea typeface="+mn-ea"/>
                <a:cs typeface="+mn-cs"/>
              </a:rPr>
              <a:t>Since 2011, the percentage of women in ICT has ranged from 29.5% to a low of 26.4% with 26.7% in 2018. the ICT industry is facing a talent shortage. Canada will need to fill more than 200,000 technology-related positions by 2021. The growth in these jobs has outpaced the overall economy in the last two years by 4 to 1. Our supply of ICT graduates and workers will not meet this demand. (</a:t>
            </a:r>
            <a:r>
              <a:rPr lang="en-CA" dirty="0">
                <a:hlinkClick r:id="rId3"/>
              </a:rPr>
              <a:t>https://www.thestar.com/opinion/contributors/2018/07/01/its-time-to-close-the-gender-gap-in-tech.html</a:t>
            </a:r>
            <a:r>
              <a:rPr lang="en-CA" sz="1200" b="0" i="0" kern="1200" dirty="0">
                <a:solidFill>
                  <a:schemeClr val="tx1"/>
                </a:solidFill>
                <a:effectLst/>
                <a:latin typeface="+mn-lt"/>
                <a:ea typeface="+mn-ea"/>
                <a:cs typeface="+mn-cs"/>
              </a:rPr>
              <a:t>)</a:t>
            </a:r>
            <a:endParaRPr lang="en-US" sz="1200" dirty="0"/>
          </a:p>
          <a:p>
            <a:pPr defTabSz="966612">
              <a:defRPr/>
            </a:pPr>
            <a:endParaRPr lang="en-US" sz="1200" dirty="0"/>
          </a:p>
          <a:p>
            <a:r>
              <a:rPr lang="en-US" sz="1200" dirty="0"/>
              <a:t>Diversity is strength in IT – especially in software design and in the creation of the UX – User </a:t>
            </a:r>
            <a:r>
              <a:rPr lang="en-US" sz="1200" dirty="0" err="1"/>
              <a:t>eXperience</a:t>
            </a:r>
            <a:r>
              <a:rPr lang="en-US" sz="1200" dirty="0"/>
              <a:t>. Different points of view from various languages, cultures, genders, industries, disciplines are all valuable in designing and building good software. Facebook, Amazon, Apple, Netflix, Google (FAANG) would not be as successful, without multiple POV. Apple used to hire liberal arts majors. Steve Jobs: "</a:t>
            </a:r>
            <a:r>
              <a:rPr lang="en-CA" sz="1200" dirty="0"/>
              <a:t>technology alone is not enough—it’s technology married with liberal arts, married with the humanities, that yields us the results". </a:t>
            </a:r>
          </a:p>
          <a:p>
            <a:endParaRPr lang="en-US" sz="1200" dirty="0"/>
          </a:p>
          <a:p>
            <a:r>
              <a:rPr lang="en-US" sz="1200" dirty="0"/>
              <a:t>Students are not only here to learn from professors and course materials, students are also here to learn from each other – something you cannot do on YouTube. People come to college to </a:t>
            </a:r>
            <a:r>
              <a:rPr lang="en-CA" sz="1200" dirty="0"/>
              <a:t>improve their social skills for the business world, learn how to interact and work with others, how to compromise, how to deal with rejection and failure, and to learn what it is you </a:t>
            </a:r>
            <a:r>
              <a:rPr lang="en-CA" sz="1200" b="1" dirty="0"/>
              <a:t>don’t </a:t>
            </a:r>
            <a:r>
              <a:rPr lang="en-CA" sz="1200" dirty="0"/>
              <a:t>know. These are all </a:t>
            </a:r>
            <a:r>
              <a:rPr lang="en-US" sz="1200" dirty="0"/>
              <a:t>things you cannot do on YouTube. </a:t>
            </a:r>
          </a:p>
          <a:p>
            <a:endParaRPr lang="en-US" sz="1200" dirty="0"/>
          </a:p>
          <a:p>
            <a:r>
              <a:rPr lang="en-CA" sz="1200" dirty="0"/>
              <a:t>Programming isn't about coding; it is about solving problems. When problems are reduced to abstractions, the meaning of the application you coded can be lost. Think of a manufacturing robot – it has no idea of the importance of its work or how someone will appreciate the accuracy of its creation. The physical work of crafting a real object in a workshop is abstracted to a manual procedure which is abstracted to an algorithm which is abstracted to source code which is compiled for a computer to run a robot that reproduces that object. We must understand the original work that our source code represents—crafting that real object—in order to create a good UX – User Experience. Otherwise, our systems will solve users' problems only with luck. And being lucky is no way to be a professional.</a:t>
            </a:r>
          </a:p>
          <a:p>
            <a:endParaRPr lang="en-CA" sz="1200" dirty="0"/>
          </a:p>
          <a:p>
            <a:r>
              <a:rPr lang="en-CA" sz="1200" dirty="0">
                <a:hlinkClick r:id="rId4"/>
              </a:rPr>
              <a:t>[1] https://www.newyorker.com/news/news-desk/steve-jobs-technology-alone-is-not-enough</a:t>
            </a:r>
            <a:endParaRPr lang="en-CA" sz="1200" dirty="0"/>
          </a:p>
          <a:p>
            <a:r>
              <a:rPr lang="en-CA" sz="1200" dirty="0">
                <a:hlinkClick r:id="rId5"/>
              </a:rPr>
              <a:t>https://www.npr.org/2011/10/06/141115121/steve-jobs-computer-science-is-a-liberal-art</a:t>
            </a:r>
            <a:endParaRPr lang="en-CA" sz="1200" dirty="0"/>
          </a:p>
        </p:txBody>
      </p:sp>
      <p:sp>
        <p:nvSpPr>
          <p:cNvPr id="4" name="Slide Number Placeholder 3"/>
          <p:cNvSpPr>
            <a:spLocks noGrp="1"/>
          </p:cNvSpPr>
          <p:nvPr>
            <p:ph type="sldNum" sz="quarter" idx="10"/>
          </p:nvPr>
        </p:nvSpPr>
        <p:spPr/>
        <p:txBody>
          <a:bodyPr/>
          <a:lstStyle/>
          <a:p>
            <a:fld id="{872D4F22-4051-4F28-9B90-CE898DB336CD}" type="slidenum">
              <a:rPr lang="en-CA" smtClean="0"/>
              <a:t>1</a:t>
            </a:fld>
            <a:endParaRPr lang="en-CA"/>
          </a:p>
        </p:txBody>
      </p:sp>
    </p:spTree>
    <p:extLst>
      <p:ext uri="{BB962C8B-B14F-4D97-AF65-F5344CB8AC3E}">
        <p14:creationId xmlns:p14="http://schemas.microsoft.com/office/powerpoint/2010/main" val="379370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SAN</a:t>
            </a:r>
            <a:r>
              <a:rPr lang="en-CA" sz="1200" kern="1200" dirty="0">
                <a:solidFill>
                  <a:schemeClr val="tx1"/>
                </a:solidFill>
                <a:effectLst/>
                <a:latin typeface="+mn-lt"/>
                <a:ea typeface="+mn-ea"/>
                <a:cs typeface="+mn-cs"/>
              </a:rPr>
              <a:t> Storage Area Network = block-level storage devices accessed through a dedicated high-speed connection with specialized protocol optimized for data transfer over a network, (independent of local area network traffic and generic network protocols). Functionally, it is similar to DAS (not NAS); it provides what appears to be a DAS drive to an attached server. https://en.wikipedia.org/wiki/Storage_area_network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Highly </a:t>
            </a:r>
            <a:r>
              <a:rPr lang="en-CA" sz="1200" i="1" kern="1200" dirty="0">
                <a:solidFill>
                  <a:schemeClr val="tx1"/>
                </a:solidFill>
                <a:effectLst/>
                <a:latin typeface="+mn-lt"/>
                <a:ea typeface="+mn-ea"/>
                <a:cs typeface="+mn-cs"/>
              </a:rPr>
              <a:t>scalable </a:t>
            </a:r>
            <a:r>
              <a:rPr lang="en-CA" sz="1200" i="0" kern="1200" dirty="0">
                <a:solidFill>
                  <a:schemeClr val="tx1"/>
                </a:solidFill>
                <a:effectLst/>
                <a:latin typeface="+mn-lt"/>
                <a:ea typeface="+mn-ea"/>
                <a:cs typeface="+mn-cs"/>
              </a:rPr>
              <a:t>meaning the system can grow to meeting increasing demands: add more storage to support more servers, higher/faster transaction loads, more raw capacity. https://en.wikipedia.org/wiki/Scalability</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2D4F22-4051-4F28-9B90-CE898DB336CD}" type="slidenum">
              <a:rPr lang="en-CA" smtClean="0"/>
              <a:t>10</a:t>
            </a:fld>
            <a:endParaRPr lang="en-CA"/>
          </a:p>
        </p:txBody>
      </p:sp>
    </p:spTree>
    <p:extLst>
      <p:ext uri="{BB962C8B-B14F-4D97-AF65-F5344CB8AC3E}">
        <p14:creationId xmlns:p14="http://schemas.microsoft.com/office/powerpoint/2010/main" val="4217752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High Tier Cloud </a:t>
            </a:r>
            <a:r>
              <a:rPr lang="en-CA" sz="1200" dirty="0"/>
              <a:t>needs high bandwidth + low latency </a:t>
            </a:r>
            <a:r>
              <a:rPr lang="en-CA" sz="1200" b="1" dirty="0"/>
              <a:t>private</a:t>
            </a:r>
            <a:r>
              <a:rPr lang="en-CA" sz="1200" dirty="0"/>
              <a:t> network connection to cloud provider. </a:t>
            </a:r>
          </a:p>
          <a:p>
            <a:r>
              <a:rPr lang="en-CA" sz="1200" kern="1200" dirty="0">
                <a:solidFill>
                  <a:schemeClr val="tx1"/>
                </a:solidFill>
                <a:effectLst/>
                <a:latin typeface="+mn-lt"/>
                <a:ea typeface="+mn-ea"/>
                <a:cs typeface="+mn-cs"/>
              </a:rPr>
              <a:t>e.g. "</a:t>
            </a:r>
            <a:r>
              <a:rPr lang="en-CA" dirty="0"/>
              <a:t>Amazon S3 now provides increased performance to support at least 3,500 requests per second to add data and 5,500 requests per second to retrieve data" – this does not happen through your regular ISP connection over the public switched Internet.</a:t>
            </a:r>
          </a:p>
          <a:p>
            <a:r>
              <a:rPr lang="en-CA" dirty="0"/>
              <a:t>Consumer services such as </a:t>
            </a:r>
            <a:r>
              <a:rPr lang="en-US" dirty="0"/>
              <a:t>OneDrive, Google Drive, Dropbox, iCloud, are file </a:t>
            </a:r>
            <a:r>
              <a:rPr lang="en-US" i="1" dirty="0"/>
              <a:t>storage</a:t>
            </a:r>
            <a:r>
              <a:rPr lang="en-US" dirty="0"/>
              <a:t>. They are not high-performance file serving or database engines.</a:t>
            </a:r>
            <a:endParaRPr lang="en-CA" dirty="0"/>
          </a:p>
          <a:p>
            <a:endParaRPr lang="en-CA" sz="1200" kern="1200" dirty="0">
              <a:solidFill>
                <a:schemeClr val="tx1"/>
              </a:solidFill>
              <a:effectLst/>
              <a:latin typeface="+mn-lt"/>
              <a:ea typeface="+mn-ea"/>
              <a:cs typeface="+mn-cs"/>
            </a:endParaRPr>
          </a:p>
          <a:p>
            <a:r>
              <a:rPr lang="en-CA" dirty="0"/>
              <a:t>TCO = cap-ex plus op-ex (capital expenditure to acquire, operations expenditure to run)</a:t>
            </a:r>
            <a:br>
              <a:rPr lang="en-CA" dirty="0"/>
            </a:br>
            <a:endParaRPr lang="en-CA" dirty="0"/>
          </a:p>
          <a:p>
            <a:r>
              <a:rPr lang="en-GB" dirty="0"/>
              <a:t>On-Premises Object Storage vs. Public Cloud for Enterprise Data Storage</a:t>
            </a:r>
            <a:br>
              <a:rPr lang="en-GB" dirty="0"/>
            </a:br>
            <a:r>
              <a:rPr lang="en-GB" dirty="0"/>
              <a:t>TCO is higher / lower for one versus the other depending on who you ask.</a:t>
            </a:r>
          </a:p>
          <a:p>
            <a:r>
              <a:rPr lang="en-GB" dirty="0"/>
              <a:t>cloud has lower TCO than on-prem per https://www.globalrelay.com/wp-content/uploads/2021/09/GlobalRelay-EV-Cloud-TCO-Whitepaper.pdf</a:t>
            </a:r>
          </a:p>
          <a:p>
            <a:r>
              <a:rPr lang="en-GB" dirty="0"/>
              <a:t>on-prem has lower TCO than cloud per </a:t>
            </a:r>
            <a:r>
              <a:rPr lang="en-CA" sz="1200" kern="1200" dirty="0">
                <a:solidFill>
                  <a:schemeClr val="tx1"/>
                </a:solidFill>
                <a:effectLst/>
                <a:latin typeface="+mn-lt"/>
                <a:ea typeface="+mn-ea"/>
                <a:cs typeface="+mn-cs"/>
              </a:rPr>
              <a:t>https://www.fintechfutures.com/files/2020/10/Cloudian_Insiders_Guide_to_Secure_and_Cost_Effective_Storage_for_Financial_Services-1.pdf</a:t>
            </a:r>
            <a:endParaRPr lang="en-GB"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https://cloud.google.com/network-tiers/</a:t>
            </a:r>
          </a:p>
          <a:p>
            <a:r>
              <a:rPr lang="en-CA" sz="1200" kern="1200" dirty="0">
                <a:solidFill>
                  <a:schemeClr val="tx1"/>
                </a:solidFill>
                <a:effectLst/>
                <a:latin typeface="+mn-lt"/>
                <a:ea typeface="+mn-ea"/>
                <a:cs typeface="+mn-cs"/>
              </a:rPr>
              <a:t>https://www.netapp.com/cloud-services/cloud-tiering/</a:t>
            </a:r>
          </a:p>
          <a:p>
            <a:endParaRPr lang="en-CA" sz="1200" kern="1200" dirty="0">
              <a:solidFill>
                <a:schemeClr val="tx1"/>
              </a:solidFill>
              <a:effectLst/>
              <a:latin typeface="+mn-lt"/>
              <a:ea typeface="+mn-ea"/>
              <a:cs typeface="+mn-cs"/>
            </a:endParaRPr>
          </a:p>
          <a:p>
            <a:r>
              <a:rPr lang="en-GB" sz="1200" b="0" kern="1200" dirty="0">
                <a:solidFill>
                  <a:schemeClr val="tx1"/>
                </a:solidFill>
                <a:effectLst/>
                <a:latin typeface="+mn-lt"/>
                <a:ea typeface="+mn-ea"/>
                <a:cs typeface="+mn-cs"/>
              </a:rPr>
              <a:t>Image from http://www.novacom.gr/portfolio_page/cloudcomputing/</a:t>
            </a:r>
          </a:p>
        </p:txBody>
      </p:sp>
      <p:sp>
        <p:nvSpPr>
          <p:cNvPr id="4" name="Slide Number Placeholder 3"/>
          <p:cNvSpPr>
            <a:spLocks noGrp="1"/>
          </p:cNvSpPr>
          <p:nvPr>
            <p:ph type="sldNum" sz="quarter" idx="10"/>
          </p:nvPr>
        </p:nvSpPr>
        <p:spPr/>
        <p:txBody>
          <a:bodyPr/>
          <a:lstStyle/>
          <a:p>
            <a:fld id="{872D4F22-4051-4F28-9B90-CE898DB336CD}" type="slidenum">
              <a:rPr lang="en-CA" smtClean="0"/>
              <a:t>11</a:t>
            </a:fld>
            <a:endParaRPr lang="en-CA"/>
          </a:p>
        </p:txBody>
      </p:sp>
    </p:spTree>
    <p:extLst>
      <p:ext uri="{BB962C8B-B14F-4D97-AF65-F5344CB8AC3E}">
        <p14:creationId xmlns:p14="http://schemas.microsoft.com/office/powerpoint/2010/main" val="186536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purposes of disambiguation, “Attached” is used here to convey the meaning of “online” in this context of IT storage.</a:t>
            </a:r>
            <a:endParaRPr lang="en-GB" b="0" i="0" dirty="0">
              <a:solidFill>
                <a:srgbClr val="000000"/>
              </a:solidFill>
              <a:effectLst/>
              <a:latin typeface="Linux Libertine"/>
            </a:endParaRPr>
          </a:p>
          <a:p>
            <a:r>
              <a:rPr lang="en-GB" sz="1200" kern="1200" dirty="0">
                <a:solidFill>
                  <a:schemeClr val="tx1"/>
                </a:solidFill>
                <a:effectLst/>
                <a:latin typeface="+mn-lt"/>
                <a:ea typeface="+mn-ea"/>
                <a:cs typeface="+mn-cs"/>
              </a:rPr>
              <a:t>Since the Internet became ubiquitous, “online” has been synonymous with a user being on a network</a:t>
            </a:r>
            <a:r>
              <a:rPr lang="en-GB" sz="1200" i="1"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Online means more than that. </a:t>
            </a:r>
          </a:p>
          <a:p>
            <a:r>
              <a:rPr lang="en-GB" sz="1200" kern="1200" dirty="0">
                <a:solidFill>
                  <a:schemeClr val="tx1"/>
                </a:solidFill>
                <a:effectLst/>
                <a:latin typeface="+mn-lt"/>
                <a:ea typeface="+mn-ea"/>
                <a:cs typeface="+mn-cs"/>
              </a:rPr>
              <a:t>For people with grey hair, “online” has been used since the early days of computing to indicate devices directly/closely attached to the main computing system. </a:t>
            </a:r>
          </a:p>
          <a:p>
            <a:r>
              <a:rPr lang="en-GB" sz="1200" kern="1200" dirty="0">
                <a:solidFill>
                  <a:schemeClr val="tx1"/>
                </a:solidFill>
                <a:effectLst/>
                <a:latin typeface="+mn-lt"/>
                <a:ea typeface="+mn-ea"/>
                <a:cs typeface="+mn-cs"/>
              </a:rPr>
              <a:t>For people with no hair, </a:t>
            </a:r>
            <a:r>
              <a:rPr lang="en-US" sz="1200" kern="1200" dirty="0">
                <a:solidFill>
                  <a:schemeClr val="tx1"/>
                </a:solidFill>
                <a:effectLst/>
                <a:latin typeface="+mn-lt"/>
                <a:ea typeface="+mn-ea"/>
                <a:cs typeface="+mn-cs"/>
              </a:rPr>
              <a:t>"online" was commonly used in the railroad and telegraph industries during the 19th century.</a:t>
            </a:r>
          </a:p>
          <a:p>
            <a:r>
              <a:rPr lang="en-US" sz="1200" kern="1200" dirty="0">
                <a:solidFill>
                  <a:schemeClr val="tx1"/>
                </a:solidFill>
                <a:effectLst/>
                <a:latin typeface="+mn-lt"/>
                <a:ea typeface="+mn-ea"/>
                <a:cs typeface="+mn-cs"/>
              </a:rPr>
              <a:t>The meaning of “online” is somewhat tied to the century you grew up in. Us older guys are still getting used to a new century and the new millennium.</a:t>
            </a:r>
          </a:p>
          <a:p>
            <a:r>
              <a:rPr lang="en-GB" sz="1200" kern="1200" dirty="0">
                <a:solidFill>
                  <a:schemeClr val="tx1"/>
                </a:solidFill>
                <a:effectLst/>
                <a:latin typeface="+mn-lt"/>
                <a:ea typeface="+mn-ea"/>
                <a:cs typeface="+mn-cs"/>
              </a:rPr>
              <a:t>See https://en.wikipedia.org/wiki/Online_and_offline</a:t>
            </a:r>
          </a:p>
          <a:p>
            <a:r>
              <a:rPr lang="en-GB" sz="1200" b="1" kern="1200" dirty="0">
                <a:solidFill>
                  <a:schemeClr val="tx1"/>
                </a:solidFill>
                <a:effectLst/>
                <a:latin typeface="+mn-lt"/>
                <a:ea typeface="+mn-ea"/>
                <a:cs typeface="+mn-cs"/>
              </a:rPr>
              <a:t>OLTP</a:t>
            </a:r>
            <a:r>
              <a:rPr lang="en-GB" sz="1200" kern="1200" dirty="0">
                <a:solidFill>
                  <a:schemeClr val="tx1"/>
                </a:solidFill>
                <a:effectLst/>
                <a:latin typeface="+mn-lt"/>
                <a:ea typeface="+mn-ea"/>
                <a:cs typeface="+mn-cs"/>
              </a:rPr>
              <a:t> ==&gt; https://en.wikipedia.org/wiki/Online_transaction_processing</a:t>
            </a:r>
          </a:p>
          <a:p>
            <a:r>
              <a:rPr lang="en-CA" sz="1200" kern="1200" dirty="0">
                <a:solidFill>
                  <a:schemeClr val="tx1"/>
                </a:solidFill>
                <a:effectLst/>
                <a:latin typeface="+mn-lt"/>
                <a:ea typeface="+mn-ea"/>
                <a:cs typeface="+mn-cs"/>
              </a:rPr>
              <a:t>Storage types are listed on the slide from highest to lowest performance. WHY are each type high/low cap-ex &amp; high/low op-ex ?</a:t>
            </a:r>
          </a:p>
          <a:p>
            <a:r>
              <a:rPr lang="en-CA" sz="1200" kern="1200" dirty="0">
                <a:solidFill>
                  <a:schemeClr val="tx1"/>
                </a:solidFill>
                <a:effectLst/>
                <a:latin typeface="+mn-lt"/>
                <a:ea typeface="+mn-ea"/>
                <a:cs typeface="+mn-cs"/>
              </a:rPr>
              <a:t>Capital vs operating expense: capital is acquisition cost – purchasing a device,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SSDs are currently 6 – 10 times the capital cost of HDDs per GB.</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Operating cost is the electricity to run the device which creates waste heat and the climate control system to get rid of the excess heat. You pay twice for the energy to run computer systems.</a:t>
            </a:r>
          </a:p>
          <a:p>
            <a:r>
              <a:rPr lang="en-CA" sz="1200" b="1" kern="1200" dirty="0">
                <a:solidFill>
                  <a:schemeClr val="tx1"/>
                </a:solidFill>
                <a:effectLst/>
                <a:latin typeface="+mn-lt"/>
                <a:ea typeface="+mn-ea"/>
                <a:cs typeface="+mn-cs"/>
              </a:rPr>
              <a:t>DAS</a:t>
            </a:r>
            <a:r>
              <a:rPr lang="en-CA" sz="1200" kern="1200" dirty="0">
                <a:solidFill>
                  <a:schemeClr val="tx1"/>
                </a:solidFill>
                <a:effectLst/>
                <a:latin typeface="+mn-lt"/>
                <a:ea typeface="+mn-ea"/>
                <a:cs typeface="+mn-cs"/>
              </a:rPr>
              <a:t> Direct attach = storage devices installed within the computer </a:t>
            </a:r>
            <a:r>
              <a:rPr lang="en-US" sz="1200" kern="1200" dirty="0">
                <a:solidFill>
                  <a:schemeClr val="tx1"/>
                </a:solidFill>
                <a:effectLst/>
                <a:latin typeface="+mn-lt"/>
                <a:ea typeface="+mn-ea"/>
                <a:cs typeface="+mn-cs"/>
              </a:rPr>
              <a:t>on a data bus connected to a motherboard or disk controller</a:t>
            </a:r>
            <a:r>
              <a:rPr lang="en-CA" sz="1200" kern="1200" dirty="0">
                <a:solidFill>
                  <a:schemeClr val="tx1"/>
                </a:solidFill>
                <a:effectLst/>
                <a:latin typeface="+mn-lt"/>
                <a:ea typeface="+mn-ea"/>
                <a:cs typeface="+mn-cs"/>
              </a:rPr>
              <a:t>, also known as 'internal' drives. Mostly used in PCs and smaller servers –limited by physical drive bay space in standalone systems.</a:t>
            </a:r>
          </a:p>
          <a:p>
            <a:r>
              <a:rPr lang="en-US" sz="1200" kern="1200" dirty="0">
                <a:solidFill>
                  <a:schemeClr val="tx1"/>
                </a:solidFill>
                <a:effectLst/>
                <a:latin typeface="+mn-lt"/>
                <a:ea typeface="+mn-ea"/>
                <a:cs typeface="+mn-cs"/>
              </a:rPr>
              <a:t>https://en.wikipedia.org/wiki/Direct-attached_storage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https://www.cnet.com/how-to/digital-storage-basics-part-1-internal-storage-vs-memory/</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SAN</a:t>
            </a:r>
            <a:r>
              <a:rPr lang="en-CA" sz="1200" kern="1200" dirty="0">
                <a:solidFill>
                  <a:schemeClr val="tx1"/>
                </a:solidFill>
                <a:effectLst/>
                <a:latin typeface="+mn-lt"/>
                <a:ea typeface="+mn-ea"/>
                <a:cs typeface="+mn-cs"/>
              </a:rPr>
              <a:t> Storage Area Network = block-level storage devices accessed through a dedicated high-speed connection with specialized protocol optimized for data transfer over a network, (independent of local area network traffic and generic network protocols). Functionally, it is similar to DAS (not NAS); it provides what appears to be a DAS drive to an attached server. https://en.wikipedia.org/wiki/Storage_area_network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Highly </a:t>
            </a:r>
            <a:r>
              <a:rPr lang="en-CA" sz="1200" i="1" kern="1200" dirty="0">
                <a:solidFill>
                  <a:schemeClr val="tx1"/>
                </a:solidFill>
                <a:effectLst/>
                <a:latin typeface="+mn-lt"/>
                <a:ea typeface="+mn-ea"/>
                <a:cs typeface="+mn-cs"/>
              </a:rPr>
              <a:t>scalable </a:t>
            </a:r>
            <a:r>
              <a:rPr lang="en-CA" sz="1200" i="0" kern="1200" dirty="0">
                <a:solidFill>
                  <a:schemeClr val="tx1"/>
                </a:solidFill>
                <a:effectLst/>
                <a:latin typeface="+mn-lt"/>
                <a:ea typeface="+mn-ea"/>
                <a:cs typeface="+mn-cs"/>
              </a:rPr>
              <a:t>meaning the system can grow to meeting increasing demands: add more storage to support more servers, higher/faster transaction loads, more raw capacity. https://en.wikipedia.org/wiki/Scalability</a:t>
            </a:r>
            <a:endParaRPr lang="en-CA" sz="1200" kern="1200" dirty="0">
              <a:solidFill>
                <a:schemeClr val="tx1"/>
              </a:solidFill>
              <a:effectLst/>
              <a:latin typeface="+mn-lt"/>
              <a:ea typeface="+mn-ea"/>
              <a:cs typeface="+mn-cs"/>
            </a:endParaRPr>
          </a:p>
          <a:p>
            <a:endParaRPr lang="en-CA" sz="1200" b="1"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High Tier Cloud </a:t>
            </a:r>
            <a:r>
              <a:rPr lang="en-CA" sz="1200" dirty="0"/>
              <a:t>needs high bandwidth + low latency private network connection to cloud provider. </a:t>
            </a:r>
          </a:p>
          <a:p>
            <a:r>
              <a:rPr lang="en-CA" sz="1200" kern="1200" dirty="0">
                <a:solidFill>
                  <a:schemeClr val="tx1"/>
                </a:solidFill>
                <a:effectLst/>
                <a:latin typeface="+mn-lt"/>
                <a:ea typeface="+mn-ea"/>
                <a:cs typeface="+mn-cs"/>
              </a:rPr>
              <a:t>e.g. "</a:t>
            </a:r>
            <a:r>
              <a:rPr lang="en-CA" dirty="0"/>
              <a:t>Amazon S3 now provides increased performance to support at least 3,500 requests per second to add data and 5,500 requests per second to retrieve data" – this does not happen through your regular ISP connection.</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NAS</a:t>
            </a:r>
            <a:r>
              <a:rPr lang="en-CA" sz="1200" kern="1200" dirty="0">
                <a:solidFill>
                  <a:schemeClr val="tx1"/>
                </a:solidFill>
                <a:effectLst/>
                <a:latin typeface="+mn-lt"/>
                <a:ea typeface="+mn-ea"/>
                <a:cs typeface="+mn-cs"/>
              </a:rPr>
              <a:t> Network attach = storage devices accessible through the local area network. Range </a:t>
            </a:r>
            <a:r>
              <a:rPr lang="en-US" sz="1200" kern="1200" dirty="0">
                <a:solidFill>
                  <a:schemeClr val="tx1"/>
                </a:solidFill>
                <a:effectLst/>
                <a:latin typeface="+mn-lt"/>
                <a:ea typeface="+mn-ea"/>
                <a:cs typeface="+mn-cs"/>
              </a:rPr>
              <a:t>from industrial/enterprise size systems down to a Western Digital "My Cloud" device plugged into your home router. NAS</a:t>
            </a:r>
            <a:r>
              <a:rPr lang="en-CA" sz="1200" kern="1200" dirty="0">
                <a:solidFill>
                  <a:schemeClr val="tx1"/>
                </a:solidFill>
                <a:effectLst/>
                <a:latin typeface="+mn-lt"/>
                <a:ea typeface="+mn-ea"/>
                <a:cs typeface="+mn-cs"/>
              </a:rPr>
              <a:t> is a file-level computer data storage server on a LAN providing data access to clients on multiple Operating Systems using various file sharing protocols including NFS/TCP (Network File System over TCP (Transmission Control Protocol).  NAS </a:t>
            </a:r>
            <a:r>
              <a:rPr lang="en-US" sz="1200" kern="1200" dirty="0">
                <a:solidFill>
                  <a:schemeClr val="tx1"/>
                </a:solidFill>
                <a:effectLst/>
                <a:latin typeface="+mn-lt"/>
                <a:ea typeface="+mn-ea"/>
                <a:cs typeface="+mn-cs"/>
              </a:rPr>
              <a:t>file systems are independent of the platform that originally sent or is requesting the data. E.g. Apple, Windows, Linux, IBM operating systems all using different file systems, can send files to an NAS which can send a file to a different (heterogeneous) system – no more platform incompatibilities at the price of performance (NAS is a general-purpose file server as opposed to single purpose devices like SAN, DAS) and possible network traffic congestion/contention.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https://en.wikipedia.org/wiki/Network-attached_storage  https://en.wikipedia.org/wiki/Network_File_System https://en.wikipedia.org/wiki/Heterogeneous_computing</a:t>
            </a:r>
          </a:p>
          <a:p>
            <a:r>
              <a:rPr lang="en-CA" sz="1200" kern="1200" dirty="0">
                <a:solidFill>
                  <a:schemeClr val="tx1"/>
                </a:solidFill>
                <a:effectLst/>
                <a:latin typeface="+mn-lt"/>
                <a:ea typeface="+mn-ea"/>
                <a:cs typeface="+mn-cs"/>
              </a:rPr>
              <a:t>https://www.snia.org/sites/default/education/tutorials/2008/fall/applications/StephenDaniel_Running_Database_Application_NAS.pdf</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large data center, racks of diskless servers are connected to NAS and SAN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https://en.wikipedia.org/wiki/Cloud_storage</a:t>
            </a:r>
          </a:p>
          <a:p>
            <a:r>
              <a:rPr lang="en-CA" sz="1200" kern="1200" dirty="0">
                <a:solidFill>
                  <a:schemeClr val="tx1"/>
                </a:solidFill>
                <a:effectLst/>
                <a:latin typeface="+mn-lt"/>
                <a:ea typeface="+mn-ea"/>
                <a:cs typeface="+mn-cs"/>
              </a:rPr>
              <a:t>https://aws.amazon.com/s3/storage-classes/</a:t>
            </a:r>
          </a:p>
          <a:p>
            <a:r>
              <a:rPr lang="en-CA" sz="1200" kern="1200" dirty="0">
                <a:solidFill>
                  <a:schemeClr val="tx1"/>
                </a:solidFill>
                <a:effectLst/>
                <a:latin typeface="+mn-lt"/>
                <a:ea typeface="+mn-ea"/>
                <a:cs typeface="+mn-cs"/>
              </a:rPr>
              <a:t>https://docs.aws.amazon.com/AmazonS3/latest/dev/optimizing-performance-guidelines.html</a:t>
            </a:r>
          </a:p>
          <a:p>
            <a:r>
              <a:rPr lang="en-CA" sz="1200" kern="1200" dirty="0">
                <a:solidFill>
                  <a:schemeClr val="tx1"/>
                </a:solidFill>
                <a:effectLst/>
                <a:latin typeface="+mn-lt"/>
                <a:ea typeface="+mn-ea"/>
                <a:cs typeface="+mn-cs"/>
              </a:rPr>
              <a:t>https://aws.amazon.com/about-aws/whats-new/2018/07/amazon-s3-announces-increased-request-rate-performance/</a:t>
            </a:r>
          </a:p>
          <a:p>
            <a:r>
              <a:rPr lang="en-CA" sz="1200" kern="1200" dirty="0">
                <a:solidFill>
                  <a:schemeClr val="tx1"/>
                </a:solidFill>
                <a:effectLst/>
                <a:latin typeface="+mn-lt"/>
                <a:ea typeface="+mn-ea"/>
                <a:cs typeface="+mn-cs"/>
              </a:rPr>
              <a:t>https://cloud.google.com/solutions/data-management</a:t>
            </a:r>
          </a:p>
          <a:p>
            <a:r>
              <a:rPr lang="en-CA" sz="1200" kern="1200" dirty="0">
                <a:solidFill>
                  <a:schemeClr val="tx1"/>
                </a:solidFill>
                <a:effectLst/>
                <a:latin typeface="+mn-lt"/>
                <a:ea typeface="+mn-ea"/>
                <a:cs typeface="+mn-cs"/>
              </a:rPr>
              <a:t>https://cloud.google.com/interconnect/docs/how-to/choose-type</a:t>
            </a:r>
          </a:p>
          <a:p>
            <a:r>
              <a:rPr lang="en-CA" sz="1200" kern="1200" dirty="0">
                <a:solidFill>
                  <a:schemeClr val="tx1"/>
                </a:solidFill>
                <a:effectLst/>
                <a:latin typeface="+mn-lt"/>
                <a:ea typeface="+mn-ea"/>
                <a:cs typeface="+mn-cs"/>
              </a:rPr>
              <a:t>https://cloud.google.com/hybrid-connectivity/</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HDD</a:t>
            </a:r>
            <a:r>
              <a:rPr lang="en-CA" sz="1200" kern="1200" dirty="0">
                <a:solidFill>
                  <a:schemeClr val="tx1"/>
                </a:solidFill>
                <a:effectLst/>
                <a:latin typeface="+mn-lt"/>
                <a:ea typeface="+mn-ea"/>
                <a:cs typeface="+mn-cs"/>
              </a:rPr>
              <a:t> Hard Disk Drive – 2.5-inch drives for laptops; 3.5-inch drives for desktops, servers, SAN, and NAS. A motor drives a disk with platters coated in magnetic material. https://en.wikipedia.org/wiki/Hard_disk_drive</a:t>
            </a:r>
          </a:p>
          <a:p>
            <a:r>
              <a:rPr lang="en-CA" sz="1200" kern="1200" dirty="0">
                <a:solidFill>
                  <a:schemeClr val="tx1"/>
                </a:solidFill>
                <a:effectLst/>
                <a:latin typeface="+mn-lt"/>
                <a:ea typeface="+mn-ea"/>
                <a:cs typeface="+mn-cs"/>
              </a:rPr>
              <a:t>High performance HDDs are seeing less use in data centers because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they have both high cap-ex and higher op-ex than standard 5400 RPM drives and ii) their price/performance IOPS cost advantage relative to SSDs is falling.</a:t>
            </a:r>
          </a:p>
          <a:p>
            <a:r>
              <a:rPr lang="en-CA" sz="1200" kern="1200" dirty="0">
                <a:solidFill>
                  <a:schemeClr val="tx1"/>
                </a:solidFill>
                <a:effectLst/>
                <a:latin typeface="+mn-lt"/>
                <a:ea typeface="+mn-ea"/>
                <a:cs typeface="+mn-cs"/>
              </a:rPr>
              <a:t>https://en.wikipedia.org/wiki/Hard_disk_drive_performance_characteristics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https://en.wikipedia.org/wiki/IOPS</a:t>
            </a:r>
          </a:p>
          <a:p>
            <a:r>
              <a:rPr lang="en-US" sz="1200" kern="1200" dirty="0">
                <a:solidFill>
                  <a:schemeClr val="tx1"/>
                </a:solidFill>
                <a:effectLst/>
                <a:latin typeface="+mn-lt"/>
                <a:ea typeface="+mn-ea"/>
                <a:cs typeface="+mn-cs"/>
              </a:rPr>
              <a:t>http://royal.pingdom.com/2010/02/18/amazing-facts-and-figures-about-the-evolution-of-hard-disk-drives/</a:t>
            </a:r>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SSD</a:t>
            </a:r>
            <a:r>
              <a:rPr lang="en-CA" sz="1200" kern="1200" dirty="0">
                <a:solidFill>
                  <a:schemeClr val="tx1"/>
                </a:solidFill>
                <a:effectLst/>
                <a:latin typeface="+mn-lt"/>
                <a:ea typeface="+mn-ea"/>
                <a:cs typeface="+mn-cs"/>
              </a:rPr>
              <a:t> Solid State Drive – 2.5",mSATA,M.2 form factors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Integrated Circuits store data without mechanical moving parts. </a:t>
            </a:r>
            <a:r>
              <a:rPr lang="en-GB" sz="1200" kern="1200" dirty="0">
                <a:solidFill>
                  <a:schemeClr val="tx1"/>
                </a:solidFill>
                <a:effectLst/>
                <a:latin typeface="+mn-lt"/>
                <a:ea typeface="+mn-ea"/>
                <a:cs typeface="+mn-cs"/>
              </a:rPr>
              <a:t>SSDs </a:t>
            </a:r>
            <a:r>
              <a:rPr lang="en-CA" sz="1200" kern="1200" dirty="0">
                <a:solidFill>
                  <a:schemeClr val="tx1"/>
                </a:solidFill>
                <a:effectLst/>
                <a:latin typeface="+mn-lt"/>
                <a:ea typeface="+mn-ea"/>
                <a:cs typeface="+mn-cs"/>
              </a:rPr>
              <a:t>work by magic. As in "Any sufficiently advanced technology is indistinguishable from magic."  Science fiction writer Arthur C. Clarke's third law appearing in "Hazards of Prophecy: The Failure of Imagination." (1973) https://en.wikipedia.org/wiki/Clarke%27s_three_laws</a:t>
            </a:r>
          </a:p>
          <a:p>
            <a:r>
              <a:rPr lang="en-US" sz="1200" kern="1200" dirty="0">
                <a:solidFill>
                  <a:schemeClr val="tx1"/>
                </a:solidFill>
                <a:effectLst/>
                <a:latin typeface="+mn-lt"/>
                <a:ea typeface="+mn-ea"/>
                <a:cs typeface="+mn-cs"/>
              </a:rPr>
              <a:t>SSDs are more reliable than HDDs up to a point. SSDs will retain data for ~10 years but can wear out earlier after too many write cycles. </a:t>
            </a:r>
            <a:r>
              <a:rPr lang="en-CA" sz="1200" kern="1200" dirty="0">
                <a:solidFill>
                  <a:schemeClr val="tx1"/>
                </a:solidFill>
                <a:effectLst/>
                <a:latin typeface="+mn-lt"/>
                <a:ea typeface="+mn-ea"/>
                <a:cs typeface="+mn-cs"/>
              </a:rPr>
              <a:t>SSDs may offer a lower TCO – Total Cost of Ownership for enterprises needing high performance access to data (Not necessarily high-performance writing of data.). </a:t>
            </a:r>
          </a:p>
          <a:p>
            <a:r>
              <a:rPr lang="en-CA" sz="1200" kern="1200" dirty="0">
                <a:solidFill>
                  <a:schemeClr val="tx1"/>
                </a:solidFill>
                <a:effectLst/>
                <a:latin typeface="+mn-lt"/>
                <a:ea typeface="+mn-ea"/>
                <a:cs typeface="+mn-cs"/>
              </a:rPr>
              <a:t>https://en.wikipedia.org/wiki/Solid-state_drive </a:t>
            </a:r>
          </a:p>
          <a:p>
            <a:r>
              <a:rPr lang="en-CA" sz="1200" kern="1200" dirty="0">
                <a:solidFill>
                  <a:schemeClr val="tx1"/>
                </a:solidFill>
                <a:effectLst/>
                <a:latin typeface="+mn-lt"/>
                <a:ea typeface="+mn-ea"/>
                <a:cs typeface="+mn-cs"/>
              </a:rPr>
              <a:t>Client vs Data Center/Enterprise SSDs  https://youtu.be/xtYWw1mNn8s</a:t>
            </a:r>
          </a:p>
          <a:p>
            <a:r>
              <a:rPr lang="en-CA" sz="1200" kern="1200" dirty="0">
                <a:solidFill>
                  <a:schemeClr val="tx1"/>
                </a:solidFill>
                <a:effectLst/>
                <a:latin typeface="+mn-lt"/>
                <a:ea typeface="+mn-ea"/>
                <a:cs typeface="+mn-cs"/>
              </a:rPr>
              <a:t>https://hostadvice.com/hosting-guides/ssd-vs-hdd-hosting/</a:t>
            </a:r>
          </a:p>
          <a:p>
            <a:r>
              <a:rPr lang="en-CA" sz="1200" kern="1200" dirty="0">
                <a:solidFill>
                  <a:schemeClr val="tx1"/>
                </a:solidFill>
                <a:effectLst/>
                <a:latin typeface="+mn-lt"/>
                <a:ea typeface="+mn-ea"/>
                <a:cs typeface="+mn-cs"/>
              </a:rPr>
              <a:t>https://www.computerworld.com/article/3297957/an-ssd-designed-for-greater-toc.html (really just a paraphrased Samsung marketing pitch for their SSDs but some good info there)</a:t>
            </a:r>
          </a:p>
          <a:p>
            <a:r>
              <a:rPr lang="en-CA" sz="1200" kern="1200" dirty="0">
                <a:solidFill>
                  <a:schemeClr val="tx1"/>
                </a:solidFill>
                <a:effectLst/>
                <a:latin typeface="+mn-lt"/>
                <a:ea typeface="+mn-ea"/>
                <a:cs typeface="+mn-cs"/>
              </a:rPr>
              <a:t>https://www.storagereview.com/ssd_vs_hdd</a:t>
            </a:r>
          </a:p>
          <a:p>
            <a:r>
              <a:rPr lang="en-CA" sz="1200" kern="1200" dirty="0">
                <a:solidFill>
                  <a:schemeClr val="tx1"/>
                </a:solidFill>
                <a:effectLst/>
                <a:latin typeface="+mn-lt"/>
                <a:ea typeface="+mn-ea"/>
                <a:cs typeface="+mn-cs"/>
              </a:rPr>
              <a:t>https://www.google.com/search?q=ssd+vs+hdd+tco</a:t>
            </a:r>
          </a:p>
          <a:p>
            <a:r>
              <a:rPr lang="en-CA" sz="1200" kern="1200" dirty="0">
                <a:solidFill>
                  <a:schemeClr val="tx1"/>
                </a:solidFill>
                <a:effectLst/>
                <a:latin typeface="+mn-lt"/>
                <a:ea typeface="+mn-ea"/>
                <a:cs typeface="+mn-cs"/>
              </a:rPr>
              <a:t>https://www.enterprisestorageforum.com/storage-hardware/ssd-vs-hdd.html</a:t>
            </a:r>
          </a:p>
          <a:p>
            <a:r>
              <a:rPr lang="en-CA" sz="1200" kern="1200" dirty="0">
                <a:solidFill>
                  <a:schemeClr val="tx1"/>
                </a:solidFill>
                <a:effectLst/>
                <a:latin typeface="+mn-lt"/>
                <a:ea typeface="+mn-ea"/>
                <a:cs typeface="+mn-cs"/>
              </a:rPr>
              <a:t>https://www.pcmag.com/article/297758/ssd-vs-hdd-whats-the-difference</a:t>
            </a:r>
          </a:p>
          <a:p>
            <a:r>
              <a:rPr lang="en-CA" sz="1200" kern="1200" dirty="0">
                <a:solidFill>
                  <a:schemeClr val="tx1"/>
                </a:solidFill>
                <a:effectLst/>
                <a:latin typeface="+mn-lt"/>
                <a:ea typeface="+mn-ea"/>
                <a:cs typeface="+mn-cs"/>
              </a:rPr>
              <a:t>https://www.backblaze.com/blog/how-reliable-are-ssds/</a:t>
            </a:r>
          </a:p>
        </p:txBody>
      </p:sp>
      <p:sp>
        <p:nvSpPr>
          <p:cNvPr id="4" name="Slide Number Placeholder 3"/>
          <p:cNvSpPr>
            <a:spLocks noGrp="1"/>
          </p:cNvSpPr>
          <p:nvPr>
            <p:ph type="sldNum" sz="quarter" idx="10"/>
          </p:nvPr>
        </p:nvSpPr>
        <p:spPr/>
        <p:txBody>
          <a:bodyPr/>
          <a:lstStyle/>
          <a:p>
            <a:fld id="{872D4F22-4051-4F28-9B90-CE898DB336CD}" type="slidenum">
              <a:rPr lang="en-CA" smtClean="0"/>
              <a:t>12</a:t>
            </a:fld>
            <a:endParaRPr lang="en-CA"/>
          </a:p>
        </p:txBody>
      </p:sp>
    </p:spTree>
    <p:extLst>
      <p:ext uri="{BB962C8B-B14F-4D97-AF65-F5344CB8AC3E}">
        <p14:creationId xmlns:p14="http://schemas.microsoft.com/office/powerpoint/2010/main" val="653015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Slide is DETAILS FOR QUIZ</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purposes of disambiguation, “Attached” is used here to convey the meaning of “online” in this context of IT storage.</a:t>
            </a:r>
            <a:endParaRPr lang="en-GB" b="0" i="0" dirty="0">
              <a:solidFill>
                <a:srgbClr val="000000"/>
              </a:solidFill>
              <a:effectLst/>
              <a:latin typeface="Linux Libertine"/>
            </a:endParaRPr>
          </a:p>
          <a:p>
            <a:r>
              <a:rPr lang="en-GB" sz="1200" kern="1200" dirty="0">
                <a:solidFill>
                  <a:schemeClr val="tx1"/>
                </a:solidFill>
                <a:effectLst/>
                <a:latin typeface="+mn-lt"/>
                <a:ea typeface="+mn-ea"/>
                <a:cs typeface="+mn-cs"/>
              </a:rPr>
              <a:t>Since the Internet became ubiquitous, “online” has been synonymous with a user being on a network</a:t>
            </a:r>
            <a:r>
              <a:rPr lang="en-GB" sz="1200" i="1"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Online means more than that. </a:t>
            </a:r>
          </a:p>
          <a:p>
            <a:r>
              <a:rPr lang="en-GB" sz="1200" kern="1200" dirty="0">
                <a:solidFill>
                  <a:schemeClr val="tx1"/>
                </a:solidFill>
                <a:effectLst/>
                <a:latin typeface="+mn-lt"/>
                <a:ea typeface="+mn-ea"/>
                <a:cs typeface="+mn-cs"/>
              </a:rPr>
              <a:t>For people with grey hair, “online” has been used since the early days of computing to indicate devices directly/closely attached to the main computing system. </a:t>
            </a:r>
          </a:p>
          <a:p>
            <a:r>
              <a:rPr lang="en-GB" sz="1200" kern="1200" dirty="0">
                <a:solidFill>
                  <a:schemeClr val="tx1"/>
                </a:solidFill>
                <a:effectLst/>
                <a:latin typeface="+mn-lt"/>
                <a:ea typeface="+mn-ea"/>
                <a:cs typeface="+mn-cs"/>
              </a:rPr>
              <a:t>For people with no hair, </a:t>
            </a:r>
            <a:r>
              <a:rPr lang="en-US" sz="1200" kern="1200" dirty="0">
                <a:solidFill>
                  <a:schemeClr val="tx1"/>
                </a:solidFill>
                <a:effectLst/>
                <a:latin typeface="+mn-lt"/>
                <a:ea typeface="+mn-ea"/>
                <a:cs typeface="+mn-cs"/>
              </a:rPr>
              <a:t>"online" was commonly used in the railroad and telegraph industries during the 19th century.</a:t>
            </a:r>
          </a:p>
          <a:p>
            <a:r>
              <a:rPr lang="en-US" sz="1200" kern="1200" dirty="0">
                <a:solidFill>
                  <a:schemeClr val="tx1"/>
                </a:solidFill>
                <a:effectLst/>
                <a:latin typeface="+mn-lt"/>
                <a:ea typeface="+mn-ea"/>
                <a:cs typeface="+mn-cs"/>
              </a:rPr>
              <a:t>The meaning of “online” is somewhat tied to the century you grew up in. Us older guys are still getting used to a new century and the new millennium.</a:t>
            </a:r>
          </a:p>
          <a:p>
            <a:r>
              <a:rPr lang="en-GB" sz="1200" kern="1200" dirty="0">
                <a:solidFill>
                  <a:schemeClr val="tx1"/>
                </a:solidFill>
                <a:effectLst/>
                <a:latin typeface="+mn-lt"/>
                <a:ea typeface="+mn-ea"/>
                <a:cs typeface="+mn-cs"/>
              </a:rPr>
              <a:t>See https://en.wikipedia.org/wiki/Online_and_offline</a:t>
            </a:r>
          </a:p>
          <a:p>
            <a:r>
              <a:rPr lang="en-GB" sz="1200" b="1" kern="1200" dirty="0">
                <a:solidFill>
                  <a:schemeClr val="tx1"/>
                </a:solidFill>
                <a:effectLst/>
                <a:latin typeface="+mn-lt"/>
                <a:ea typeface="+mn-ea"/>
                <a:cs typeface="+mn-cs"/>
              </a:rPr>
              <a:t>OLTP</a:t>
            </a:r>
            <a:r>
              <a:rPr lang="en-GB" sz="1200" kern="1200" dirty="0">
                <a:solidFill>
                  <a:schemeClr val="tx1"/>
                </a:solidFill>
                <a:effectLst/>
                <a:latin typeface="+mn-lt"/>
                <a:ea typeface="+mn-ea"/>
                <a:cs typeface="+mn-cs"/>
              </a:rPr>
              <a:t> ==&gt; https://en.wikipedia.org/wiki/Online_transaction_processing</a:t>
            </a:r>
          </a:p>
          <a:p>
            <a:r>
              <a:rPr lang="en-CA" sz="1200" kern="1200" dirty="0">
                <a:solidFill>
                  <a:schemeClr val="tx1"/>
                </a:solidFill>
                <a:effectLst/>
                <a:latin typeface="+mn-lt"/>
                <a:ea typeface="+mn-ea"/>
                <a:cs typeface="+mn-cs"/>
              </a:rPr>
              <a:t>Storage types are listed on the slide from highest to lowest performance. WHY are each type high/low cap-ex &amp; high/low op-ex ?</a:t>
            </a:r>
          </a:p>
          <a:p>
            <a:r>
              <a:rPr lang="en-CA" sz="1200" kern="1200" dirty="0">
                <a:solidFill>
                  <a:schemeClr val="tx1"/>
                </a:solidFill>
                <a:effectLst/>
                <a:latin typeface="+mn-lt"/>
                <a:ea typeface="+mn-ea"/>
                <a:cs typeface="+mn-cs"/>
              </a:rPr>
              <a:t>Capital vs operating expense: capital is acquisition cost – purchasing a device,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SSDs are currently 6 – 10 times the capital cost of HDDs per GB.</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Operating cost is the electricity to run the device which creates waste heat and the climate control system to get rid of the excess heat. You pay twice for the energy to run computer systems.</a:t>
            </a:r>
          </a:p>
          <a:p>
            <a:r>
              <a:rPr lang="en-CA" sz="1200" b="1" kern="1200" dirty="0">
                <a:solidFill>
                  <a:schemeClr val="tx1"/>
                </a:solidFill>
                <a:effectLst/>
                <a:latin typeface="+mn-lt"/>
                <a:ea typeface="+mn-ea"/>
                <a:cs typeface="+mn-cs"/>
              </a:rPr>
              <a:t>DAS</a:t>
            </a:r>
            <a:r>
              <a:rPr lang="en-CA" sz="1200" kern="1200" dirty="0">
                <a:solidFill>
                  <a:schemeClr val="tx1"/>
                </a:solidFill>
                <a:effectLst/>
                <a:latin typeface="+mn-lt"/>
                <a:ea typeface="+mn-ea"/>
                <a:cs typeface="+mn-cs"/>
              </a:rPr>
              <a:t> Direct attach = storage devices installed within the computer </a:t>
            </a:r>
            <a:r>
              <a:rPr lang="en-US" sz="1200" kern="1200" dirty="0">
                <a:solidFill>
                  <a:schemeClr val="tx1"/>
                </a:solidFill>
                <a:effectLst/>
                <a:latin typeface="+mn-lt"/>
                <a:ea typeface="+mn-ea"/>
                <a:cs typeface="+mn-cs"/>
              </a:rPr>
              <a:t>on a data bus connected to a motherboard or disk controller</a:t>
            </a:r>
            <a:r>
              <a:rPr lang="en-CA" sz="1200" kern="1200" dirty="0">
                <a:solidFill>
                  <a:schemeClr val="tx1"/>
                </a:solidFill>
                <a:effectLst/>
                <a:latin typeface="+mn-lt"/>
                <a:ea typeface="+mn-ea"/>
                <a:cs typeface="+mn-cs"/>
              </a:rPr>
              <a:t>, also known as 'internal' drives. Mostly used in PCs and smaller servers –limited by physical drive bay space in standalone systems.</a:t>
            </a:r>
          </a:p>
          <a:p>
            <a:r>
              <a:rPr lang="en-US" sz="1200" kern="1200" dirty="0">
                <a:solidFill>
                  <a:schemeClr val="tx1"/>
                </a:solidFill>
                <a:effectLst/>
                <a:latin typeface="+mn-lt"/>
                <a:ea typeface="+mn-ea"/>
                <a:cs typeface="+mn-cs"/>
              </a:rPr>
              <a:t>https://en.wikipedia.org/wiki/Direct-attached_storage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https://www.cnet.com/how-to/digital-storage-basics-part-1-internal-storage-vs-memory/</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SAN</a:t>
            </a:r>
            <a:r>
              <a:rPr lang="en-CA" sz="1200" kern="1200" dirty="0">
                <a:solidFill>
                  <a:schemeClr val="tx1"/>
                </a:solidFill>
                <a:effectLst/>
                <a:latin typeface="+mn-lt"/>
                <a:ea typeface="+mn-ea"/>
                <a:cs typeface="+mn-cs"/>
              </a:rPr>
              <a:t> Storage Area Network = block-level storage devices accessed through a dedicated high-speed connection with specialized protocol optimized for data transfer over a network, (independent of local area network traffic and generic network protocols). Functionally, it is similar to DAS (not NAS); it provides what appears to be a DAS drive to an attached server. https://en.wikipedia.org/wiki/Storage_area_network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Highly </a:t>
            </a:r>
            <a:r>
              <a:rPr lang="en-CA" sz="1200" i="1" kern="1200" dirty="0">
                <a:solidFill>
                  <a:schemeClr val="tx1"/>
                </a:solidFill>
                <a:effectLst/>
                <a:latin typeface="+mn-lt"/>
                <a:ea typeface="+mn-ea"/>
                <a:cs typeface="+mn-cs"/>
              </a:rPr>
              <a:t>scalable </a:t>
            </a:r>
            <a:r>
              <a:rPr lang="en-CA" sz="1200" i="0" kern="1200" dirty="0">
                <a:solidFill>
                  <a:schemeClr val="tx1"/>
                </a:solidFill>
                <a:effectLst/>
                <a:latin typeface="+mn-lt"/>
                <a:ea typeface="+mn-ea"/>
                <a:cs typeface="+mn-cs"/>
              </a:rPr>
              <a:t>meaning the system can grow to meeting increasing demands: add more storage to support more servers, higher/faster transaction loads, more raw capacity. https://en.wikipedia.org/wiki/Scalability</a:t>
            </a:r>
            <a:endParaRPr lang="en-CA" sz="1200" kern="1200" dirty="0">
              <a:solidFill>
                <a:schemeClr val="tx1"/>
              </a:solidFill>
              <a:effectLst/>
              <a:latin typeface="+mn-lt"/>
              <a:ea typeface="+mn-ea"/>
              <a:cs typeface="+mn-cs"/>
            </a:endParaRPr>
          </a:p>
          <a:p>
            <a:endParaRPr lang="en-CA" sz="1200" b="1"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High Tier Cloud </a:t>
            </a:r>
            <a:r>
              <a:rPr lang="en-CA" sz="1200" dirty="0"/>
              <a:t>needs high bandwidth + low latency private network connection to cloud provider. </a:t>
            </a:r>
          </a:p>
          <a:p>
            <a:r>
              <a:rPr lang="en-CA" sz="1200" kern="1200" dirty="0">
                <a:solidFill>
                  <a:schemeClr val="tx1"/>
                </a:solidFill>
                <a:effectLst/>
                <a:latin typeface="+mn-lt"/>
                <a:ea typeface="+mn-ea"/>
                <a:cs typeface="+mn-cs"/>
              </a:rPr>
              <a:t>e.g. "</a:t>
            </a:r>
            <a:r>
              <a:rPr lang="en-CA" dirty="0"/>
              <a:t>Amazon S3 now provides increased performance to support at least 3,500 requests per second to add data and 5,500 requests per second to retrieve data" – this does not happen through your regular ISP connection.</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NAS</a:t>
            </a:r>
            <a:r>
              <a:rPr lang="en-CA" sz="1200" kern="1200" dirty="0">
                <a:solidFill>
                  <a:schemeClr val="tx1"/>
                </a:solidFill>
                <a:effectLst/>
                <a:latin typeface="+mn-lt"/>
                <a:ea typeface="+mn-ea"/>
                <a:cs typeface="+mn-cs"/>
              </a:rPr>
              <a:t> Network attach = storage devices accessible through the local area network. Range </a:t>
            </a:r>
            <a:r>
              <a:rPr lang="en-US" sz="1200" kern="1200" dirty="0">
                <a:solidFill>
                  <a:schemeClr val="tx1"/>
                </a:solidFill>
                <a:effectLst/>
                <a:latin typeface="+mn-lt"/>
                <a:ea typeface="+mn-ea"/>
                <a:cs typeface="+mn-cs"/>
              </a:rPr>
              <a:t>from industrial/enterprise size systems down to a Western Digital "My Cloud" device plugged into your home router. NAS</a:t>
            </a:r>
            <a:r>
              <a:rPr lang="en-CA" sz="1200" kern="1200" dirty="0">
                <a:solidFill>
                  <a:schemeClr val="tx1"/>
                </a:solidFill>
                <a:effectLst/>
                <a:latin typeface="+mn-lt"/>
                <a:ea typeface="+mn-ea"/>
                <a:cs typeface="+mn-cs"/>
              </a:rPr>
              <a:t> is a file-level computer data storage server on a LAN providing data access to clients on multiple Operating Systems using various file sharing protocols including NFS/TCP (Network File System over TCP (Transmission Control Protocol).  NAS </a:t>
            </a:r>
            <a:r>
              <a:rPr lang="en-US" sz="1200" kern="1200" dirty="0">
                <a:solidFill>
                  <a:schemeClr val="tx1"/>
                </a:solidFill>
                <a:effectLst/>
                <a:latin typeface="+mn-lt"/>
                <a:ea typeface="+mn-ea"/>
                <a:cs typeface="+mn-cs"/>
              </a:rPr>
              <a:t>file systems are independent of the platform that originally sent or is requesting the data. E.g. Apple, Windows, Linux, IBM operating systems all using different file systems, can send files to an NAS which can send a file to a different (heterogeneous) system – no more platform incompatibilities at the price of performance (NAS is a general-purpose file server as opposed to single purpose devices like SAN, DAS) and possible network traffic congestion/contention.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https://en.wikipedia.org/wiki/Network-attached_storage  https://en.wikipedia.org/wiki/Network_File_System https://en.wikipedia.org/wiki/Heterogeneous_computing</a:t>
            </a:r>
          </a:p>
          <a:p>
            <a:r>
              <a:rPr lang="en-CA" sz="1200" kern="1200" dirty="0">
                <a:solidFill>
                  <a:schemeClr val="tx1"/>
                </a:solidFill>
                <a:effectLst/>
                <a:latin typeface="+mn-lt"/>
                <a:ea typeface="+mn-ea"/>
                <a:cs typeface="+mn-cs"/>
              </a:rPr>
              <a:t>https://www.snia.org/sites/default/education/tutorials/2008/fall/applications/StephenDaniel_Running_Database_Application_NAS.pdf</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large data center, racks of diskless servers are connected to NAS and SAN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https://en.wikipedia.org/wiki/Cloud_storage</a:t>
            </a:r>
          </a:p>
          <a:p>
            <a:r>
              <a:rPr lang="en-CA" sz="1200" kern="1200" dirty="0">
                <a:solidFill>
                  <a:schemeClr val="tx1"/>
                </a:solidFill>
                <a:effectLst/>
                <a:latin typeface="+mn-lt"/>
                <a:ea typeface="+mn-ea"/>
                <a:cs typeface="+mn-cs"/>
              </a:rPr>
              <a:t>https://aws.amazon.com/s3/storage-classes/</a:t>
            </a:r>
          </a:p>
          <a:p>
            <a:r>
              <a:rPr lang="en-CA" sz="1200" kern="1200" dirty="0">
                <a:solidFill>
                  <a:schemeClr val="tx1"/>
                </a:solidFill>
                <a:effectLst/>
                <a:latin typeface="+mn-lt"/>
                <a:ea typeface="+mn-ea"/>
                <a:cs typeface="+mn-cs"/>
              </a:rPr>
              <a:t>https://docs.aws.amazon.com/AmazonS3/latest/dev/optimizing-performance-guidelines.html</a:t>
            </a:r>
          </a:p>
          <a:p>
            <a:r>
              <a:rPr lang="en-CA" sz="1200" kern="1200" dirty="0">
                <a:solidFill>
                  <a:schemeClr val="tx1"/>
                </a:solidFill>
                <a:effectLst/>
                <a:latin typeface="+mn-lt"/>
                <a:ea typeface="+mn-ea"/>
                <a:cs typeface="+mn-cs"/>
              </a:rPr>
              <a:t>https://aws.amazon.com/about-aws/whats-new/2018/07/amazon-s3-announces-increased-request-rate-performance/</a:t>
            </a:r>
          </a:p>
          <a:p>
            <a:r>
              <a:rPr lang="en-CA" sz="1200" kern="1200" dirty="0">
                <a:solidFill>
                  <a:schemeClr val="tx1"/>
                </a:solidFill>
                <a:effectLst/>
                <a:latin typeface="+mn-lt"/>
                <a:ea typeface="+mn-ea"/>
                <a:cs typeface="+mn-cs"/>
              </a:rPr>
              <a:t>https://cloud.google.com/solutions/data-management</a:t>
            </a:r>
          </a:p>
          <a:p>
            <a:r>
              <a:rPr lang="en-CA" sz="1200" kern="1200" dirty="0">
                <a:solidFill>
                  <a:schemeClr val="tx1"/>
                </a:solidFill>
                <a:effectLst/>
                <a:latin typeface="+mn-lt"/>
                <a:ea typeface="+mn-ea"/>
                <a:cs typeface="+mn-cs"/>
              </a:rPr>
              <a:t>https://cloud.google.com/interconnect/docs/how-to/choose-type</a:t>
            </a:r>
          </a:p>
          <a:p>
            <a:r>
              <a:rPr lang="en-CA" sz="1200" kern="1200" dirty="0">
                <a:solidFill>
                  <a:schemeClr val="tx1"/>
                </a:solidFill>
                <a:effectLst/>
                <a:latin typeface="+mn-lt"/>
                <a:ea typeface="+mn-ea"/>
                <a:cs typeface="+mn-cs"/>
              </a:rPr>
              <a:t>https://cloud.google.com/hybrid-connectivity/</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HDD</a:t>
            </a:r>
            <a:r>
              <a:rPr lang="en-CA" sz="1200" kern="1200" dirty="0">
                <a:solidFill>
                  <a:schemeClr val="tx1"/>
                </a:solidFill>
                <a:effectLst/>
                <a:latin typeface="+mn-lt"/>
                <a:ea typeface="+mn-ea"/>
                <a:cs typeface="+mn-cs"/>
              </a:rPr>
              <a:t> Hard Disk Drive – 2.5-inch drives for laptops; 3.5-inch drives for desktops, servers, SAN, and NAS. A motor drives a disk with platters coated in magnetic material. https://en.wikipedia.org/wiki/Hard_disk_drive</a:t>
            </a:r>
          </a:p>
          <a:p>
            <a:r>
              <a:rPr lang="en-CA" sz="1200" kern="1200" dirty="0">
                <a:solidFill>
                  <a:schemeClr val="tx1"/>
                </a:solidFill>
                <a:effectLst/>
                <a:latin typeface="+mn-lt"/>
                <a:ea typeface="+mn-ea"/>
                <a:cs typeface="+mn-cs"/>
              </a:rPr>
              <a:t>High performance HDDs are seeing less use in data centers because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they have both high cap-ex and higher op-ex than standard 5400 RPM drives and ii) their price/performance IOPS cost advantage relative to SSDs is falling.</a:t>
            </a:r>
          </a:p>
          <a:p>
            <a:r>
              <a:rPr lang="en-CA" sz="1200" kern="1200" dirty="0">
                <a:solidFill>
                  <a:schemeClr val="tx1"/>
                </a:solidFill>
                <a:effectLst/>
                <a:latin typeface="+mn-lt"/>
                <a:ea typeface="+mn-ea"/>
                <a:cs typeface="+mn-cs"/>
              </a:rPr>
              <a:t>https://en.wikipedia.org/wiki/Hard_disk_drive_performance_characteristics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https://en.wikipedia.org/wiki/IOPS</a:t>
            </a:r>
          </a:p>
          <a:p>
            <a:r>
              <a:rPr lang="en-US" sz="1200" kern="1200" dirty="0">
                <a:solidFill>
                  <a:schemeClr val="tx1"/>
                </a:solidFill>
                <a:effectLst/>
                <a:latin typeface="+mn-lt"/>
                <a:ea typeface="+mn-ea"/>
                <a:cs typeface="+mn-cs"/>
              </a:rPr>
              <a:t>http://royal.pingdom.com/2010/02/18/amazing-facts-and-figures-about-the-evolution-of-hard-disk-drives/</a:t>
            </a:r>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SSD</a:t>
            </a:r>
            <a:r>
              <a:rPr lang="en-CA" sz="1200" kern="1200" dirty="0">
                <a:solidFill>
                  <a:schemeClr val="tx1"/>
                </a:solidFill>
                <a:effectLst/>
                <a:latin typeface="+mn-lt"/>
                <a:ea typeface="+mn-ea"/>
                <a:cs typeface="+mn-cs"/>
              </a:rPr>
              <a:t> Solid State Drive – 2.5",mSATA,M.2 form factors</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Integrated Circuits store data without mechanical moving parts. </a:t>
            </a:r>
            <a:r>
              <a:rPr lang="en-GB" sz="1200" kern="1200" dirty="0">
                <a:solidFill>
                  <a:schemeClr val="tx1"/>
                </a:solidFill>
                <a:effectLst/>
                <a:latin typeface="+mn-lt"/>
                <a:ea typeface="+mn-ea"/>
                <a:cs typeface="+mn-cs"/>
              </a:rPr>
              <a:t>SSDs </a:t>
            </a:r>
            <a:r>
              <a:rPr lang="en-CA" sz="1200" kern="1200" dirty="0">
                <a:solidFill>
                  <a:schemeClr val="tx1"/>
                </a:solidFill>
                <a:effectLst/>
                <a:latin typeface="+mn-lt"/>
                <a:ea typeface="+mn-ea"/>
                <a:cs typeface="+mn-cs"/>
              </a:rPr>
              <a:t>work by magic. As in "Any sufficiently advanced technology is indistinguishable from magic."  Science fiction writer Arthur C. Clarke's third law appearing in "Hazards of Prophecy: The Failure of Imagination." (1973) https://en.wikipedia.org/wiki/Clarke%27s_three_laws</a:t>
            </a:r>
          </a:p>
          <a:p>
            <a:r>
              <a:rPr lang="en-US" sz="1200" kern="1200" dirty="0">
                <a:solidFill>
                  <a:schemeClr val="tx1"/>
                </a:solidFill>
                <a:effectLst/>
                <a:latin typeface="+mn-lt"/>
                <a:ea typeface="+mn-ea"/>
                <a:cs typeface="+mn-cs"/>
              </a:rPr>
              <a:t>SSDs are more reliable than HDDs up to a point. SSDs will retain data for ~10 years but can wear out earlier after too many write cycles. </a:t>
            </a:r>
            <a:r>
              <a:rPr lang="en-CA" sz="1200" kern="1200" dirty="0">
                <a:solidFill>
                  <a:schemeClr val="tx1"/>
                </a:solidFill>
                <a:effectLst/>
                <a:latin typeface="+mn-lt"/>
                <a:ea typeface="+mn-ea"/>
                <a:cs typeface="+mn-cs"/>
              </a:rPr>
              <a:t>SSDs may offer a lower TCO – Total Cost of Ownership for enterprises needing high performance access to data (Not necessarily high-performance writing of data.). </a:t>
            </a:r>
          </a:p>
          <a:p>
            <a:r>
              <a:rPr lang="en-CA" sz="1200" kern="1200" dirty="0">
                <a:solidFill>
                  <a:schemeClr val="tx1"/>
                </a:solidFill>
                <a:effectLst/>
                <a:latin typeface="+mn-lt"/>
                <a:ea typeface="+mn-ea"/>
                <a:cs typeface="+mn-cs"/>
              </a:rPr>
              <a:t>https://en.wikipedia.org/wiki/Solid-state_drive </a:t>
            </a:r>
          </a:p>
          <a:p>
            <a:r>
              <a:rPr lang="en-CA" sz="1200" kern="1200" dirty="0">
                <a:solidFill>
                  <a:schemeClr val="tx1"/>
                </a:solidFill>
                <a:effectLst/>
                <a:latin typeface="+mn-lt"/>
                <a:ea typeface="+mn-ea"/>
                <a:cs typeface="+mn-cs"/>
              </a:rPr>
              <a:t>Client vs Data Center/Enterprise SSDs  https://youtu.be/xtYWw1mNn8s</a:t>
            </a:r>
          </a:p>
          <a:p>
            <a:r>
              <a:rPr lang="en-CA" sz="1200" kern="1200" dirty="0">
                <a:solidFill>
                  <a:schemeClr val="tx1"/>
                </a:solidFill>
                <a:effectLst/>
                <a:latin typeface="+mn-lt"/>
                <a:ea typeface="+mn-ea"/>
                <a:cs typeface="+mn-cs"/>
              </a:rPr>
              <a:t>https://hostadvice.com/hosting-guides/ssd-vs-hdd-hosting/</a:t>
            </a:r>
          </a:p>
          <a:p>
            <a:r>
              <a:rPr lang="en-CA" sz="1200" kern="1200" dirty="0">
                <a:solidFill>
                  <a:schemeClr val="tx1"/>
                </a:solidFill>
                <a:effectLst/>
                <a:latin typeface="+mn-lt"/>
                <a:ea typeface="+mn-ea"/>
                <a:cs typeface="+mn-cs"/>
              </a:rPr>
              <a:t>https://www.computerworld.com/article/3297957/an-ssd-designed-for-greater-toc.html (really just a paraphrased Samsung marketing pitch for their SSDs but some good info there)</a:t>
            </a:r>
          </a:p>
          <a:p>
            <a:r>
              <a:rPr lang="en-CA" sz="1200" kern="1200" dirty="0">
                <a:solidFill>
                  <a:schemeClr val="tx1"/>
                </a:solidFill>
                <a:effectLst/>
                <a:latin typeface="+mn-lt"/>
                <a:ea typeface="+mn-ea"/>
                <a:cs typeface="+mn-cs"/>
              </a:rPr>
              <a:t>https://www.storagereview.com/ssd_vs_hdd</a:t>
            </a:r>
          </a:p>
          <a:p>
            <a:r>
              <a:rPr lang="en-CA" sz="1200" kern="1200" dirty="0">
                <a:solidFill>
                  <a:schemeClr val="tx1"/>
                </a:solidFill>
                <a:effectLst/>
                <a:latin typeface="+mn-lt"/>
                <a:ea typeface="+mn-ea"/>
                <a:cs typeface="+mn-cs"/>
              </a:rPr>
              <a:t>https://www.google.com/search?q=ssd+vs+hdd+tco</a:t>
            </a:r>
          </a:p>
          <a:p>
            <a:r>
              <a:rPr lang="en-CA" sz="1200" kern="1200" dirty="0">
                <a:solidFill>
                  <a:schemeClr val="tx1"/>
                </a:solidFill>
                <a:effectLst/>
                <a:latin typeface="+mn-lt"/>
                <a:ea typeface="+mn-ea"/>
                <a:cs typeface="+mn-cs"/>
              </a:rPr>
              <a:t>https://www.enterprisestorageforum.com/storage-hardware/ssd-vs-hdd.html</a:t>
            </a:r>
          </a:p>
          <a:p>
            <a:r>
              <a:rPr lang="en-CA" sz="1200" kern="1200" dirty="0">
                <a:solidFill>
                  <a:schemeClr val="tx1"/>
                </a:solidFill>
                <a:effectLst/>
                <a:latin typeface="+mn-lt"/>
                <a:ea typeface="+mn-ea"/>
                <a:cs typeface="+mn-cs"/>
              </a:rPr>
              <a:t>https://www.pcmag.com/article/297758/ssd-vs-hdd-whats-the-difference</a:t>
            </a:r>
          </a:p>
          <a:p>
            <a:r>
              <a:rPr lang="en-CA" sz="1200" kern="1200" dirty="0">
                <a:solidFill>
                  <a:schemeClr val="tx1"/>
                </a:solidFill>
                <a:effectLst/>
                <a:latin typeface="+mn-lt"/>
                <a:ea typeface="+mn-ea"/>
                <a:cs typeface="+mn-cs"/>
              </a:rPr>
              <a:t>https://www.backblaze.com/blog/how-reliable-are-ssds/</a:t>
            </a:r>
          </a:p>
        </p:txBody>
      </p:sp>
      <p:sp>
        <p:nvSpPr>
          <p:cNvPr id="4" name="Slide Number Placeholder 3"/>
          <p:cNvSpPr>
            <a:spLocks noGrp="1"/>
          </p:cNvSpPr>
          <p:nvPr>
            <p:ph type="sldNum" sz="quarter" idx="10"/>
          </p:nvPr>
        </p:nvSpPr>
        <p:spPr/>
        <p:txBody>
          <a:bodyPr/>
          <a:lstStyle/>
          <a:p>
            <a:fld id="{872D4F22-4051-4F28-9B90-CE898DB336CD}" type="slidenum">
              <a:rPr lang="en-CA" smtClean="0"/>
              <a:t>13</a:t>
            </a:fld>
            <a:endParaRPr lang="en-CA"/>
          </a:p>
        </p:txBody>
      </p:sp>
    </p:spTree>
    <p:extLst>
      <p:ext uri="{BB962C8B-B14F-4D97-AF65-F5344CB8AC3E}">
        <p14:creationId xmlns:p14="http://schemas.microsoft.com/office/powerpoint/2010/main" val="1203565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BACKUP</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LTO-9 18TB tape ~45TB highly compressed data (i.e. not photos, not video, not FLAC audio) cost USD$150</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18TB HDD cost USD$300  but lower </a:t>
            </a:r>
            <a:r>
              <a:rPr lang="en-CA" dirty="0"/>
              <a:t>cap-ex &amp; op-ex than 8TB drives because they occupy only one slot in a SAN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HDD </a:t>
            </a:r>
            <a:r>
              <a:rPr lang="en-CA" sz="1200" i="1" kern="1200" dirty="0">
                <a:solidFill>
                  <a:schemeClr val="tx1"/>
                </a:solidFill>
                <a:effectLst/>
                <a:latin typeface="+mn-lt"/>
                <a:ea typeface="+mn-ea"/>
                <a:cs typeface="+mn-cs"/>
              </a:rPr>
              <a:t>more than </a:t>
            </a:r>
            <a:r>
              <a:rPr lang="en-CA" sz="1200" kern="1200" dirty="0">
                <a:solidFill>
                  <a:schemeClr val="tx1"/>
                </a:solidFill>
                <a:effectLst/>
                <a:latin typeface="+mn-lt"/>
                <a:ea typeface="+mn-ea"/>
                <a:cs typeface="+mn-cs"/>
              </a:rPr>
              <a:t>2X cost/TB of LTO-9 because tape costs very little to store on a shelf.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https://en.wikipedia.org/wiki/Linear_Tape-Open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Blu Ray 100GB discs ~$1 in quantity  (in the same capital cost ballpark as LTO tape cartridges and similar operating expense)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MAID  </a:t>
            </a:r>
            <a:r>
              <a:rPr lang="en-CA" sz="1200" kern="1200" dirty="0">
                <a:solidFill>
                  <a:schemeClr val="tx1"/>
                </a:solidFill>
                <a:effectLst/>
                <a:latin typeface="+mn-lt"/>
                <a:ea typeface="+mn-ea"/>
                <a:cs typeface="+mn-cs"/>
              </a:rPr>
              <a:t>Massive Array of Idle Drives used in Cloud services for backup and storage of data which rarely changes.</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LTO, optical, and cloud cold storage systems/services – each claim to be the cheapest compared to the other systems/services.</a:t>
            </a:r>
          </a:p>
          <a:p>
            <a:r>
              <a:rPr lang="en-CA" sz="1200" kern="1200" dirty="0">
                <a:solidFill>
                  <a:schemeClr val="tx1"/>
                </a:solidFill>
                <a:effectLst/>
                <a:latin typeface="+mn-lt"/>
                <a:ea typeface="+mn-ea"/>
                <a:cs typeface="+mn-cs"/>
              </a:rPr>
              <a:t>Facebook has been using robotic optical for cold storage for a few years. </a:t>
            </a:r>
          </a:p>
          <a:p>
            <a:r>
              <a:rPr lang="en-CA" sz="1200" kern="1200" dirty="0">
                <a:solidFill>
                  <a:schemeClr val="tx1"/>
                </a:solidFill>
                <a:effectLst/>
                <a:latin typeface="+mn-lt"/>
                <a:ea typeface="+mn-ea"/>
                <a:cs typeface="+mn-cs"/>
              </a:rPr>
              <a:t>http://www.digitalpreservation.gov/meetings/documents/storage14/Kestutis_Patiejunas_Facebook_FreezingExabytesOfDataFacebooksColdStorage.pdf</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Cloud cold storage backup is very low op-ex but restoring from backup is high op-ex </a:t>
            </a:r>
            <a:r>
              <a:rPr lang="en-CA" sz="1200" i="1" kern="1200" dirty="0">
                <a:solidFill>
                  <a:schemeClr val="tx1"/>
                </a:solidFill>
                <a:effectLst/>
                <a:latin typeface="+mn-lt"/>
                <a:ea typeface="+mn-ea"/>
                <a:cs typeface="+mn-cs"/>
              </a:rPr>
              <a:t>and slow! The less you pay to store, the higher the cost and/or longer it takes to restore.</a:t>
            </a:r>
          </a:p>
        </p:txBody>
      </p:sp>
      <p:sp>
        <p:nvSpPr>
          <p:cNvPr id="4" name="Slide Number Placeholder 3"/>
          <p:cNvSpPr>
            <a:spLocks noGrp="1"/>
          </p:cNvSpPr>
          <p:nvPr>
            <p:ph type="sldNum" sz="quarter" idx="10"/>
          </p:nvPr>
        </p:nvSpPr>
        <p:spPr/>
        <p:txBody>
          <a:bodyPr/>
          <a:lstStyle/>
          <a:p>
            <a:fld id="{872D4F22-4051-4F28-9B90-CE898DB336CD}" type="slidenum">
              <a:rPr lang="en-CA" smtClean="0"/>
              <a:t>14</a:t>
            </a:fld>
            <a:endParaRPr lang="en-CA"/>
          </a:p>
        </p:txBody>
      </p:sp>
    </p:spTree>
    <p:extLst>
      <p:ext uri="{BB962C8B-B14F-4D97-AF65-F5344CB8AC3E}">
        <p14:creationId xmlns:p14="http://schemas.microsoft.com/office/powerpoint/2010/main" val="3476244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An operating system (OS) knows where a file is and provides read/write access to that file by application software. Application software expects the </a:t>
            </a:r>
            <a:r>
              <a:rPr lang="en-US" b="1" dirty="0"/>
              <a:t>raw data </a:t>
            </a:r>
            <a:r>
              <a:rPr lang="en-US" dirty="0"/>
              <a:t>in a file to be </a:t>
            </a:r>
            <a:r>
              <a:rPr lang="en-US" b="1" dirty="0"/>
              <a:t>organized </a:t>
            </a:r>
            <a:r>
              <a:rPr lang="en-US" dirty="0"/>
              <a:t>by a </a:t>
            </a:r>
            <a:r>
              <a:rPr lang="en-US" b="1" dirty="0"/>
              <a:t>format </a:t>
            </a:r>
            <a:r>
              <a:rPr lang="en-US" dirty="0"/>
              <a:t>(e.g. rows and columns, lines and characters with syntax and punctuation) in order to represent meaningful information. </a:t>
            </a:r>
          </a:p>
          <a:p>
            <a:pPr defTabSz="966612">
              <a:defRPr/>
            </a:pPr>
            <a:endParaRPr lang="en-US" dirty="0"/>
          </a:p>
          <a:p>
            <a:pPr defTabSz="966612">
              <a:defRPr/>
            </a:pPr>
            <a:r>
              <a:rPr lang="en-US" dirty="0"/>
              <a:t>Data must be formatted to be useful and meaningful.</a:t>
            </a:r>
          </a:p>
          <a:p>
            <a:pPr defTabSz="966612">
              <a:defRPr/>
            </a:pPr>
            <a:endParaRPr lang="en-US" dirty="0"/>
          </a:p>
          <a:p>
            <a:pPr defTabSz="966612">
              <a:defRPr/>
            </a:pPr>
            <a:r>
              <a:rPr lang="en-US" dirty="0"/>
              <a:t>What is in a programming language ‘source’ file?</a:t>
            </a:r>
          </a:p>
          <a:p>
            <a:pPr defTabSz="966612">
              <a:defRPr/>
            </a:pPr>
            <a:r>
              <a:rPr lang="en-US" dirty="0"/>
              <a:t>Code: human readable instructions for a compiler to generate an executable file.</a:t>
            </a:r>
          </a:p>
          <a:p>
            <a:pPr defTabSz="966612">
              <a:defRPr/>
            </a:pPr>
            <a:r>
              <a:rPr lang="en-US" dirty="0"/>
              <a:t>Comments: human readable explanations for other humans to understand the code. </a:t>
            </a:r>
            <a:r>
              <a:rPr lang="en-CA" sz="1300" dirty="0"/>
              <a:t>(most important part)</a:t>
            </a:r>
            <a:endParaRPr lang="en-US" dirty="0"/>
          </a:p>
          <a:p>
            <a:pPr defTabSz="966612">
              <a:defRPr/>
            </a:pPr>
            <a:endParaRPr lang="en-US" dirty="0"/>
          </a:p>
          <a:p>
            <a:pPr defTabSz="966612">
              <a:defRPr/>
            </a:pPr>
            <a:r>
              <a:rPr lang="en-US" dirty="0"/>
              <a:t>https://en.wikipedia.org/wiki/Computer_file</a:t>
            </a:r>
          </a:p>
          <a:p>
            <a:pPr defTabSz="966612">
              <a:defRPr/>
            </a:pPr>
            <a:r>
              <a:rPr lang="en-US" dirty="0"/>
              <a:t>https://en.wikipedia.org/wiki/ASCII</a:t>
            </a:r>
          </a:p>
          <a:p>
            <a:pPr defTabSz="966612">
              <a:defRPr/>
            </a:pPr>
            <a:r>
              <a:rPr lang="en-US" dirty="0"/>
              <a:t>https://en.wikipedia.org/wiki/Data_file</a:t>
            </a:r>
          </a:p>
          <a:p>
            <a:pPr defTabSz="966612">
              <a:defRPr/>
            </a:pPr>
            <a:r>
              <a:rPr lang="en-US" dirty="0"/>
              <a:t>https://en.wikipedia.org/wiki/File_format</a:t>
            </a:r>
          </a:p>
          <a:p>
            <a:pPr defTabSz="966612">
              <a:defRPr/>
            </a:pPr>
            <a:r>
              <a:rPr lang="en-US" dirty="0"/>
              <a:t>https://en.wikipedia.org/wiki/Namespace</a:t>
            </a:r>
          </a:p>
          <a:p>
            <a:pPr defTabSz="966612">
              <a:defRPr/>
            </a:pPr>
            <a:r>
              <a:rPr lang="en-US" dirty="0"/>
              <a:t>https://en.wikipedia.org/wiki/Data_(computing)</a:t>
            </a:r>
          </a:p>
          <a:p>
            <a:pPr defTabSz="966612">
              <a:defRPr/>
            </a:pPr>
            <a:r>
              <a:rPr lang="en-US" dirty="0"/>
              <a:t>https://en.wikipedia.org/wiki/Metadata</a:t>
            </a:r>
          </a:p>
          <a:p>
            <a:pPr defTabSz="966612">
              <a:defRPr/>
            </a:pPr>
            <a:r>
              <a:rPr lang="en-US" dirty="0"/>
              <a:t>https://en.wikipedia.org/wiki/Plain_text</a:t>
            </a:r>
          </a:p>
          <a:p>
            <a:r>
              <a:rPr lang="en-CA" dirty="0"/>
              <a:t>https://en.wikipedia.org/wiki/Formatted_text</a:t>
            </a:r>
          </a:p>
          <a:p>
            <a:pPr defTabSz="966612">
              <a:defRPr/>
            </a:pPr>
            <a:r>
              <a:rPr lang="en-US" dirty="0"/>
              <a:t>https://en.wikipedia.org/wiki/Source_code</a:t>
            </a:r>
          </a:p>
          <a:p>
            <a:pPr defTabSz="966612">
              <a:defRPr/>
            </a:pPr>
            <a:r>
              <a:rPr lang="en-US" dirty="0"/>
              <a:t>https://en.wikipedia.org/wiki/Syntax_(programming_languages)</a:t>
            </a:r>
          </a:p>
          <a:p>
            <a:pPr defTabSz="966612">
              <a:defRPr/>
            </a:pPr>
            <a:r>
              <a:rPr lang="en-US" dirty="0"/>
              <a:t>https://en.wikipedia.org/wiki/Executable</a:t>
            </a:r>
          </a:p>
        </p:txBody>
      </p:sp>
      <p:sp>
        <p:nvSpPr>
          <p:cNvPr id="4" name="Slide Number Placeholder 3"/>
          <p:cNvSpPr>
            <a:spLocks noGrp="1"/>
          </p:cNvSpPr>
          <p:nvPr>
            <p:ph type="sldNum" sz="quarter" idx="10"/>
          </p:nvPr>
        </p:nvSpPr>
        <p:spPr/>
        <p:txBody>
          <a:bodyPr/>
          <a:lstStyle/>
          <a:p>
            <a:fld id="{872D4F22-4051-4F28-9B90-CE898DB336CD}" type="slidenum">
              <a:rPr lang="en-CA" smtClean="0"/>
              <a:t>15</a:t>
            </a:fld>
            <a:endParaRPr lang="en-CA"/>
          </a:p>
        </p:txBody>
      </p:sp>
    </p:spTree>
    <p:extLst>
      <p:ext uri="{BB962C8B-B14F-4D97-AF65-F5344CB8AC3E}">
        <p14:creationId xmlns:p14="http://schemas.microsoft.com/office/powerpoint/2010/main" val="2557286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872D4F22-4051-4F28-9B90-CE898DB336CD}" type="slidenum">
              <a:rPr lang="en-CA" smtClean="0"/>
              <a:t>16</a:t>
            </a:fld>
            <a:endParaRPr lang="en-CA"/>
          </a:p>
        </p:txBody>
      </p:sp>
    </p:spTree>
    <p:extLst>
      <p:ext uri="{BB962C8B-B14F-4D97-AF65-F5344CB8AC3E}">
        <p14:creationId xmlns:p14="http://schemas.microsoft.com/office/powerpoint/2010/main" val="31759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Something to sit on:</a:t>
            </a:r>
          </a:p>
          <a:p>
            <a:r>
              <a:rPr lang="en-CA" dirty="0"/>
              <a:t>How many different kinds? </a:t>
            </a:r>
          </a:p>
          <a:p>
            <a:r>
              <a:rPr lang="en-CA" dirty="0"/>
              <a:t>Might every room have chairs or stools?</a:t>
            </a:r>
          </a:p>
          <a:p>
            <a:r>
              <a:rPr lang="en-CA" dirty="0"/>
              <a:t>Are they the same kind of chairs in kitchen, dining room, living room, bedroom, study/office?</a:t>
            </a:r>
          </a:p>
          <a:p>
            <a:r>
              <a:rPr lang="en-CA" dirty="0"/>
              <a:t>Lawn chairs: permanent on the patio, portable in the garage/basement</a:t>
            </a:r>
          </a:p>
          <a:p>
            <a:endParaRPr lang="en-CA" dirty="0"/>
          </a:p>
          <a:p>
            <a:r>
              <a:rPr lang="en-CA" dirty="0"/>
              <a:t>Something to place stuff on:</a:t>
            </a:r>
          </a:p>
          <a:p>
            <a:r>
              <a:rPr lang="en-CA" dirty="0"/>
              <a:t>Breakfast table, dining table, coffee table, desk</a:t>
            </a:r>
          </a:p>
          <a:p>
            <a:r>
              <a:rPr lang="en-CA" dirty="0"/>
              <a:t>Kitchen counter, work bench in garage/basement</a:t>
            </a:r>
          </a:p>
          <a:p>
            <a:endParaRPr lang="en-CA" dirty="0"/>
          </a:p>
          <a:p>
            <a:r>
              <a:rPr lang="en-CA" dirty="0"/>
              <a:t>Something to store small stuff in:</a:t>
            </a:r>
          </a:p>
          <a:p>
            <a:r>
              <a:rPr lang="en-CA" dirty="0"/>
              <a:t>Kitchen cabinets, dresser drawers, shelving units to hide messy stuff or display nice stuff.</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Something to sleep 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Bed, hammock, couch where friends might surf or residents might do penance</a:t>
            </a:r>
          </a:p>
          <a:p>
            <a:endParaRPr lang="en-CA" dirty="0"/>
          </a:p>
          <a:p>
            <a:r>
              <a:rPr lang="en-CA" dirty="0"/>
              <a:t>Think of your PC as a house…</a:t>
            </a:r>
          </a:p>
        </p:txBody>
      </p:sp>
      <p:sp>
        <p:nvSpPr>
          <p:cNvPr id="4" name="Slide Number Placeholder 3"/>
          <p:cNvSpPr>
            <a:spLocks noGrp="1"/>
          </p:cNvSpPr>
          <p:nvPr>
            <p:ph type="sldNum" sz="quarter" idx="5"/>
          </p:nvPr>
        </p:nvSpPr>
        <p:spPr/>
        <p:txBody>
          <a:bodyPr/>
          <a:lstStyle/>
          <a:p>
            <a:fld id="{872D4F22-4051-4F28-9B90-CE898DB336CD}" type="slidenum">
              <a:rPr lang="en-CA" smtClean="0"/>
              <a:t>17</a:t>
            </a:fld>
            <a:endParaRPr lang="en-CA"/>
          </a:p>
        </p:txBody>
      </p:sp>
    </p:spTree>
    <p:extLst>
      <p:ext uri="{BB962C8B-B14F-4D97-AF65-F5344CB8AC3E}">
        <p14:creationId xmlns:p14="http://schemas.microsoft.com/office/powerpoint/2010/main" val="2150181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https://en.wikipedia.org/wiki/Directory_structure</a:t>
            </a:r>
          </a:p>
          <a:p>
            <a:endParaRPr lang="en-CA" dirty="0"/>
          </a:p>
          <a:p>
            <a:pPr defTabSz="966612">
              <a:defRPr/>
            </a:pPr>
            <a:r>
              <a:rPr lang="en-CA" sz="1400" dirty="0"/>
              <a:t>e.g. Biological Taxonomy</a:t>
            </a:r>
          </a:p>
          <a:p>
            <a:pPr defTabSz="966612">
              <a:defRPr/>
            </a:pPr>
            <a:r>
              <a:rPr lang="en-CA" sz="1400" u="sng" dirty="0"/>
              <a:t>Kingdom	Phylum	Class	Order	Family	Genus	Species</a:t>
            </a:r>
          </a:p>
          <a:p>
            <a:r>
              <a:rPr lang="en-CA" sz="1400" dirty="0"/>
              <a:t>Animalia	Chordata	Mammalia	  Primata	Hominidae	      Homo	        Sapiens</a:t>
            </a:r>
          </a:p>
        </p:txBody>
      </p:sp>
      <p:sp>
        <p:nvSpPr>
          <p:cNvPr id="4" name="Slide Number Placeholder 3"/>
          <p:cNvSpPr>
            <a:spLocks noGrp="1"/>
          </p:cNvSpPr>
          <p:nvPr>
            <p:ph type="sldNum" sz="quarter" idx="10"/>
          </p:nvPr>
        </p:nvSpPr>
        <p:spPr/>
        <p:txBody>
          <a:bodyPr/>
          <a:lstStyle/>
          <a:p>
            <a:fld id="{872D4F22-4051-4F28-9B90-CE898DB336CD}" type="slidenum">
              <a:rPr lang="en-CA" smtClean="0"/>
              <a:t>18</a:t>
            </a:fld>
            <a:endParaRPr lang="en-CA"/>
          </a:p>
        </p:txBody>
      </p:sp>
    </p:spTree>
    <p:extLst>
      <p:ext uri="{BB962C8B-B14F-4D97-AF65-F5344CB8AC3E}">
        <p14:creationId xmlns:p14="http://schemas.microsoft.com/office/powerpoint/2010/main" val="2370643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"hierarchically named" means you can have more than one of the same file or folder names as long as they are in different folders/directories.</a:t>
            </a:r>
          </a:p>
          <a:p>
            <a:endParaRPr lang="en-US" dirty="0"/>
          </a:p>
          <a:p>
            <a:r>
              <a:rPr lang="en-US" dirty="0"/>
              <a:t>You could organize files simply by using really long filenames that completely described their category, purpose, content, and so on. But it is better using directories because humans can be quite good at organizing information hierarchically.</a:t>
            </a:r>
          </a:p>
          <a:p>
            <a:endParaRPr lang="en-US" dirty="0"/>
          </a:p>
          <a:p>
            <a:r>
              <a:rPr lang="en-CA" dirty="0"/>
              <a:t>https://en.wikipedia.org/wiki/Directory_(computing)</a:t>
            </a:r>
          </a:p>
        </p:txBody>
      </p:sp>
      <p:sp>
        <p:nvSpPr>
          <p:cNvPr id="4" name="Slide Number Placeholder 3"/>
          <p:cNvSpPr>
            <a:spLocks noGrp="1"/>
          </p:cNvSpPr>
          <p:nvPr>
            <p:ph type="sldNum" sz="quarter" idx="10"/>
          </p:nvPr>
        </p:nvSpPr>
        <p:spPr/>
        <p:txBody>
          <a:bodyPr/>
          <a:lstStyle/>
          <a:p>
            <a:fld id="{872D4F22-4051-4F28-9B90-CE898DB336CD}" type="slidenum">
              <a:rPr lang="en-CA" smtClean="0"/>
              <a:t>19</a:t>
            </a:fld>
            <a:endParaRPr lang="en-CA"/>
          </a:p>
        </p:txBody>
      </p:sp>
    </p:spTree>
    <p:extLst>
      <p:ext uri="{BB962C8B-B14F-4D97-AF65-F5344CB8AC3E}">
        <p14:creationId xmlns:p14="http://schemas.microsoft.com/office/powerpoint/2010/main" val="171294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https://visualstudio.microsoft.com/vs/compare/</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a:t>industry uses Enterprise Edition for large scale development projects.</a:t>
            </a: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Professional is identical to Community but used by small to mid-size organizations with 5 or more users/devices.</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Enterprise organizations are defined as &gt;250 PCs or  &gt; $1 Million US Dollars in annual revenue which is much closer to an org with 5 or more users/devices than 250.</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2136043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reference to a location in a filesystem is called a </a:t>
            </a:r>
            <a:r>
              <a:rPr lang="en-CA" b="1" dirty="0"/>
              <a:t>path</a:t>
            </a:r>
            <a:r>
              <a:rPr lang="en-CA" dirty="0"/>
              <a:t>.</a:t>
            </a:r>
          </a:p>
          <a:p>
            <a:pPr defTabSz="966612">
              <a:defRPr/>
            </a:pPr>
            <a:r>
              <a:rPr lang="en-CA" sz="1300" dirty="0"/>
              <a:t>A path is the location of a file in a hierarchy of directories.</a:t>
            </a:r>
            <a:endParaRPr lang="en-US" dirty="0"/>
          </a:p>
          <a:p>
            <a:r>
              <a:rPr lang="en-US" dirty="0"/>
              <a:t>A full path name from </a:t>
            </a:r>
            <a:r>
              <a:rPr lang="en-US" dirty="0" err="1"/>
              <a:t>drive|root</a:t>
            </a:r>
            <a:r>
              <a:rPr lang="en-US" dirty="0"/>
              <a:t> through directories down to a </a:t>
            </a:r>
            <a:r>
              <a:rPr lang="en-US" dirty="0" err="1"/>
              <a:t>filename.ext</a:t>
            </a:r>
            <a:r>
              <a:rPr lang="en-US" dirty="0"/>
              <a:t> </a:t>
            </a:r>
            <a:r>
              <a:rPr lang="en-CA" dirty="0"/>
              <a:t>solves the problem of needing unique names for </a:t>
            </a:r>
            <a:r>
              <a:rPr lang="en-CA" b="1" i="1" dirty="0"/>
              <a:t>every </a:t>
            </a:r>
            <a:r>
              <a:rPr lang="en-CA" dirty="0"/>
              <a:t>file on the system:</a:t>
            </a:r>
          </a:p>
          <a:p>
            <a:pPr defTabSz="966612">
              <a:defRPr/>
            </a:pPr>
            <a:r>
              <a:rPr lang="en-CA" dirty="0"/>
              <a:t>Files can have the same name when they are in </a:t>
            </a:r>
            <a:r>
              <a:rPr lang="en-CA" i="1" dirty="0"/>
              <a:t>different</a:t>
            </a:r>
            <a:r>
              <a:rPr lang="en-CA" dirty="0"/>
              <a:t> directories.</a:t>
            </a:r>
          </a:p>
          <a:p>
            <a:endParaRPr lang="en-US" dirty="0"/>
          </a:p>
          <a:p>
            <a:r>
              <a:rPr lang="en-CA" dirty="0"/>
              <a:t>A </a:t>
            </a:r>
            <a:r>
              <a:rPr lang="en-CA" b="1" dirty="0"/>
              <a:t>directory </a:t>
            </a:r>
            <a:r>
              <a:rPr lang="en-CA" dirty="0"/>
              <a:t>is a file system concept, a </a:t>
            </a:r>
            <a:r>
              <a:rPr lang="en-CA" b="1" dirty="0"/>
              <a:t>folder</a:t>
            </a:r>
            <a:r>
              <a:rPr lang="en-CA" dirty="0"/>
              <a:t> is a graphical user interface metaphor which usually represents a directory. The terms are often used interchangeably. </a:t>
            </a:r>
            <a:endParaRPr lang="en-US" dirty="0"/>
          </a:p>
          <a:p>
            <a:endParaRPr lang="en-US" dirty="0"/>
          </a:p>
          <a:p>
            <a:r>
              <a:rPr lang="en-CA" dirty="0"/>
              <a:t>https://en.wikipedia.org/wiki/Directory_(computing)</a:t>
            </a:r>
          </a:p>
          <a:p>
            <a:r>
              <a:rPr lang="en-CA" dirty="0"/>
              <a:t>https://en.wikipedia.org/wiki/Directory_structure</a:t>
            </a:r>
          </a:p>
          <a:p>
            <a:r>
              <a:rPr lang="en-CA" dirty="0"/>
              <a:t>https://en.wikipedia.org/wiki/Path_(computing)</a:t>
            </a:r>
          </a:p>
          <a:p>
            <a:r>
              <a:rPr lang="en-CA" dirty="0"/>
              <a:t>Unix and Unix-like operating systems use the Filesystem Hierarchy Standard as the common form for their directory structures. All files and directories appear under the root directory "/", even if they are stored on different physical devices.</a:t>
            </a:r>
          </a:p>
          <a:p>
            <a:endParaRPr lang="en-CA" dirty="0"/>
          </a:p>
          <a:p>
            <a:r>
              <a:rPr lang="en-CA" dirty="0"/>
              <a:t>https://www.howtogeek.com/181774/why-windows-uses-backslashes-and-everything-else-uses-forward-slashes/</a:t>
            </a:r>
          </a:p>
          <a:p>
            <a:endParaRPr lang="en-CA" dirty="0"/>
          </a:p>
          <a:p>
            <a:r>
              <a:rPr lang="en-CA" dirty="0"/>
              <a:t>DOS 2.0 &amp; Windows uses \ character for C:\directory\*.* because / was already used as switch char for command options. </a:t>
            </a:r>
            <a:br>
              <a:rPr lang="en-CA" dirty="0"/>
            </a:br>
            <a:r>
              <a:rPr lang="en-CA" dirty="0"/>
              <a:t>E.g.  </a:t>
            </a:r>
            <a:br>
              <a:rPr lang="en-CA" dirty="0"/>
            </a:br>
            <a:r>
              <a:rPr lang="en-CA" dirty="0">
                <a:latin typeface="Consolas" panose="020B0609020204030204" pitchFamily="49" charset="0"/>
              </a:rPr>
              <a:t>&gt; </a:t>
            </a:r>
            <a:r>
              <a:rPr lang="en-CA" dirty="0" err="1">
                <a:latin typeface="Consolas" panose="020B0609020204030204" pitchFamily="49" charset="0"/>
              </a:rPr>
              <a:t>dir</a:t>
            </a:r>
            <a:r>
              <a:rPr lang="en-CA" dirty="0">
                <a:latin typeface="Consolas" panose="020B0609020204030204" pitchFamily="49" charset="0"/>
              </a:rPr>
              <a:t> /s C:\directory</a:t>
            </a:r>
            <a:br>
              <a:rPr lang="en-CA" dirty="0">
                <a:latin typeface="Consolas" panose="020B0609020204030204" pitchFamily="49" charset="0"/>
              </a:rPr>
            </a:br>
            <a:endParaRPr lang="en-CA" dirty="0"/>
          </a:p>
          <a:p>
            <a:r>
              <a:rPr lang="en-CA" dirty="0"/>
              <a:t>Unix was smart enough to use the "-" hyphen as the command line switch character so had no conflict with / as directory separator.</a:t>
            </a:r>
          </a:p>
          <a:p>
            <a:r>
              <a:rPr lang="en-CA" dirty="0">
                <a:latin typeface="Consolas" panose="020B0609020204030204" pitchFamily="49" charset="0"/>
              </a:rPr>
              <a:t>&gt; ls –R \</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20</a:t>
            </a:fld>
            <a:endParaRPr lang="en-CA"/>
          </a:p>
        </p:txBody>
      </p:sp>
    </p:spTree>
    <p:extLst>
      <p:ext uri="{BB962C8B-B14F-4D97-AF65-F5344CB8AC3E}">
        <p14:creationId xmlns:p14="http://schemas.microsoft.com/office/powerpoint/2010/main" val="309242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https://en.wikipedia.org/wiki/Filename_extension</a:t>
            </a:r>
          </a:p>
          <a:p>
            <a:r>
              <a:rPr lang="en-CA" dirty="0"/>
              <a:t>http://www.thewindowsclub.com/change-file-associations-windows</a:t>
            </a:r>
          </a:p>
        </p:txBody>
      </p:sp>
      <p:sp>
        <p:nvSpPr>
          <p:cNvPr id="4" name="Slide Number Placeholder 3"/>
          <p:cNvSpPr>
            <a:spLocks noGrp="1"/>
          </p:cNvSpPr>
          <p:nvPr>
            <p:ph type="sldNum" sz="quarter" idx="10"/>
          </p:nvPr>
        </p:nvSpPr>
        <p:spPr/>
        <p:txBody>
          <a:bodyPr/>
          <a:lstStyle/>
          <a:p>
            <a:fld id="{872D4F22-4051-4F28-9B90-CE898DB336CD}" type="slidenum">
              <a:rPr lang="en-CA" smtClean="0"/>
              <a:t>21</a:t>
            </a:fld>
            <a:endParaRPr lang="en-CA"/>
          </a:p>
        </p:txBody>
      </p:sp>
    </p:spTree>
    <p:extLst>
      <p:ext uri="{BB962C8B-B14F-4D97-AF65-F5344CB8AC3E}">
        <p14:creationId xmlns:p14="http://schemas.microsoft.com/office/powerpoint/2010/main" val="1802445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are used to the OS automatically launching the application that knows how to read a file's data and make it useful to us.</a:t>
            </a:r>
          </a:p>
          <a:p>
            <a:endParaRPr lang="en-CA" dirty="0"/>
          </a:p>
          <a:p>
            <a:r>
              <a:rPr lang="en-CA" dirty="0"/>
              <a:t>https://www.lifewire.com/list-of-executable-file-extensions-2626061</a:t>
            </a:r>
          </a:p>
          <a:p>
            <a:endParaRPr lang="en-CA" dirty="0"/>
          </a:p>
          <a:p>
            <a:r>
              <a:rPr lang="en-CA" dirty="0"/>
              <a:t>Unix &amp; Linux use MIME types which are usually cross-referenced to .extensions</a:t>
            </a:r>
            <a:br>
              <a:rPr lang="en-CA" dirty="0"/>
            </a:br>
            <a:r>
              <a:rPr lang="en-CA" dirty="0"/>
              <a:t>e.g. from a Windows system, upload an "index.html" file to a Linux Web server or GitHub and it will automatically be processed as expected.</a:t>
            </a:r>
          </a:p>
          <a:p>
            <a:r>
              <a:rPr lang="en-CA" dirty="0"/>
              <a:t>See </a:t>
            </a:r>
            <a:r>
              <a:rPr lang="en-US" dirty="0">
                <a:hlinkClick r:id="rId3"/>
              </a:rPr>
              <a:t>Introduction to File MIME Types | </a:t>
            </a:r>
            <a:r>
              <a:rPr lang="en-US" dirty="0" err="1">
                <a:hlinkClick r:id="rId3"/>
              </a:rPr>
              <a:t>Baeldung</a:t>
            </a:r>
            <a:r>
              <a:rPr lang="en-US" dirty="0">
                <a:hlinkClick r:id="rId3"/>
              </a:rPr>
              <a:t> on Linux</a:t>
            </a:r>
            <a:r>
              <a:rPr lang="en-CA" dirty="0"/>
              <a:t> https://www.baeldung.com/linux/file-mime-types</a:t>
            </a:r>
          </a:p>
        </p:txBody>
      </p:sp>
      <p:sp>
        <p:nvSpPr>
          <p:cNvPr id="4" name="Slide Number Placeholder 3"/>
          <p:cNvSpPr>
            <a:spLocks noGrp="1"/>
          </p:cNvSpPr>
          <p:nvPr>
            <p:ph type="sldNum" sz="quarter" idx="10"/>
          </p:nvPr>
        </p:nvSpPr>
        <p:spPr/>
        <p:txBody>
          <a:bodyPr/>
          <a:lstStyle/>
          <a:p>
            <a:fld id="{872D4F22-4051-4F28-9B90-CE898DB336CD}" type="slidenum">
              <a:rPr lang="en-CA" smtClean="0"/>
              <a:t>22</a:t>
            </a:fld>
            <a:endParaRPr lang="en-CA"/>
          </a:p>
        </p:txBody>
      </p:sp>
    </p:spTree>
    <p:extLst>
      <p:ext uri="{BB962C8B-B14F-4D97-AF65-F5344CB8AC3E}">
        <p14:creationId xmlns:p14="http://schemas.microsoft.com/office/powerpoint/2010/main" val="2455942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https://www.google.ca/search?q=organize+files+and+folders</a:t>
            </a:r>
          </a:p>
          <a:p>
            <a:r>
              <a:rPr lang="en-CA" dirty="0"/>
              <a:t>https://zapier.com/blog/organize-files-folders/</a:t>
            </a:r>
          </a:p>
          <a:p>
            <a:r>
              <a:rPr lang="en-CA" dirty="0"/>
              <a:t>http://www.asianefficiency.com/organization/organizing-files-folders-documents/</a:t>
            </a:r>
          </a:p>
          <a:p>
            <a:r>
              <a:rPr lang="en-CA" dirty="0"/>
              <a:t>https://www.howtogeek.com/howto/15677/zen-and-the-art-of-file-and-folder-organization/</a:t>
            </a:r>
          </a:p>
        </p:txBody>
      </p:sp>
      <p:sp>
        <p:nvSpPr>
          <p:cNvPr id="4" name="Slide Number Placeholder 3"/>
          <p:cNvSpPr>
            <a:spLocks noGrp="1"/>
          </p:cNvSpPr>
          <p:nvPr>
            <p:ph type="sldNum" sz="quarter" idx="10"/>
          </p:nvPr>
        </p:nvSpPr>
        <p:spPr/>
        <p:txBody>
          <a:bodyPr/>
          <a:lstStyle/>
          <a:p>
            <a:fld id="{872D4F22-4051-4F28-9B90-CE898DB336CD}" type="slidenum">
              <a:rPr lang="en-CA" smtClean="0"/>
              <a:t>23</a:t>
            </a:fld>
            <a:endParaRPr lang="en-CA"/>
          </a:p>
        </p:txBody>
      </p:sp>
    </p:spTree>
    <p:extLst>
      <p:ext uri="{BB962C8B-B14F-4D97-AF65-F5344CB8AC3E}">
        <p14:creationId xmlns:p14="http://schemas.microsoft.com/office/powerpoint/2010/main" val="3211588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keep R-U-sure? when deleting a file? Because programmers often have File Manager windows open along with code editors and Word/Excel/Outlook.</a:t>
            </a:r>
            <a:br>
              <a:rPr lang="en-CA" dirty="0"/>
            </a:br>
            <a:r>
              <a:rPr lang="en-CA" dirty="0"/>
              <a:t>Someday soon, you will be looking at the code editor window, press Delete, and later that night, wonder where an important file or folder has gone to. </a:t>
            </a:r>
          </a:p>
          <a:p>
            <a:r>
              <a:rPr lang="en-CA" dirty="0"/>
              <a:t>(the File Manager window had the focus while you were looking and thinking about deleting an email, or editing something.)</a:t>
            </a:r>
          </a:p>
          <a:p>
            <a:r>
              <a:rPr lang="en-CA" dirty="0"/>
              <a:t>The Recycle / Trash bin is not a reliable recovery </a:t>
            </a:r>
            <a:r>
              <a:rPr lang="en-CA"/>
              <a:t>strategy.</a:t>
            </a:r>
            <a:endParaRPr lang="en-GB" dirty="0">
              <a:hlinkClick r:id="rId3"/>
            </a:endParaRPr>
          </a:p>
          <a:p>
            <a:endParaRPr lang="en-GB" dirty="0">
              <a:hlinkClick r:id="rId3"/>
            </a:endParaRPr>
          </a:p>
          <a:p>
            <a:r>
              <a:rPr lang="en-CA" b="1" dirty="0"/>
              <a:t>You can change the Windows File Explorer default from Move to Copy – highly recommended.</a:t>
            </a:r>
          </a:p>
          <a:p>
            <a:r>
              <a:rPr lang="en-US" dirty="0">
                <a:hlinkClick r:id="rId4"/>
              </a:rPr>
              <a:t>How to Set Default File Drag and Drop Behavior on Windows 10 (howtogeek.com)</a:t>
            </a:r>
            <a:br>
              <a:rPr lang="en-US" dirty="0"/>
            </a:br>
            <a:r>
              <a:rPr lang="en-US" dirty="0"/>
              <a:t>https://www.howtogeek.com/677102/how-to-set-default-file-drag-and-drop-behavior-on-windows-10/</a:t>
            </a:r>
          </a:p>
          <a:p>
            <a:r>
              <a:rPr lang="en-CA" dirty="0"/>
              <a:t>https://winaero.com/set-the-default-drag-and-drop-action-in-windows-10-windows-8-and-windows-7</a:t>
            </a:r>
            <a:br>
              <a:rPr lang="en-CA" dirty="0"/>
            </a:br>
            <a:endParaRPr lang="en-CA" dirty="0"/>
          </a:p>
          <a:p>
            <a:r>
              <a:rPr lang="en-US" dirty="0" err="1">
                <a:hlinkClick r:id="rId5"/>
              </a:rPr>
              <a:t>Winaero</a:t>
            </a:r>
            <a:r>
              <a:rPr lang="en-US" dirty="0">
                <a:hlinkClick r:id="rId5"/>
              </a:rPr>
              <a:t> - At the edge of tweaking</a:t>
            </a:r>
            <a:r>
              <a:rPr lang="en-US" dirty="0"/>
              <a:t> – extremely handy for programmer productivity.</a:t>
            </a:r>
            <a:br>
              <a:rPr lang="en-US" dirty="0"/>
            </a:br>
            <a:r>
              <a:rPr lang="en-US" dirty="0"/>
              <a:t>https://winaero.com/</a:t>
            </a:r>
            <a:endParaRPr lang="en-CA" dirty="0"/>
          </a:p>
          <a:p>
            <a:endParaRPr lang="en-US" dirty="0"/>
          </a:p>
          <a:p>
            <a:r>
              <a:rPr lang="en-GB" dirty="0">
                <a:hlinkClick r:id="rId3"/>
              </a:rPr>
              <a:t>Microsoft </a:t>
            </a:r>
            <a:r>
              <a:rPr lang="en-GB" dirty="0" err="1">
                <a:hlinkClick r:id="rId3"/>
              </a:rPr>
              <a:t>PowerToys</a:t>
            </a:r>
            <a:r>
              <a:rPr lang="en-GB" dirty="0">
                <a:hlinkClick r:id="rId3"/>
              </a:rPr>
              <a:t> | Microsoft Docs</a:t>
            </a:r>
            <a:endParaRPr lang="en-CA" dirty="0"/>
          </a:p>
          <a:p>
            <a:r>
              <a:rPr lang="en-CA" dirty="0"/>
              <a:t>https://docs.microsoft.com/en-us/windows/powertoys/</a:t>
            </a:r>
          </a:p>
          <a:p>
            <a:r>
              <a:rPr lang="en-CA" dirty="0"/>
              <a:t>https://www.windowscentral.com/how-rename-multiple-files-bulk-windows-10</a:t>
            </a:r>
          </a:p>
          <a:p>
            <a:endParaRPr lang="en-CA" dirty="0"/>
          </a:p>
          <a:p>
            <a:endParaRPr lang="en-US" dirty="0"/>
          </a:p>
          <a:p>
            <a:endParaRPr lang="en-CA" dirty="0"/>
          </a:p>
        </p:txBody>
      </p:sp>
      <p:sp>
        <p:nvSpPr>
          <p:cNvPr id="4" name="Slide Number Placeholder 3"/>
          <p:cNvSpPr>
            <a:spLocks noGrp="1"/>
          </p:cNvSpPr>
          <p:nvPr>
            <p:ph type="sldNum" sz="quarter" idx="5"/>
          </p:nvPr>
        </p:nvSpPr>
        <p:spPr/>
        <p:txBody>
          <a:bodyPr/>
          <a:lstStyle/>
          <a:p>
            <a:fld id="{872D4F22-4051-4F28-9B90-CE898DB336CD}" type="slidenum">
              <a:rPr lang="en-CA" smtClean="0"/>
              <a:t>24</a:t>
            </a:fld>
            <a:endParaRPr lang="en-CA"/>
          </a:p>
        </p:txBody>
      </p:sp>
    </p:spTree>
    <p:extLst>
      <p:ext uri="{BB962C8B-B14F-4D97-AF65-F5344CB8AC3E}">
        <p14:creationId xmlns:p14="http://schemas.microsoft.com/office/powerpoint/2010/main" val="1768789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25</a:t>
            </a:fld>
            <a:endParaRPr lang="en-CA"/>
          </a:p>
        </p:txBody>
      </p:sp>
    </p:spTree>
    <p:extLst>
      <p:ext uri="{BB962C8B-B14F-4D97-AF65-F5344CB8AC3E}">
        <p14:creationId xmlns:p14="http://schemas.microsoft.com/office/powerpoint/2010/main" val="3278644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26</a:t>
            </a:fld>
            <a:endParaRPr lang="en-CA"/>
          </a:p>
        </p:txBody>
      </p:sp>
    </p:spTree>
    <p:extLst>
      <p:ext uri="{BB962C8B-B14F-4D97-AF65-F5344CB8AC3E}">
        <p14:creationId xmlns:p14="http://schemas.microsoft.com/office/powerpoint/2010/main" val="3845460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Highly recommended for both genders. Her TED talk is worth 12 minutes of your time. These slides will be available later today.</a:t>
            </a:r>
          </a:p>
          <a:p>
            <a:endParaRPr lang="en-CA" dirty="0"/>
          </a:p>
          <a:p>
            <a:r>
              <a:rPr lang="en-US" dirty="0">
                <a:hlinkClick r:id="rId3"/>
              </a:rPr>
              <a:t>When women rise, we all rise | Microsoft In Culture</a:t>
            </a:r>
            <a:br>
              <a:rPr lang="en-CA"/>
            </a:br>
            <a:r>
              <a:rPr lang="en-CA"/>
              <a:t>https://www.microsoft.com/inculture/womenshistorymonth/</a:t>
            </a:r>
            <a:endParaRPr lang="en-CA" dirty="0"/>
          </a:p>
          <a:p>
            <a:endParaRPr lang="en-CA" dirty="0"/>
          </a:p>
        </p:txBody>
      </p:sp>
      <p:sp>
        <p:nvSpPr>
          <p:cNvPr id="4" name="Slide Number Placeholder 3"/>
          <p:cNvSpPr>
            <a:spLocks noGrp="1"/>
          </p:cNvSpPr>
          <p:nvPr>
            <p:ph type="sldNum" sz="quarter" idx="5"/>
          </p:nvPr>
        </p:nvSpPr>
        <p:spPr/>
        <p:txBody>
          <a:bodyPr/>
          <a:lstStyle/>
          <a:p>
            <a:fld id="{872D4F22-4051-4F28-9B90-CE898DB336CD}" type="slidenum">
              <a:rPr lang="en-CA" smtClean="0"/>
              <a:t>27</a:t>
            </a:fld>
            <a:endParaRPr lang="en-CA"/>
          </a:p>
        </p:txBody>
      </p:sp>
    </p:spTree>
    <p:extLst>
      <p:ext uri="{BB962C8B-B14F-4D97-AF65-F5344CB8AC3E}">
        <p14:creationId xmlns:p14="http://schemas.microsoft.com/office/powerpoint/2010/main" val="2650554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Review these lecture notes tomorrow, then 6 days from now before you go to sleep. On the 7</a:t>
            </a:r>
            <a:r>
              <a:rPr lang="en-CA" baseline="30000" dirty="0"/>
              <a:t>th</a:t>
            </a:r>
            <a:r>
              <a:rPr lang="en-CA" dirty="0"/>
              <a:t> day from now, you'll do fine on the quiz.</a:t>
            </a:r>
          </a:p>
          <a:p>
            <a:r>
              <a:rPr lang="en-CA" dirty="0"/>
              <a:t>https://joshkaufman.net/3-simple-techniques-to-optimize-your-reading-comprehension-and-retention/</a:t>
            </a:r>
          </a:p>
          <a:p>
            <a:r>
              <a:rPr lang="en-CA" dirty="0"/>
              <a:t>https://theconversation.com/whats-the-best-most-effective-way-to-take-notes-41961</a:t>
            </a:r>
          </a:p>
          <a:p>
            <a:r>
              <a:rPr lang="en-CA" dirty="0"/>
              <a:t>https://www.apa.org/science/about/psa/2016/06/learning-memory</a:t>
            </a:r>
          </a:p>
          <a:p>
            <a:r>
              <a:rPr lang="en-CA" dirty="0"/>
              <a:t>https://www.google.ca/search?q=Ebbinghaus+forgetting+curve</a:t>
            </a:r>
          </a:p>
          <a:p>
            <a:r>
              <a:rPr lang="en-CA" dirty="0"/>
              <a:t>https://uwaterloo.ca/campus-wellness/curve-forgetting</a:t>
            </a:r>
          </a:p>
          <a:p>
            <a:r>
              <a:rPr lang="en-CA" dirty="0"/>
              <a:t>On day 1, at the beginning of the lecture, you go in knowing little of what might be said ( 0% baseline). At the end of the lecture you know 100% of what you know, however well you know it (where the curve rises to its highest point).</a:t>
            </a:r>
          </a:p>
          <a:p>
            <a:r>
              <a:rPr lang="en-CA" dirty="0"/>
              <a:t>By day 2, if you have done nothing with the information you learned in that lecture, didn't think about it again or read it again, you may have lost 50%-80% of what you learned.</a:t>
            </a:r>
          </a:p>
          <a:p>
            <a:r>
              <a:rPr lang="en-CA" dirty="0"/>
              <a:t>By day 7, we remember even less, and by day 30, we retain about 2%-3% of the original hour. It's pretty much gone…you know this. Have you ever wondered when taking a quiz or writing an exam, "Where did </a:t>
            </a:r>
            <a:r>
              <a:rPr lang="en-CA" i="1" dirty="0"/>
              <a:t>this </a:t>
            </a:r>
            <a:r>
              <a:rPr lang="en-CA" dirty="0"/>
              <a:t>question come from?"</a:t>
            </a:r>
          </a:p>
          <a:p>
            <a:endParaRPr lang="en-US" dirty="0"/>
          </a:p>
          <a:p>
            <a:r>
              <a:rPr lang="en-CA" dirty="0"/>
              <a:t>You can change the shape of the curve! Reprocessing the same chunk of information sends a big signal to your brain to hold onto that data. When the same thing is repeated, your brain says, "Oh - there it is again, I better keep that." When you are exposed to the same information repeatedly, it takes less and less time to "activate" the information in your long term memory and it becomes easier for you to retrieve the information when you need it.</a:t>
            </a:r>
          </a:p>
          <a:p>
            <a:endParaRPr lang="en-CA" dirty="0"/>
          </a:p>
          <a:p>
            <a:r>
              <a:rPr lang="en-CA" dirty="0"/>
              <a:t>Here's the process: </a:t>
            </a:r>
          </a:p>
          <a:p>
            <a:r>
              <a:rPr lang="en-CA" dirty="0"/>
              <a:t>after a good night's sleep and within 24 hours of getting the information, spend 10 minutes reviewing and you will raise the remembering curve to almost 100% again. A week later (Day 7), it takes 5 minutes to "reactivate" the same material and raise the curve back up. By Day 30, your brain will need 2-4 minutes of review to not only remember what you knew on Day 1 but will likely </a:t>
            </a:r>
            <a:r>
              <a:rPr lang="en-CA" i="1" dirty="0"/>
              <a:t>understand </a:t>
            </a:r>
            <a:r>
              <a:rPr lang="en-CA" dirty="0"/>
              <a:t>more than you did then. During the test, you'll think, "Hey, I know where that question came from…"</a:t>
            </a:r>
          </a:p>
          <a:p>
            <a:endParaRPr lang="en-CA" dirty="0"/>
          </a:p>
          <a:p>
            <a:r>
              <a:rPr lang="en-CA" dirty="0"/>
              <a:t>Often students feel they can't possibly make time for a review session every day in their schedules – students have trouble keeping up as it is. However, this review is a pro-active investment of less than one-half hour of your time. If you don't review, you will need to spend 40-50 minutes </a:t>
            </a:r>
            <a:r>
              <a:rPr lang="en-CA" i="1" dirty="0"/>
              <a:t>re-learning </a:t>
            </a:r>
            <a:r>
              <a:rPr lang="en-CA" dirty="0"/>
              <a:t>each hour of material later. So, if you don't have time now, exactly when are you going to have that kind of time in the future when things get even busier? </a:t>
            </a:r>
          </a:p>
        </p:txBody>
      </p:sp>
      <p:sp>
        <p:nvSpPr>
          <p:cNvPr id="4" name="Slide Number Placeholder 3"/>
          <p:cNvSpPr>
            <a:spLocks noGrp="1"/>
          </p:cNvSpPr>
          <p:nvPr>
            <p:ph type="sldNum" sz="quarter" idx="10"/>
          </p:nvPr>
        </p:nvSpPr>
        <p:spPr/>
        <p:txBody>
          <a:bodyPr/>
          <a:lstStyle/>
          <a:p>
            <a:fld id="{872D4F22-4051-4F28-9B90-CE898DB336CD}" type="slidenum">
              <a:rPr lang="en-CA" smtClean="0"/>
              <a:t>28</a:t>
            </a:fld>
            <a:endParaRPr lang="en-CA"/>
          </a:p>
        </p:txBody>
      </p:sp>
    </p:spTree>
    <p:extLst>
      <p:ext uri="{BB962C8B-B14F-4D97-AF65-F5344CB8AC3E}">
        <p14:creationId xmlns:p14="http://schemas.microsoft.com/office/powerpoint/2010/main" val="536144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Drives </a:t>
            </a:r>
            <a:r>
              <a:rPr lang="en-US" dirty="0"/>
              <a:t>are mythical places where data is stored.</a:t>
            </a:r>
          </a:p>
          <a:p>
            <a:r>
              <a:rPr lang="en-US" dirty="0"/>
              <a:t>The Cloud? There's no such thing; it's your stuff on someone else's machine. OK, there's more to it than that and we'll get to it later in the course.</a:t>
            </a:r>
          </a:p>
          <a:p>
            <a:r>
              <a:rPr lang="en-CA" dirty="0"/>
              <a:t>https://what-if.xkcd.com/31/</a:t>
            </a:r>
          </a:p>
          <a:p>
            <a:r>
              <a:rPr lang="en-CA" dirty="0"/>
              <a:t>https://gizmodo.com/what-is-the-cloud-and-where-is-it-1682276210</a:t>
            </a:r>
          </a:p>
          <a:p>
            <a:r>
              <a:rPr lang="en-CA" dirty="0"/>
              <a:t>https://www.pcmag.com/article2/0,2817,2372163,00.asp</a:t>
            </a:r>
          </a:p>
          <a:p>
            <a:r>
              <a:rPr lang="en-CA" dirty="0"/>
              <a:t>https://www.cnet.com/how-to/onedrive-dropbox-google-drive-and-box-which-cloud-storage-service-is-right-for-you/</a:t>
            </a:r>
          </a:p>
          <a:p>
            <a:r>
              <a:rPr lang="en-CA" dirty="0"/>
              <a:t>http://www.thewindowsclub.com/map-onedrive-network-drive-windows-10</a:t>
            </a:r>
          </a:p>
          <a:p>
            <a:r>
              <a:rPr lang="en-CA" dirty="0"/>
              <a:t>https://www.techrepublic.com/article/is-the-cloud-really-just-someone-elses-computer/</a:t>
            </a:r>
          </a:p>
          <a:p>
            <a:r>
              <a:rPr lang="en-CA" dirty="0"/>
              <a:t>http://www.zdnet.com/article/stop-saying-the-cloud-is-just-someone-elses-computer-because-its-not/</a:t>
            </a:r>
          </a:p>
          <a:p>
            <a:endParaRPr lang="en-CA" dirty="0"/>
          </a:p>
          <a:p>
            <a:r>
              <a:rPr lang="en-CA" b="1" dirty="0"/>
              <a:t>NAS </a:t>
            </a:r>
            <a:r>
              <a:rPr lang="en-CA" b="0" dirty="0"/>
              <a:t>and </a:t>
            </a:r>
            <a:r>
              <a:rPr lang="en-CA" b="1" dirty="0"/>
              <a:t>SAN</a:t>
            </a:r>
          </a:p>
          <a:p>
            <a:r>
              <a:rPr lang="en-CA" b="0" dirty="0"/>
              <a:t>https://www.backblaze.com/blog/whats-the-diff-nas-vs-san/</a:t>
            </a:r>
          </a:p>
          <a:p>
            <a:r>
              <a:rPr lang="en-CA" b="0" dirty="0"/>
              <a:t>https://www.infoworld.com/article/2871290/understanding-cloud-storage-models.html</a:t>
            </a:r>
          </a:p>
        </p:txBody>
      </p:sp>
      <p:sp>
        <p:nvSpPr>
          <p:cNvPr id="4" name="Slide Number Placeholder 3"/>
          <p:cNvSpPr>
            <a:spLocks noGrp="1"/>
          </p:cNvSpPr>
          <p:nvPr>
            <p:ph type="sldNum" sz="quarter" idx="10"/>
          </p:nvPr>
        </p:nvSpPr>
        <p:spPr/>
        <p:txBody>
          <a:bodyPr/>
          <a:lstStyle/>
          <a:p>
            <a:fld id="{872D4F22-4051-4F28-9B90-CE898DB336CD}" type="slidenum">
              <a:rPr lang="en-CA" smtClean="0"/>
              <a:t>29</a:t>
            </a:fld>
            <a:endParaRPr lang="en-CA"/>
          </a:p>
        </p:txBody>
      </p:sp>
    </p:spTree>
    <p:extLst>
      <p:ext uri="{BB962C8B-B14F-4D97-AF65-F5344CB8AC3E}">
        <p14:creationId xmlns:p14="http://schemas.microsoft.com/office/powerpoint/2010/main" val="393358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1122609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https://en.wikipedia.org/wiki/ASCII</a:t>
            </a:r>
          </a:p>
          <a:p>
            <a:r>
              <a:rPr lang="en-CA" dirty="0"/>
              <a:t>https://en.wikipedia.org/wiki/DBCS</a:t>
            </a:r>
          </a:p>
        </p:txBody>
      </p:sp>
      <p:sp>
        <p:nvSpPr>
          <p:cNvPr id="4" name="Slide Number Placeholder 3"/>
          <p:cNvSpPr>
            <a:spLocks noGrp="1"/>
          </p:cNvSpPr>
          <p:nvPr>
            <p:ph type="sldNum" sz="quarter" idx="10"/>
          </p:nvPr>
        </p:nvSpPr>
        <p:spPr/>
        <p:txBody>
          <a:bodyPr/>
          <a:lstStyle/>
          <a:p>
            <a:fld id="{872D4F22-4051-4F28-9B90-CE898DB336CD}" type="slidenum">
              <a:rPr lang="en-CA" smtClean="0"/>
              <a:t>30</a:t>
            </a:fld>
            <a:endParaRPr lang="en-CA"/>
          </a:p>
        </p:txBody>
      </p:sp>
    </p:spTree>
    <p:extLst>
      <p:ext uri="{BB962C8B-B14F-4D97-AF65-F5344CB8AC3E}">
        <p14:creationId xmlns:p14="http://schemas.microsoft.com/office/powerpoint/2010/main" val="2050718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https://en.wikipedia.org/wiki/Filename#Reserved_characters_and_words</a:t>
            </a:r>
          </a:p>
        </p:txBody>
      </p:sp>
      <p:sp>
        <p:nvSpPr>
          <p:cNvPr id="4" name="Slide Number Placeholder 3"/>
          <p:cNvSpPr>
            <a:spLocks noGrp="1"/>
          </p:cNvSpPr>
          <p:nvPr>
            <p:ph type="sldNum" sz="quarter" idx="10"/>
          </p:nvPr>
        </p:nvSpPr>
        <p:spPr/>
        <p:txBody>
          <a:bodyPr/>
          <a:lstStyle/>
          <a:p>
            <a:fld id="{872D4F22-4051-4F28-9B90-CE898DB336CD}" type="slidenum">
              <a:rPr lang="en-CA" smtClean="0"/>
              <a:t>31</a:t>
            </a:fld>
            <a:endParaRPr lang="en-CA"/>
          </a:p>
        </p:txBody>
      </p:sp>
    </p:spTree>
    <p:extLst>
      <p:ext uri="{BB962C8B-B14F-4D97-AF65-F5344CB8AC3E}">
        <p14:creationId xmlns:p14="http://schemas.microsoft.com/office/powerpoint/2010/main" val="1029118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https://www.howtogeek.com/181774/why-windows-uses-backslashes-and-everything-else-uses-forward-slashes/</a:t>
            </a:r>
          </a:p>
          <a:p>
            <a:endParaRPr lang="en-CA" dirty="0"/>
          </a:p>
          <a:p>
            <a:r>
              <a:rPr lang="en-CA" dirty="0"/>
              <a:t>DOS 2.0 &amp; Windows uses \ character for C:\directory\*.* because / was already used as switch char for command </a:t>
            </a:r>
            <a:r>
              <a:rPr lang="en-CA" dirty="0" err="1"/>
              <a:t>optionss</a:t>
            </a:r>
            <a:r>
              <a:rPr lang="en-CA" dirty="0"/>
              <a:t>. </a:t>
            </a:r>
            <a:br>
              <a:rPr lang="en-CA" dirty="0"/>
            </a:br>
            <a:r>
              <a:rPr lang="en-CA" dirty="0"/>
              <a:t>E.g.  &gt; </a:t>
            </a:r>
            <a:r>
              <a:rPr lang="en-CA" dirty="0" err="1"/>
              <a:t>dir</a:t>
            </a:r>
            <a:r>
              <a:rPr lang="en-CA" dirty="0"/>
              <a:t> /w C:\directory\*.* </a:t>
            </a:r>
          </a:p>
          <a:p>
            <a:endParaRPr lang="en-CA" dirty="0"/>
          </a:p>
          <a:p>
            <a:r>
              <a:rPr lang="en-CA" dirty="0"/>
              <a:t>Unix used "-" hyphen as the switch character so had no conflict with / as directory separator.</a:t>
            </a:r>
          </a:p>
        </p:txBody>
      </p:sp>
      <p:sp>
        <p:nvSpPr>
          <p:cNvPr id="4" name="Slide Number Placeholder 3"/>
          <p:cNvSpPr>
            <a:spLocks noGrp="1"/>
          </p:cNvSpPr>
          <p:nvPr>
            <p:ph type="sldNum" sz="quarter" idx="10"/>
          </p:nvPr>
        </p:nvSpPr>
        <p:spPr/>
        <p:txBody>
          <a:bodyPr/>
          <a:lstStyle/>
          <a:p>
            <a:fld id="{872D4F22-4051-4F28-9B90-CE898DB336CD}" type="slidenum">
              <a:rPr lang="en-CA" smtClean="0"/>
              <a:t>32</a:t>
            </a:fld>
            <a:endParaRPr lang="en-CA"/>
          </a:p>
        </p:txBody>
      </p:sp>
    </p:spTree>
    <p:extLst>
      <p:ext uri="{BB962C8B-B14F-4D97-AF65-F5344CB8AC3E}">
        <p14:creationId xmlns:p14="http://schemas.microsoft.com/office/powerpoint/2010/main" val="1828841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33</a:t>
            </a:fld>
            <a:endParaRPr lang="en-CA"/>
          </a:p>
        </p:txBody>
      </p:sp>
    </p:spTree>
    <p:extLst>
      <p:ext uri="{BB962C8B-B14F-4D97-AF65-F5344CB8AC3E}">
        <p14:creationId xmlns:p14="http://schemas.microsoft.com/office/powerpoint/2010/main" val="2031511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34</a:t>
            </a:fld>
            <a:endParaRPr lang="en-CA"/>
          </a:p>
        </p:txBody>
      </p:sp>
    </p:spTree>
    <p:extLst>
      <p:ext uri="{BB962C8B-B14F-4D97-AF65-F5344CB8AC3E}">
        <p14:creationId xmlns:p14="http://schemas.microsoft.com/office/powerpoint/2010/main" val="2351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72D4F22-4051-4F28-9B90-CE898DB336CD}" type="slidenum">
              <a:rPr lang="en-CA" smtClean="0"/>
              <a:t>35</a:t>
            </a:fld>
            <a:endParaRPr lang="en-CA"/>
          </a:p>
        </p:txBody>
      </p:sp>
    </p:spTree>
    <p:extLst>
      <p:ext uri="{BB962C8B-B14F-4D97-AF65-F5344CB8AC3E}">
        <p14:creationId xmlns:p14="http://schemas.microsoft.com/office/powerpoint/2010/main" val="3083305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https://technet.microsoft.com/en-us/library/bb490639.aspx</a:t>
            </a:r>
          </a:p>
          <a:p>
            <a:r>
              <a:rPr lang="en-CA" dirty="0"/>
              <a:t>http://www.linfo.org/wildcard.html</a:t>
            </a:r>
          </a:p>
        </p:txBody>
      </p:sp>
      <p:sp>
        <p:nvSpPr>
          <p:cNvPr id="4" name="Slide Number Placeholder 3"/>
          <p:cNvSpPr>
            <a:spLocks noGrp="1"/>
          </p:cNvSpPr>
          <p:nvPr>
            <p:ph type="sldNum" sz="quarter" idx="10"/>
          </p:nvPr>
        </p:nvSpPr>
        <p:spPr/>
        <p:txBody>
          <a:bodyPr/>
          <a:lstStyle/>
          <a:p>
            <a:fld id="{872D4F22-4051-4F28-9B90-CE898DB336CD}" type="slidenum">
              <a:rPr lang="en-CA" smtClean="0"/>
              <a:t>36</a:t>
            </a:fld>
            <a:endParaRPr lang="en-CA"/>
          </a:p>
        </p:txBody>
      </p:sp>
    </p:spTree>
    <p:extLst>
      <p:ext uri="{BB962C8B-B14F-4D97-AF65-F5344CB8AC3E}">
        <p14:creationId xmlns:p14="http://schemas.microsoft.com/office/powerpoint/2010/main" val="726436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37</a:t>
            </a:fld>
            <a:endParaRPr lang="en-CA"/>
          </a:p>
        </p:txBody>
      </p:sp>
    </p:spTree>
    <p:extLst>
      <p:ext uri="{BB962C8B-B14F-4D97-AF65-F5344CB8AC3E}">
        <p14:creationId xmlns:p14="http://schemas.microsoft.com/office/powerpoint/2010/main" val="3582278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500" dirty="0"/>
          </a:p>
        </p:txBody>
      </p:sp>
      <p:sp>
        <p:nvSpPr>
          <p:cNvPr id="4" name="Slide Number Placeholder 3"/>
          <p:cNvSpPr>
            <a:spLocks noGrp="1"/>
          </p:cNvSpPr>
          <p:nvPr>
            <p:ph type="sldNum" sz="quarter" idx="10"/>
          </p:nvPr>
        </p:nvSpPr>
        <p:spPr/>
        <p:txBody>
          <a:bodyPr/>
          <a:lstStyle/>
          <a:p>
            <a:fld id="{F6998FE5-228D-49FA-A228-1901399F288E}" type="slidenum">
              <a:rPr lang="en-US" smtClean="0"/>
              <a:t>38</a:t>
            </a:fld>
            <a:endParaRPr lang="en-US"/>
          </a:p>
        </p:txBody>
      </p:sp>
    </p:spTree>
    <p:extLst>
      <p:ext uri="{BB962C8B-B14F-4D97-AF65-F5344CB8AC3E}">
        <p14:creationId xmlns:p14="http://schemas.microsoft.com/office/powerpoint/2010/main" val="124135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start of the agenda question, </a:t>
            </a:r>
            <a:r>
              <a:rPr lang="en-US" sz="1200" dirty="0"/>
              <a:t>If you had it all, where would you put it? </a:t>
            </a:r>
            <a:endParaRPr lang="en-US" dirty="0"/>
          </a:p>
          <a:p>
            <a:r>
              <a:rPr lang="en-US" dirty="0"/>
              <a:t>You can save things on your smartphone, tablet, or PC without caring where it is actually stored. It’s in there somewhere and the operating system (OS) can easily find it for you if you ask. It is similar to having all your clothing in one great big pile, probably two piles: one clean and one dirty.</a:t>
            </a:r>
            <a:br>
              <a:rPr lang="en-US" dirty="0"/>
            </a:br>
            <a:r>
              <a:rPr lang="en-US" dirty="0"/>
              <a:t>It can work if you live alone but the two pile method gets awkward when living with other people.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 server, software cannot just ask the OS to find something and hope it finds what is needed. All resources on a server are explicitly organized, like a dresser with drawers for socks, underwear, t-shirts -- shelves for sweaters -- closets with shirts, suits, and dresses on hangers – a front hall closet with outerwear for the current season. Server resources are usually stored in an organized, hierarchical fashion…because a lot of people live in the same </a:t>
            </a:r>
            <a:r>
              <a:rPr lang="en-US"/>
              <a:t>server.</a:t>
            </a: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385595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general, you probably know this already. However, the terms volatile, non-volatile, primary, secondary, and persistently should be clear in a programmer's mind.</a:t>
            </a: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RAM – Random Access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CPU: central processing unit, or processor. Runs your computer. general workhorse. Capable of many different operations and memory transfers. Includes ALU:  Arithmetic Logical Unit (integer calcs)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FPU:  Floating Point Unit -- coprocessor for decimal / fractional calcs</a:t>
            </a:r>
          </a:p>
          <a:p>
            <a:pPr rtl="0"/>
            <a:r>
              <a:rPr lang="en-CA" sz="1200" b="0" i="0" kern="1200" dirty="0">
                <a:solidFill>
                  <a:schemeClr val="tx1"/>
                </a:solidFill>
                <a:effectLst/>
                <a:latin typeface="+mn-lt"/>
                <a:ea typeface="+mn-ea"/>
                <a:cs typeface="+mn-cs"/>
              </a:rPr>
              <a:t>GPU: graphics processing unit, or graphics card. Runs your graphics: video rendering, image rotation, shadowing, compression, …  GPU’s are tuned for massively parallel calculations for use in video and image processing. Machine learning and crypto enthusiasts used the GPU parallel math capabilities to speed up their algorithms – faster on a GPU than on a CPU</a:t>
            </a:r>
          </a:p>
          <a:p>
            <a:pPr rtl="0"/>
            <a:r>
              <a:rPr lang="en-CA" sz="1200" b="0" i="0" kern="1200" dirty="0">
                <a:solidFill>
                  <a:schemeClr val="tx1"/>
                </a:solidFill>
                <a:effectLst/>
                <a:latin typeface="+mn-lt"/>
                <a:ea typeface="+mn-ea"/>
                <a:cs typeface="+mn-cs"/>
              </a:rPr>
              <a:t>TPU: tensor coprocessing unit. Runs the ASIC for neural network machine learning</a:t>
            </a:r>
            <a:r>
              <a:rPr lang="en-CA" sz="1200" b="0" i="0" kern="1200" noProof="0" dirty="0">
                <a:solidFill>
                  <a:schemeClr val="tx1"/>
                </a:solidFill>
                <a:effectLst/>
                <a:latin typeface="+mn-lt"/>
                <a:ea typeface="+mn-ea"/>
                <a:cs typeface="+mn-cs"/>
              </a:rPr>
              <a:t>. accelerate neural computations (matrix-matrix and vector-matrix), cheaper and faster than GPU for Machine Learning -- deep learning (</a:t>
            </a:r>
            <a:r>
              <a:rPr lang="en-CA" sz="1200" b="0" i="0" kern="1200" dirty="0">
                <a:solidFill>
                  <a:schemeClr val="tx1"/>
                </a:solidFill>
                <a:effectLst/>
                <a:latin typeface="+mn-lt"/>
                <a:ea typeface="+mn-ea"/>
                <a:cs typeface="+mn-cs"/>
              </a:rPr>
              <a:t>TensorFlow</a:t>
            </a:r>
            <a:r>
              <a:rPr lang="en-CA" sz="1200" b="0" i="0" kern="1200" noProof="0" dirty="0">
                <a:solidFill>
                  <a:schemeClr val="tx1"/>
                </a:solidFill>
                <a:effectLst/>
                <a:latin typeface="+mn-lt"/>
                <a:ea typeface="+mn-ea"/>
                <a:cs typeface="+mn-cs"/>
              </a:rPr>
              <a:t>) and neural networks</a:t>
            </a:r>
          </a:p>
          <a:p>
            <a:pPr rtl="0"/>
            <a:r>
              <a:rPr lang="en-CA" sz="1200" b="0" i="0" kern="1200" noProof="0" dirty="0">
                <a:solidFill>
                  <a:schemeClr val="tx1"/>
                </a:solidFill>
                <a:effectLst/>
                <a:latin typeface="+mn-lt"/>
                <a:ea typeface="+mn-ea"/>
                <a:cs typeface="+mn-cs"/>
              </a:rPr>
              <a:t>ASIC: application specific integrated circuit. A customised circuit for a very specific use (rather than general purpose) such as Artificial Intelligence functions.</a:t>
            </a:r>
          </a:p>
          <a:p>
            <a:pPr marL="0" marR="0" lvl="0" indent="0" algn="l" defTabSz="966612"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defTabSz="966612">
              <a:defRPr/>
            </a:pPr>
            <a:r>
              <a:rPr lang="en-CA" sz="1200" b="0" i="0" kern="1200" dirty="0">
                <a:solidFill>
                  <a:schemeClr val="tx1"/>
                </a:solidFill>
                <a:effectLst/>
                <a:latin typeface="+mn-lt"/>
                <a:ea typeface="+mn-ea"/>
                <a:cs typeface="+mn-cs"/>
              </a:rPr>
              <a:t>https://www.quora.com/How-can-CPU-FPU-and-GPU-be-explained-compared-and-contrasted</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https://www.quora.com/How-different-is-a-TPU-from-GPU</a:t>
            </a:r>
          </a:p>
          <a:p>
            <a:pPr defTabSz="966612">
              <a:defRPr/>
            </a:pPr>
            <a:endParaRPr lang="en-CA" sz="1200" b="0" i="0" kern="1200" dirty="0">
              <a:solidFill>
                <a:schemeClr val="tx1"/>
              </a:solidFill>
              <a:effectLst/>
              <a:latin typeface="+mn-lt"/>
              <a:ea typeface="+mn-ea"/>
              <a:cs typeface="+mn-cs"/>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ROM – Read Only Memory </a:t>
            </a:r>
          </a:p>
          <a:p>
            <a:pPr defTabSz="966612">
              <a:defRPr/>
            </a:pPr>
            <a:endParaRPr lang="en-CA" sz="1200" b="0" i="0" kern="1200" dirty="0">
              <a:solidFill>
                <a:schemeClr val="tx1"/>
              </a:solidFill>
              <a:effectLst/>
              <a:latin typeface="+mn-lt"/>
              <a:ea typeface="+mn-ea"/>
              <a:cs typeface="+mn-cs"/>
            </a:endParaRPr>
          </a:p>
          <a:p>
            <a:pPr defTabSz="966612">
              <a:defRPr/>
            </a:pPr>
            <a:r>
              <a:rPr lang="en-CA" dirty="0"/>
              <a:t>Persistently = permanently.</a:t>
            </a:r>
          </a:p>
          <a:p>
            <a:pPr defTabSz="966612">
              <a:defRPr/>
            </a:pPr>
            <a:r>
              <a:rPr lang="en-CA" dirty="0"/>
              <a:t>A file or set of data may be quite large and will not always fit into RAM. The CPU works only on portions of a file at a time, i.e. data elements (size &amp; type, e.g. char or int) are used in RAM which come from fields in a record; a file contains many records which have similar information. E.g. a file of Seneca courses contains a record for each class; each record contains fields for course code, section code, room number, professor, day-of-week &amp; from/to times, … A file is a grouping of related records.</a:t>
            </a:r>
            <a:endParaRPr lang="en-US" dirty="0"/>
          </a:p>
          <a:p>
            <a:pPr defTabSz="966612">
              <a:defRPr/>
            </a:pPr>
            <a:endParaRPr lang="en-US" dirty="0"/>
          </a:p>
          <a:p>
            <a:pPr defTabSz="966612">
              <a:defRPr/>
            </a:pPr>
            <a:r>
              <a:rPr lang="en-US" dirty="0"/>
              <a:t>https://en.wikipedia.org/wiki/Volatile_memory</a:t>
            </a:r>
          </a:p>
          <a:p>
            <a:pPr defTabSz="966612">
              <a:defRPr/>
            </a:pPr>
            <a:r>
              <a:rPr lang="en-US" dirty="0"/>
              <a:t>https://en.wikipedia.org/wiki/Non-volatile_memory</a:t>
            </a:r>
          </a:p>
          <a:p>
            <a:pPr defTabSz="966612">
              <a:defRPr/>
            </a:pPr>
            <a:endParaRPr lang="en-US" dirty="0"/>
          </a:p>
          <a:p>
            <a:pPr defTabSz="966612">
              <a:defRPr/>
            </a:pPr>
            <a:r>
              <a:rPr lang="en-US" dirty="0"/>
              <a:t>Relative performance from https://www.enterprisestorageforum.com/storage-hardware/ssd-vs-hdd-speed.html</a:t>
            </a:r>
          </a:p>
          <a:p>
            <a:pPr defTabSz="966612">
              <a:defRPr/>
            </a:pPr>
            <a:r>
              <a:rPr lang="en-US" dirty="0"/>
              <a:t>If HDD is 10ms, SSD would be 2.25ms, DRAM would be 0.00001ms or 10ns to 0.0001ms or 100ns, CPU cache would be 0.00001ms or 1ns to 0.00001ms or 10ns, CPU register would be 0.000001ms or 0.11ns. Overall, DRAM is ~100,000 to 1M times faster than HDD.  CPU cache is an order of magnitude faster than DRAM, and CPU registers are an order of magnitude faster than CPU cache.</a:t>
            </a:r>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1472923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CA" sz="1200" kern="1200" dirty="0">
                <a:solidFill>
                  <a:schemeClr val="tx1"/>
                </a:solidFill>
                <a:effectLst/>
                <a:latin typeface="+mn-lt"/>
                <a:ea typeface="+mn-ea"/>
                <a:cs typeface="+mn-cs"/>
              </a:rPr>
              <a:t>For PCs and small servers: HDDs and SSDs can be mounted internally for high performance or via USB flash/portable/external for simple backups. </a:t>
            </a:r>
          </a:p>
          <a:p>
            <a:pPr defTabSz="966612">
              <a:defRPr/>
            </a:pPr>
            <a:endParaRPr lang="en-CA" sz="1200" kern="1200" dirty="0">
              <a:solidFill>
                <a:schemeClr val="tx1"/>
              </a:solidFill>
              <a:effectLst/>
              <a:latin typeface="+mn-lt"/>
              <a:ea typeface="+mn-ea"/>
              <a:cs typeface="+mn-cs"/>
            </a:endParaRPr>
          </a:p>
          <a:p>
            <a:pPr defTabSz="966612">
              <a:defRPr/>
            </a:pPr>
            <a:r>
              <a:rPr lang="en-CA" sz="1200" kern="1200" dirty="0">
                <a:solidFill>
                  <a:schemeClr val="tx1"/>
                </a:solidFill>
                <a:effectLst/>
                <a:latin typeface="+mn-lt"/>
                <a:ea typeface="+mn-ea"/>
                <a:cs typeface="+mn-cs"/>
              </a:rPr>
              <a:t>SSDs and HDDs are used in all sizes of systems. High capacity Blu Ray (BD) discs and LTO are used in enterprise backup systems.</a:t>
            </a:r>
          </a:p>
          <a:p>
            <a:pPr defTabSz="966612">
              <a:defRPr/>
            </a:pPr>
            <a:r>
              <a:rPr lang="en-CA" sz="1200" kern="1200" dirty="0">
                <a:solidFill>
                  <a:schemeClr val="tx1"/>
                </a:solidFill>
                <a:effectLst/>
                <a:latin typeface="+mn-lt"/>
                <a:ea typeface="+mn-ea"/>
                <a:cs typeface="+mn-cs"/>
              </a:rPr>
              <a:t>The term "enterprise" when used in the ICT context means large organizations and/or large-scale systems.</a:t>
            </a:r>
          </a:p>
          <a:p>
            <a:pPr defTabSz="966612">
              <a:defRPr/>
            </a:pPr>
            <a:r>
              <a:rPr lang="en-CA" sz="1200" kern="1200" dirty="0">
                <a:solidFill>
                  <a:schemeClr val="tx1"/>
                </a:solidFill>
                <a:effectLst/>
                <a:latin typeface="+mn-lt"/>
                <a:ea typeface="+mn-ea"/>
                <a:cs typeface="+mn-cs"/>
              </a:rPr>
              <a:t>See </a:t>
            </a:r>
            <a:r>
              <a:rPr lang="en-CA" sz="1200" b="1" kern="1200" dirty="0">
                <a:solidFill>
                  <a:schemeClr val="tx1"/>
                </a:solidFill>
                <a:effectLst/>
                <a:latin typeface="+mn-lt"/>
                <a:ea typeface="+mn-ea"/>
                <a:cs typeface="+mn-cs"/>
              </a:rPr>
              <a:t>https://en.wikipedia.org/wiki/Enterprise_software</a:t>
            </a:r>
            <a:r>
              <a:rPr lang="en-CA" sz="1200" kern="1200" dirty="0">
                <a:solidFill>
                  <a:schemeClr val="tx1"/>
                </a:solidFill>
                <a:effectLst/>
                <a:latin typeface="+mn-lt"/>
                <a:ea typeface="+mn-ea"/>
                <a:cs typeface="+mn-cs"/>
              </a:rPr>
              <a:t> for a general sense of the term's use.</a:t>
            </a:r>
          </a:p>
          <a:p>
            <a:pPr defTabSz="966612">
              <a:defRPr/>
            </a:pPr>
            <a:endParaRPr lang="en-CA" sz="1200" kern="1200" dirty="0">
              <a:solidFill>
                <a:schemeClr val="tx1"/>
              </a:solidFill>
              <a:effectLst/>
              <a:latin typeface="+mn-lt"/>
              <a:ea typeface="+mn-ea"/>
              <a:cs typeface="+mn-cs"/>
            </a:endParaRPr>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USB attached devices are not used in enterprise data centers but are very handy for casual personal and small server 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USB drives have low performance but high flexibility. Flash / pen / thumb drives are small cost &amp; small capacity, low performance but highly portable, robust, and convenient. But are high cost per GB.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portable</a:t>
            </a:r>
            <a:r>
              <a:rPr lang="en-US" dirty="0"/>
              <a:t>" drives powered by the USB connection have larger capacity than flash drives but smaller capacity than externals.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"external</a:t>
            </a:r>
            <a:r>
              <a:rPr lang="en-US" b="0" dirty="0"/>
              <a:t>"</a:t>
            </a:r>
            <a:r>
              <a:rPr lang="en-US" b="1" dirty="0"/>
              <a:t> </a:t>
            </a:r>
            <a:r>
              <a:rPr lang="en-US" b="0" dirty="0"/>
              <a:t>drives </a:t>
            </a:r>
            <a:r>
              <a:rPr lang="en-US" dirty="0"/>
              <a:t>are larger capacity units needing their own power supply because they usually run HDDs within the enclosure.</a:t>
            </a:r>
          </a:p>
          <a:p>
            <a:endParaRPr lang="en-CA" dirty="0"/>
          </a:p>
          <a:p>
            <a:r>
              <a:rPr lang="en-CA" sz="1200" kern="1200" dirty="0">
                <a:solidFill>
                  <a:schemeClr val="tx1"/>
                </a:solidFill>
                <a:effectLst/>
                <a:latin typeface="+mn-lt"/>
                <a:ea typeface="+mn-ea"/>
                <a:cs typeface="+mn-cs"/>
              </a:rPr>
              <a:t>https://en.wikipedia.org/wiki/USB_flash_drive</a:t>
            </a:r>
          </a:p>
          <a:p>
            <a:r>
              <a:rPr lang="en-CA" sz="1200" kern="1200" dirty="0">
                <a:solidFill>
                  <a:schemeClr val="tx1"/>
                </a:solidFill>
                <a:effectLst/>
                <a:latin typeface="+mn-lt"/>
                <a:ea typeface="+mn-ea"/>
                <a:cs typeface="+mn-cs"/>
              </a:rPr>
              <a:t>https://www.premiumusb.com/blog/whats-in-a-name-usb-flash-drive-synonyms</a:t>
            </a:r>
          </a:p>
          <a:p>
            <a:r>
              <a:rPr lang="en-CA" sz="1200" kern="1200" dirty="0">
                <a:solidFill>
                  <a:schemeClr val="tx1"/>
                </a:solidFill>
                <a:effectLst/>
                <a:latin typeface="+mn-lt"/>
                <a:ea typeface="+mn-ea"/>
                <a:cs typeface="+mn-cs"/>
              </a:rPr>
              <a:t>https://www.premiumusb.com/blog/how-long-can-usb-drives-last</a:t>
            </a:r>
          </a:p>
          <a:p>
            <a:r>
              <a:rPr lang="en-CA" sz="1200" kern="1200" dirty="0">
                <a:solidFill>
                  <a:schemeClr val="tx1"/>
                </a:solidFill>
                <a:effectLst/>
                <a:latin typeface="+mn-lt"/>
                <a:ea typeface="+mn-ea"/>
                <a:cs typeface="+mn-cs"/>
              </a:rPr>
              <a:t>http://searchstorage.techtarget.com/definition/USB-drive</a:t>
            </a:r>
          </a:p>
          <a:p>
            <a:r>
              <a:rPr lang="en-CA" sz="1200" kern="1200" dirty="0">
                <a:solidFill>
                  <a:schemeClr val="tx1"/>
                </a:solidFill>
                <a:effectLst/>
                <a:latin typeface="+mn-lt"/>
                <a:ea typeface="+mn-ea"/>
                <a:cs typeface="+mn-cs"/>
              </a:rPr>
              <a:t>https://www.makeuseof.com/tag/hard-drives-ssds-flash-drives-how-long-will-your-storage-media-last/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Usually </a:t>
            </a:r>
            <a:r>
              <a:rPr lang="en-CA" sz="1200" b="1" kern="1200" dirty="0">
                <a:solidFill>
                  <a:schemeClr val="tx1"/>
                </a:solidFill>
                <a:effectLst/>
                <a:latin typeface="+mn-lt"/>
                <a:ea typeface="+mn-ea"/>
                <a:cs typeface="+mn-cs"/>
              </a:rPr>
              <a:t>disk</a:t>
            </a:r>
            <a:r>
              <a:rPr lang="en-CA" sz="1200" kern="1200" dirty="0">
                <a:solidFill>
                  <a:schemeClr val="tx1"/>
                </a:solidFill>
                <a:effectLst/>
                <a:latin typeface="+mn-lt"/>
                <a:ea typeface="+mn-ea"/>
                <a:cs typeface="+mn-cs"/>
              </a:rPr>
              <a:t> refers to magnetic storage, </a:t>
            </a:r>
            <a:r>
              <a:rPr lang="en-CA" sz="1200" b="1" kern="1200" dirty="0">
                <a:solidFill>
                  <a:schemeClr val="tx1"/>
                </a:solidFill>
                <a:effectLst/>
                <a:latin typeface="+mn-lt"/>
                <a:ea typeface="+mn-ea"/>
                <a:cs typeface="+mn-cs"/>
              </a:rPr>
              <a:t>disc</a:t>
            </a:r>
            <a:r>
              <a:rPr lang="en-CA" sz="1200" kern="1200" dirty="0">
                <a:solidFill>
                  <a:schemeClr val="tx1"/>
                </a:solidFill>
                <a:effectLst/>
                <a:latin typeface="+mn-lt"/>
                <a:ea typeface="+mn-ea"/>
                <a:cs typeface="+mn-cs"/>
              </a:rPr>
              <a:t> refers to optical storage. </a:t>
            </a:r>
          </a:p>
          <a:p>
            <a:r>
              <a:rPr lang="en-CA" sz="1200" kern="1200" dirty="0">
                <a:solidFill>
                  <a:schemeClr val="tx1"/>
                </a:solidFill>
                <a:effectLst/>
                <a:latin typeface="+mn-lt"/>
                <a:ea typeface="+mn-ea"/>
                <a:cs typeface="+mn-cs"/>
              </a:rPr>
              <a:t>Consumer discs used as distribution media are "stamped", i.e. replicated, in mass quantities. Industry use of discs are individually burned.</a:t>
            </a:r>
          </a:p>
          <a:p>
            <a:r>
              <a:rPr lang="en-US" sz="1200" b="1" kern="1200" dirty="0">
                <a:solidFill>
                  <a:schemeClr val="tx1"/>
                </a:solidFill>
                <a:effectLst/>
                <a:latin typeface="+mn-lt"/>
                <a:ea typeface="+mn-ea"/>
                <a:cs typeface="+mn-cs"/>
              </a:rPr>
              <a:t>CD</a:t>
            </a:r>
            <a:r>
              <a:rPr lang="en-US" sz="1200" kern="1200" dirty="0">
                <a:solidFill>
                  <a:schemeClr val="tx1"/>
                </a:solidFill>
                <a:effectLst/>
                <a:latin typeface="+mn-lt"/>
                <a:ea typeface="+mn-ea"/>
                <a:cs typeface="+mn-cs"/>
              </a:rPr>
              <a:t> – Compact Disc, originally developed for music distribution, 700MB</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DVD</a:t>
            </a:r>
            <a:r>
              <a:rPr lang="en-US" sz="1200" kern="1200" dirty="0">
                <a:solidFill>
                  <a:schemeClr val="tx1"/>
                </a:solidFill>
                <a:effectLst/>
                <a:latin typeface="+mn-lt"/>
                <a:ea typeface="+mn-ea"/>
                <a:cs typeface="+mn-cs"/>
              </a:rPr>
              <a:t> – </a:t>
            </a:r>
            <a:r>
              <a:rPr lang="en-CA" sz="1200" kern="1200" dirty="0">
                <a:solidFill>
                  <a:schemeClr val="tx1"/>
                </a:solidFill>
                <a:effectLst/>
                <a:latin typeface="+mn-lt"/>
                <a:ea typeface="+mn-ea"/>
                <a:cs typeface="+mn-cs"/>
              </a:rPr>
              <a:t>Digital Versatile Disc, </a:t>
            </a:r>
            <a:r>
              <a:rPr lang="en-US" sz="1200" kern="1200" dirty="0">
                <a:solidFill>
                  <a:schemeClr val="tx1"/>
                </a:solidFill>
                <a:effectLst/>
                <a:latin typeface="+mn-lt"/>
                <a:ea typeface="+mn-ea"/>
                <a:cs typeface="+mn-cs"/>
              </a:rPr>
              <a:t>used for video distribution replacing VHS tape media, thus the Digital </a:t>
            </a:r>
            <a:r>
              <a:rPr lang="en-US" sz="1200" i="1" kern="1200" dirty="0">
                <a:solidFill>
                  <a:schemeClr val="tx1"/>
                </a:solidFill>
                <a:effectLst/>
                <a:latin typeface="+mn-lt"/>
                <a:ea typeface="+mn-ea"/>
                <a:cs typeface="+mn-cs"/>
              </a:rPr>
              <a:t>Video </a:t>
            </a:r>
            <a:r>
              <a:rPr lang="en-US" sz="1200" kern="1200" dirty="0">
                <a:solidFill>
                  <a:schemeClr val="tx1"/>
                </a:solidFill>
                <a:effectLst/>
                <a:latin typeface="+mn-lt"/>
                <a:ea typeface="+mn-ea"/>
                <a:cs typeface="+mn-cs"/>
              </a:rPr>
              <a:t>Disc confusion.</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BD</a:t>
            </a:r>
            <a:r>
              <a:rPr lang="en-US" sz="1200" kern="1200" dirty="0">
                <a:solidFill>
                  <a:schemeClr val="tx1"/>
                </a:solidFill>
                <a:effectLst/>
                <a:latin typeface="+mn-lt"/>
                <a:ea typeface="+mn-ea"/>
                <a:cs typeface="+mn-cs"/>
              </a:rPr>
              <a:t> – Blu-ray Disc. 25GB blank BD-R discs are affordable but have insufficient capacity for use "at scale" in large enterprises. 100GB BD-Rs used in industry backup/storage/archive systems.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distribution purposes: You can no longer assume that everyone has a general purpose optical disc reader or, if they do, that it can read BD discs.</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174052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lang="en-CA" i="0" dirty="0"/>
              <a:t>HDDs are "hard" versus Floppy Disk Drives used in the 1970s, 80s, (and 90s). The colloquial term </a:t>
            </a:r>
            <a:r>
              <a:rPr lang="en-CA" i="1" dirty="0"/>
              <a:t>floppy</a:t>
            </a:r>
            <a:r>
              <a:rPr lang="en-CA" i="0" dirty="0"/>
              <a:t> distinguished those disks from other disk systems with drives that, since 1956, had been only </a:t>
            </a:r>
            <a:r>
              <a:rPr lang="en-CA" i="1" dirty="0"/>
              <a:t>hard</a:t>
            </a:r>
            <a:r>
              <a:rPr lang="en-CA" i="0" dirty="0"/>
              <a:t>. The original "floppy" term was "diskette" – a little disk – but that 1971 term invented by IBC never got outside the computer room. The IBM PC, introduced in 1981, used FDDs like other microcomputers of the time. HDDs became affordable for personal computers in the mid to late 1980s. By that time, people were used to calling disks "</a:t>
            </a:r>
            <a:r>
              <a:rPr lang="en-CA" i="0" dirty="0" err="1"/>
              <a:t>floppys</a:t>
            </a:r>
            <a:r>
              <a:rPr lang="en-CA" i="0" dirty="0"/>
              <a:t>" because of PCs so the term </a:t>
            </a:r>
            <a:r>
              <a:rPr lang="en-CA" i="1" dirty="0"/>
              <a:t>hard </a:t>
            </a:r>
            <a:r>
              <a:rPr lang="en-CA" i="0" dirty="0"/>
              <a:t>disk drive ( C: </a:t>
            </a:r>
            <a:r>
              <a:rPr lang="en-CA" i="0" dirty="0">
                <a:sym typeface="Wingdings" panose="05000000000000000000" pitchFamily="2" charset="2"/>
              </a:rPr>
              <a:t>) </a:t>
            </a:r>
            <a:r>
              <a:rPr lang="en-CA" i="0" dirty="0"/>
              <a:t>came into use to distinguish them from floppy disk drives ( A:  &amp; B: </a:t>
            </a:r>
            <a:r>
              <a:rPr lang="en-CA" i="0" dirty="0">
                <a:sym typeface="Wingdings" panose="05000000000000000000" pitchFamily="2" charset="2"/>
              </a:rPr>
              <a:t>)</a:t>
            </a:r>
            <a:r>
              <a:rPr lang="en-CA" i="0" dirty="0"/>
              <a:t>. </a:t>
            </a:r>
          </a:p>
          <a:p>
            <a:pPr defTabSz="966612">
              <a:defRPr/>
            </a:pPr>
            <a:endParaRPr lang="en-US" dirty="0"/>
          </a:p>
          <a:p>
            <a:pPr defTabSz="966612">
              <a:defRPr/>
            </a:pPr>
            <a:r>
              <a:rPr lang="en-GB" sz="1800" dirty="0">
                <a:effectLst/>
                <a:latin typeface="Calibri" panose="020F0502020204030204" pitchFamily="34" charset="0"/>
                <a:ea typeface="Times New Roman" panose="02020603050405020304" pitchFamily="18" charset="0"/>
              </a:rPr>
              <a:t>A young child comes to Dad holding a 3.5" 1.44MB floppy disk. </a:t>
            </a:r>
            <a:br>
              <a:rPr lang="en-GB" sz="1800" dirty="0">
                <a:effectLst/>
                <a:latin typeface="Calibri" panose="020F0502020204030204" pitchFamily="34" charset="0"/>
                <a:ea typeface="Times New Roman" panose="02020603050405020304" pitchFamily="18" charset="0"/>
              </a:rPr>
            </a:br>
            <a:r>
              <a:rPr lang="en-GB" sz="1800" dirty="0">
                <a:effectLst/>
                <a:latin typeface="Calibri" panose="020F0502020204030204" pitchFamily="34" charset="0"/>
                <a:ea typeface="Times New Roman" panose="02020603050405020304" pitchFamily="18" charset="0"/>
              </a:rPr>
              <a:t>“Daddy, Daddy, look! Somebody 3D-printed the save icon.”</a:t>
            </a:r>
            <a:endParaRPr lang="en-US" dirty="0"/>
          </a:p>
          <a:p>
            <a:pPr defTabSz="966612">
              <a:defRPr/>
            </a:pPr>
            <a:endParaRPr lang="en-US" dirty="0"/>
          </a:p>
          <a:p>
            <a:pPr marL="0" marR="0" lvl="0" indent="0" algn="l" defTabSz="966612" rtl="0" eaLnBrk="1" fontAlgn="auto" latinLnBrk="0" hangingPunct="1">
              <a:lnSpc>
                <a:spcPct val="100000"/>
              </a:lnSpc>
              <a:spcBef>
                <a:spcPts val="0"/>
              </a:spcBef>
              <a:spcAft>
                <a:spcPts val="0"/>
              </a:spcAft>
              <a:buClrTx/>
              <a:buSzTx/>
              <a:buFontTx/>
              <a:buNone/>
              <a:tabLst/>
              <a:defRPr/>
            </a:pPr>
            <a:r>
              <a:rPr lang="en-US" dirty="0"/>
              <a:t>https://english.stackexchange.com/questions/335105/etymology-of-the-use-of-drive-to-refer-to-a-digital-storage-medium</a:t>
            </a:r>
          </a:p>
          <a:p>
            <a:pPr defTabSz="966612">
              <a:defRPr/>
            </a:pPr>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7</a:t>
            </a:fld>
            <a:endParaRPr lang="en-CA"/>
          </a:p>
        </p:txBody>
      </p:sp>
    </p:spTree>
    <p:extLst>
      <p:ext uri="{BB962C8B-B14F-4D97-AF65-F5344CB8AC3E}">
        <p14:creationId xmlns:p14="http://schemas.microsoft.com/office/powerpoint/2010/main" val="4238555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err="1"/>
              <a:t>Automagic</a:t>
            </a:r>
            <a:r>
              <a:rPr lang="en-US" dirty="0"/>
              <a:t> = as programmers, we know hardware and operating systems do things for us but we don't want to know how. Therefore, </a:t>
            </a:r>
            <a:r>
              <a:rPr lang="en-US" dirty="0" err="1"/>
              <a:t>auto</a:t>
            </a:r>
            <a:r>
              <a:rPr lang="en-US" b="1" dirty="0" err="1"/>
              <a:t>magic</a:t>
            </a:r>
            <a:r>
              <a:rPr lang="en-US" dirty="0"/>
              <a:t>.</a:t>
            </a:r>
          </a:p>
          <a:p>
            <a:pPr defTabSz="966612">
              <a:defRPr/>
            </a:pPr>
            <a:endParaRPr lang="en-US" dirty="0"/>
          </a:p>
          <a:p>
            <a:pPr defTabSz="966612">
              <a:defRPr/>
            </a:pPr>
            <a:r>
              <a:rPr lang="en-US" dirty="0"/>
              <a:t>Windows "mounts" a new storage device such as a USB device as a drive and does this automatically. DOS and Windows were designed for end users, Unix &amp; Linux were designed for ICT geeks like you see around you in this room.</a:t>
            </a:r>
          </a:p>
          <a:p>
            <a:pPr defTabSz="966612">
              <a:defRPr/>
            </a:pPr>
            <a:endParaRPr lang="en-US" dirty="0"/>
          </a:p>
          <a:p>
            <a:pPr defTabSz="966612">
              <a:defRPr/>
            </a:pPr>
            <a:r>
              <a:rPr lang="en-US" dirty="0"/>
              <a:t>https://en.wikipedia.org/wiki/Mount_(computing)</a:t>
            </a:r>
          </a:p>
          <a:p>
            <a:pPr defTabSz="966612">
              <a:defRPr/>
            </a:pPr>
            <a:endParaRPr lang="en-US" dirty="0"/>
          </a:p>
          <a:p>
            <a:pPr defTabSz="966612">
              <a:defRPr/>
            </a:pPr>
            <a:r>
              <a:rPr lang="en-CA" dirty="0"/>
              <a:t>https://www.ibm.com/developerworks/library/l-lpic1-104-3/index.html</a:t>
            </a:r>
          </a:p>
        </p:txBody>
      </p:sp>
      <p:sp>
        <p:nvSpPr>
          <p:cNvPr id="4" name="Slide Number Placeholder 3"/>
          <p:cNvSpPr>
            <a:spLocks noGrp="1"/>
          </p:cNvSpPr>
          <p:nvPr>
            <p:ph type="sldNum" sz="quarter" idx="10"/>
          </p:nvPr>
        </p:nvSpPr>
        <p:spPr/>
        <p:txBody>
          <a:bodyPr/>
          <a:lstStyle/>
          <a:p>
            <a:fld id="{872D4F22-4051-4F28-9B90-CE898DB336CD}" type="slidenum">
              <a:rPr lang="en-CA" smtClean="0"/>
              <a:t>8</a:t>
            </a:fld>
            <a:endParaRPr lang="en-CA"/>
          </a:p>
        </p:txBody>
      </p:sp>
    </p:spTree>
    <p:extLst>
      <p:ext uri="{BB962C8B-B14F-4D97-AF65-F5344CB8AC3E}">
        <p14:creationId xmlns:p14="http://schemas.microsoft.com/office/powerpoint/2010/main" val="192166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SSDs are currently 6 – 10 times the capital cost of HDDs per GB. SSDs usually last longer with twice the read/write life cycle of HDDs. https://www.tomshardware.com/features/ssd-vs-hdd-hard-drive-difference</a:t>
            </a:r>
            <a:br>
              <a:rPr lang="en-CA" sz="1200" kern="1200" dirty="0">
                <a:solidFill>
                  <a:schemeClr val="tx1"/>
                </a:solidFill>
                <a:effectLst/>
                <a:latin typeface="+mn-lt"/>
                <a:ea typeface="+mn-ea"/>
                <a:cs typeface="+mn-cs"/>
              </a:rPr>
            </a:br>
            <a:r>
              <a:rPr lang="en-CA" sz="1200" u="sng" kern="1200" dirty="0">
                <a:solidFill>
                  <a:schemeClr val="tx1"/>
                </a:solidFill>
                <a:effectLst/>
                <a:latin typeface="+mn-lt"/>
                <a:ea typeface="+mn-ea"/>
                <a:cs typeface="+mn-cs"/>
              </a:rPr>
              <a:t>Op</a:t>
            </a:r>
            <a:r>
              <a:rPr lang="en-CA" sz="1200" kern="1200" dirty="0">
                <a:solidFill>
                  <a:schemeClr val="tx1"/>
                </a:solidFill>
                <a:effectLst/>
                <a:latin typeface="+mn-lt"/>
                <a:ea typeface="+mn-ea"/>
                <a:cs typeface="+mn-cs"/>
              </a:rPr>
              <a:t>erating </a:t>
            </a:r>
            <a:r>
              <a:rPr lang="en-CA" sz="1200" u="sng" kern="1200" dirty="0">
                <a:solidFill>
                  <a:schemeClr val="tx1"/>
                </a:solidFill>
                <a:effectLst/>
                <a:latin typeface="+mn-lt"/>
                <a:ea typeface="+mn-ea"/>
                <a:cs typeface="+mn-cs"/>
              </a:rPr>
              <a:t>ex</a:t>
            </a:r>
            <a:r>
              <a:rPr lang="en-CA" sz="1200" kern="1200" dirty="0">
                <a:solidFill>
                  <a:schemeClr val="tx1"/>
                </a:solidFill>
                <a:effectLst/>
                <a:latin typeface="+mn-lt"/>
                <a:ea typeface="+mn-ea"/>
                <a:cs typeface="+mn-cs"/>
              </a:rPr>
              <a:t>pense is the electricity to run the device </a:t>
            </a:r>
            <a:r>
              <a:rPr lang="en-CA" sz="1200" i="1" kern="1200" dirty="0">
                <a:solidFill>
                  <a:schemeClr val="tx1"/>
                </a:solidFill>
                <a:effectLst/>
                <a:latin typeface="+mn-lt"/>
                <a:ea typeface="+mn-ea"/>
                <a:cs typeface="+mn-cs"/>
              </a:rPr>
              <a:t>and</a:t>
            </a:r>
            <a:r>
              <a:rPr lang="en-CA" sz="1200" kern="1200" dirty="0">
                <a:solidFill>
                  <a:schemeClr val="tx1"/>
                </a:solidFill>
                <a:effectLst/>
                <a:latin typeface="+mn-lt"/>
                <a:ea typeface="+mn-ea"/>
                <a:cs typeface="+mn-cs"/>
              </a:rPr>
              <a:t> the climate control system to manage the heat created. You pay twice for the energy to run computer systems.</a:t>
            </a:r>
          </a:p>
          <a:p>
            <a:r>
              <a:rPr lang="en-CA" sz="1200" kern="1200" dirty="0">
                <a:solidFill>
                  <a:schemeClr val="tx1"/>
                </a:solidFill>
                <a:effectLst/>
                <a:latin typeface="+mn-lt"/>
                <a:ea typeface="+mn-ea"/>
                <a:cs typeface="+mn-cs"/>
              </a:rPr>
              <a:t>Overall HDDs in active use consume at least twice the power used by SSDs to perform the same work. HDDs will also produce more heat which means even more power to run cooling fans and the computer room's climate control.</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DAS</a:t>
            </a:r>
            <a:r>
              <a:rPr lang="en-CA" sz="1200" kern="1200" dirty="0">
                <a:solidFill>
                  <a:schemeClr val="tx1"/>
                </a:solidFill>
                <a:effectLst/>
                <a:latin typeface="+mn-lt"/>
                <a:ea typeface="+mn-ea"/>
                <a:cs typeface="+mn-cs"/>
              </a:rPr>
              <a:t> Direct attach = storage devices installed within the computer </a:t>
            </a:r>
            <a:r>
              <a:rPr lang="en-US" sz="1200" kern="1200" dirty="0">
                <a:solidFill>
                  <a:schemeClr val="tx1"/>
                </a:solidFill>
                <a:effectLst/>
                <a:latin typeface="+mn-lt"/>
                <a:ea typeface="+mn-ea"/>
                <a:cs typeface="+mn-cs"/>
              </a:rPr>
              <a:t>on a data bus connected to a motherboard or disk controller</a:t>
            </a:r>
            <a:r>
              <a:rPr lang="en-CA" sz="1200" kern="1200" dirty="0">
                <a:solidFill>
                  <a:schemeClr val="tx1"/>
                </a:solidFill>
                <a:effectLst/>
                <a:latin typeface="+mn-lt"/>
                <a:ea typeface="+mn-ea"/>
                <a:cs typeface="+mn-cs"/>
              </a:rPr>
              <a:t>, also known as 'internal' drives. Mostly used in PCs and smaller servers –limited by physical drive bay space in standalone systems.</a:t>
            </a:r>
          </a:p>
          <a:p>
            <a:r>
              <a:rPr lang="en-US" sz="1200" kern="1200" dirty="0">
                <a:solidFill>
                  <a:schemeClr val="tx1"/>
                </a:solidFill>
                <a:effectLst/>
                <a:latin typeface="+mn-lt"/>
                <a:ea typeface="+mn-ea"/>
                <a:cs typeface="+mn-cs"/>
              </a:rPr>
              <a:t>https://en.wikipedia.org/wiki/Direct-attached_storage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https://www.cnet.com/how-to/digital-storage-basics-part-1-internal-storage-vs-memory/</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https://www.backblaze.com/blog/how-reliable-are-ssds/</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Why HDDs Dominate Hyperscale Cloud Architecture | Seagate Canada</a:t>
            </a:r>
            <a:br>
              <a:rPr lang="en-US" dirty="0"/>
            </a:br>
            <a:r>
              <a:rPr lang="en-US" dirty="0"/>
              <a:t>https://www.seagate.com/ca/en/blog/why-hdds-dominate-hyperscale-cloud-architecture/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Seagate's data comes from IDC; Seagate sells both HDD and SDD of all capacities and durability/reliability from consumer to enterprise/cloud level. i.e. they are not pitching a self-interested solution. They sell what the market demands.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HDDs currently dominate the cloud exabyte market—offering the lowest cost per terabyte based on TCO factors including price, cost, capacity, power, performance, reliability, and data retention.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SSDs provide an appropriate value proposition for performance-sensitive, highly transactional workloads closer to compute nodes i.e. servers. But TCO for SDD is 6 X HDD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HDDs represent the predominant storage for cloud data centers because they provide the best TCO for the vast majority of cloud workloads. More than 90% of exabytes in cloud data centers are stored on HDDs, and the remaining 10% are stored on SSDs according to market intelligence firm IDC. Industry analyst TRENDFOCUS stated that more than 1ZB of HDD storage capacity shipped in ~2021.  50 million 20-terabyte hard drives are needed to store one zettabyte of data. By 2025, 12.6ZB of installed storage capacity is projected, evenly split between business data </a:t>
            </a:r>
            <a:r>
              <a:rPr lang="en-US" b="0" i="0" dirty="0" err="1">
                <a:solidFill>
                  <a:srgbClr val="000000"/>
                </a:solidFill>
                <a:effectLst/>
                <a:latin typeface="Helvetica Neue"/>
              </a:rPr>
              <a:t>centres</a:t>
            </a:r>
            <a:r>
              <a:rPr lang="en-US" b="0" i="0" dirty="0">
                <a:solidFill>
                  <a:srgbClr val="000000"/>
                </a:solidFill>
                <a:effectLst/>
                <a:latin typeface="Helvetica Neue"/>
              </a:rPr>
              <a:t> and cloud service providers. Almost half of that capacity will be driven by data analytics, artificial intelligence, deep learning, and an increasing number of IoT devices capturing, creating, and exchanging data with other edge devices [IoT, smartphones, tablets] and the cloud.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000000"/>
              </a:solidFill>
              <a:effectLst/>
              <a:latin typeface="Helvetica Neu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0000"/>
                </a:solidFill>
                <a:effectLst/>
                <a:latin typeface="Helvetica Neue"/>
                <a:ea typeface="+mn-ea"/>
                <a:cs typeface="+mn-cs"/>
              </a:rPr>
              <a:t>Storage density of HDD continue to increase with same or increasing IOPS performance (Input/output Operations per Second) and same or decreasing </a:t>
            </a:r>
            <a:r>
              <a:rPr lang="en-US" b="0" i="0" dirty="0">
                <a:solidFill>
                  <a:srgbClr val="000000"/>
                </a:solidFill>
                <a:effectLst/>
                <a:latin typeface="Helvetica Neue"/>
              </a:rPr>
              <a:t>power consumption as the lower-capacity drives of previous generations.</a:t>
            </a:r>
            <a:br>
              <a:rPr lang="en-US" sz="1200" kern="1200" dirty="0">
                <a:solidFill>
                  <a:schemeClr val="tx1"/>
                </a:solidFill>
                <a:effectLst/>
                <a:latin typeface="+mn-lt"/>
                <a:ea typeface="+mn-ea"/>
                <a:cs typeface="+mn-cs"/>
              </a:rPr>
            </a:br>
            <a:r>
              <a:rPr lang="en-US" b="0" i="0" dirty="0">
                <a:solidFill>
                  <a:srgbClr val="000000"/>
                </a:solidFill>
                <a:effectLst/>
                <a:latin typeface="Helvetica Neue"/>
              </a:rPr>
              <a:t>increased HDD capacity is expected to offset any decline in SSD costs through to 2030.</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2D4F22-4051-4F28-9B90-CE898DB336CD}" type="slidenum">
              <a:rPr lang="en-CA" smtClean="0"/>
              <a:t>9</a:t>
            </a:fld>
            <a:endParaRPr lang="en-CA"/>
          </a:p>
        </p:txBody>
      </p:sp>
    </p:spTree>
    <p:extLst>
      <p:ext uri="{BB962C8B-B14F-4D97-AF65-F5344CB8AC3E}">
        <p14:creationId xmlns:p14="http://schemas.microsoft.com/office/powerpoint/2010/main" val="59582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2023-05-08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2023-05-08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2023-05-08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057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66374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493064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F86D3-C1FC-4C3E-9D0B-3355CEE0905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04811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F86D3-C1FC-4C3E-9D0B-3355CEE09054}"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58894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US" dirty="0"/>
              <a:t>Click to edit Master title style</a:t>
            </a:r>
          </a:p>
        </p:txBody>
      </p:sp>
      <p:sp>
        <p:nvSpPr>
          <p:cNvPr id="3" name="Content Placeholder 2"/>
          <p:cNvSpPr>
            <a:spLocks noGrp="1"/>
          </p:cNvSpPr>
          <p:nvPr>
            <p:ph idx="1"/>
          </p:nvPr>
        </p:nvSpPr>
        <p:spPr>
          <a:xfrm>
            <a:off x="457200" y="1002382"/>
            <a:ext cx="8229600"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F86D3-C1FC-4C3E-9D0B-3355CEE09054}"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1066544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F86D3-C1FC-4C3E-9D0B-3355CEE09054}"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99836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911842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86D3-C1FC-4C3E-9D0B-3355CEE0905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334555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661896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F86D3-C1FC-4C3E-9D0B-3355CEE0905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03574-07D9-43E9-809A-27FFDBE462B9}" type="slidenum">
              <a:rPr lang="en-US" smtClean="0"/>
              <a:t>‹#›</a:t>
            </a:fld>
            <a:endParaRPr lang="en-US"/>
          </a:p>
        </p:txBody>
      </p:sp>
    </p:spTree>
    <p:extLst>
      <p:ext uri="{BB962C8B-B14F-4D97-AF65-F5344CB8AC3E}">
        <p14:creationId xmlns:p14="http://schemas.microsoft.com/office/powerpoint/2010/main" val="22706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2023-05-08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002382"/>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2023-05-08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683568" y="422793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2023-05-08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2023-05-08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2023-05-08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2023-05-08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2023-05-08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2023-05-08</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46F86D3-C1FC-4C3E-9D0B-3355CEE09054}" type="datetimeFigureOut">
              <a:rPr lang="en-US" smtClean="0"/>
              <a:t>5/8/2023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4F03574-07D9-43E9-809A-27FFDBE462B9}" type="slidenum">
              <a:rPr lang="en-US" smtClean="0"/>
              <a:t>‹#›</a:t>
            </a:fld>
            <a:endParaRPr lang="en-US"/>
          </a:p>
        </p:txBody>
      </p:sp>
    </p:spTree>
    <p:extLst>
      <p:ext uri="{BB962C8B-B14F-4D97-AF65-F5344CB8AC3E}">
        <p14:creationId xmlns:p14="http://schemas.microsoft.com/office/powerpoint/2010/main" val="3649377676"/>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Online_transaction_process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inaero.com/how-to-enable-the-recycle-bin-on-removable-driv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microsoft.com/en-us/windows/powertoy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d.com/talks/reshma_saujani_teach_girls_bravery_not_perfection?language=e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ca.girlswhocode.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uwaterloo.ca/campus-wellness/curve-forgetting"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hyperlink" Target="https://www.google.ca/search?q=Ebbinghaus+forgetting+curve" TargetMode="Externa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630616" cy="1485900"/>
          </a:xfrm>
        </p:spPr>
        <p:txBody>
          <a:bodyPr>
            <a:normAutofit/>
          </a:bodyPr>
          <a:lstStyle/>
          <a:p>
            <a:endParaRPr lang="en-US" b="1" dirty="0"/>
          </a:p>
          <a:p>
            <a:r>
              <a:rPr lang="en-US" b="1" dirty="0"/>
              <a:t>File Systems and Visual Studio intro</a:t>
            </a:r>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SAN   </a:t>
            </a:r>
            <a:r>
              <a:rPr lang="en-CA" dirty="0">
                <a:solidFill>
                  <a:schemeClr val="tx1">
                    <a:lumMod val="50000"/>
                    <a:lumOff val="50000"/>
                  </a:schemeClr>
                </a:solidFill>
              </a:rPr>
              <a:t>"SAN"</a:t>
            </a:r>
            <a:endParaRPr lang="en-CA" dirty="0"/>
          </a:p>
        </p:txBody>
      </p:sp>
      <p:sp>
        <p:nvSpPr>
          <p:cNvPr id="3" name="Content Placeholder 2"/>
          <p:cNvSpPr>
            <a:spLocks noGrp="1"/>
          </p:cNvSpPr>
          <p:nvPr>
            <p:ph idx="1"/>
          </p:nvPr>
        </p:nvSpPr>
        <p:spPr>
          <a:xfrm>
            <a:off x="4788024" y="987574"/>
            <a:ext cx="4355976" cy="4155926"/>
          </a:xfrm>
        </p:spPr>
        <p:txBody>
          <a:bodyPr wrap="square">
            <a:normAutofit/>
          </a:bodyPr>
          <a:lstStyle/>
          <a:p>
            <a:pPr>
              <a:lnSpc>
                <a:spcPct val="120000"/>
              </a:lnSpc>
              <a:spcBef>
                <a:spcPts val="0"/>
              </a:spcBef>
            </a:pPr>
            <a:r>
              <a:rPr lang="en-CA" sz="2300" dirty="0"/>
              <a:t>Storage Area Network</a:t>
            </a:r>
          </a:p>
          <a:p>
            <a:pPr lvl="1">
              <a:lnSpc>
                <a:spcPct val="120000"/>
              </a:lnSpc>
              <a:spcBef>
                <a:spcPts val="0"/>
              </a:spcBef>
            </a:pPr>
            <a:r>
              <a:rPr lang="en-CA" sz="1800" dirty="0"/>
              <a:t>virtual drives. </a:t>
            </a:r>
            <a:r>
              <a:rPr lang="en-CA" sz="1800" i="1" dirty="0"/>
              <a:t>scalable</a:t>
            </a:r>
            <a:r>
              <a:rPr lang="en-CA" sz="1800" dirty="0"/>
              <a:t>. flexible.</a:t>
            </a:r>
          </a:p>
          <a:p>
            <a:pPr lvl="2">
              <a:lnSpc>
                <a:spcPct val="120000"/>
              </a:lnSpc>
              <a:spcBef>
                <a:spcPts val="0"/>
              </a:spcBef>
            </a:pPr>
            <a:r>
              <a:rPr lang="en-CA" sz="1600" dirty="0"/>
              <a:t>servers see it </a:t>
            </a:r>
            <a:r>
              <a:rPr lang="en-CA" sz="1600" i="1" dirty="0"/>
              <a:t>as if </a:t>
            </a:r>
            <a:r>
              <a:rPr lang="en-CA" sz="1600" dirty="0"/>
              <a:t>it were DAS</a:t>
            </a:r>
          </a:p>
          <a:p>
            <a:pPr lvl="2">
              <a:lnSpc>
                <a:spcPct val="120000"/>
              </a:lnSpc>
              <a:spcBef>
                <a:spcPts val="0"/>
              </a:spcBef>
            </a:pPr>
            <a:r>
              <a:rPr lang="en-CA" sz="1600" dirty="0"/>
              <a:t>similar function to DAS but unconstrained by drive capacity.</a:t>
            </a:r>
          </a:p>
          <a:p>
            <a:pPr lvl="2">
              <a:lnSpc>
                <a:spcPct val="120000"/>
              </a:lnSpc>
              <a:spcBef>
                <a:spcPts val="0"/>
              </a:spcBef>
            </a:pPr>
            <a:r>
              <a:rPr lang="en-CA" sz="1600" dirty="0"/>
              <a:t>is effectively "attached"</a:t>
            </a:r>
          </a:p>
          <a:p>
            <a:pPr lvl="1">
              <a:lnSpc>
                <a:spcPct val="120000"/>
              </a:lnSpc>
              <a:spcBef>
                <a:spcPts val="0"/>
              </a:spcBef>
            </a:pPr>
            <a:r>
              <a:rPr lang="en-CA" sz="1800" dirty="0"/>
              <a:t>provides storage for rack / blade diskless servers</a:t>
            </a:r>
          </a:p>
          <a:p>
            <a:pPr lvl="1">
              <a:lnSpc>
                <a:spcPct val="120000"/>
              </a:lnSpc>
              <a:spcBef>
                <a:spcPts val="0"/>
              </a:spcBef>
            </a:pPr>
            <a:r>
              <a:rPr lang="en-CA" sz="1800" dirty="0"/>
              <a:t>Fibre Channel connect for high-performance.</a:t>
            </a:r>
          </a:p>
        </p:txBody>
      </p:sp>
      <p:pic>
        <p:nvPicPr>
          <p:cNvPr id="1026" name="Picture 2" descr="Storage Area Network (SAN)">
            <a:extLst>
              <a:ext uri="{FF2B5EF4-FFF2-40B4-BE49-F238E27FC236}">
                <a16:creationId xmlns:a16="http://schemas.microsoft.com/office/drawing/2014/main" id="{534F09A0-2E49-0AC1-6AB4-AEECDD523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87574"/>
            <a:ext cx="4115866" cy="412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40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Cloud</a:t>
            </a:r>
          </a:p>
        </p:txBody>
      </p:sp>
      <p:sp>
        <p:nvSpPr>
          <p:cNvPr id="3" name="Content Placeholder 2"/>
          <p:cNvSpPr>
            <a:spLocks noGrp="1"/>
          </p:cNvSpPr>
          <p:nvPr>
            <p:ph idx="1"/>
          </p:nvPr>
        </p:nvSpPr>
        <p:spPr>
          <a:xfrm>
            <a:off x="5005746" y="915566"/>
            <a:ext cx="4030750" cy="4155926"/>
          </a:xfrm>
        </p:spPr>
        <p:txBody>
          <a:bodyPr wrap="square">
            <a:normAutofit fontScale="92500" lnSpcReduction="10000"/>
          </a:bodyPr>
          <a:lstStyle/>
          <a:p>
            <a:pPr>
              <a:lnSpc>
                <a:spcPct val="120000"/>
              </a:lnSpc>
              <a:spcBef>
                <a:spcPts val="0"/>
              </a:spcBef>
            </a:pPr>
            <a:r>
              <a:rPr lang="en-CA" dirty="0"/>
              <a:t>High Tier Cloud – </a:t>
            </a:r>
            <a:r>
              <a:rPr lang="en-CA" sz="1800" dirty="0"/>
              <a:t>needs high bandwidth, low latency, </a:t>
            </a:r>
            <a:r>
              <a:rPr lang="en-CA" sz="1800" b="1" i="1" dirty="0"/>
              <a:t>private</a:t>
            </a:r>
            <a:r>
              <a:rPr lang="en-CA" sz="1800" i="1" dirty="0"/>
              <a:t> </a:t>
            </a:r>
            <a:r>
              <a:rPr lang="en-CA" sz="1800" dirty="0"/>
              <a:t>network to cloud storage provider</a:t>
            </a:r>
          </a:p>
          <a:p>
            <a:pPr lvl="1">
              <a:lnSpc>
                <a:spcPct val="120000"/>
              </a:lnSpc>
              <a:spcBef>
                <a:spcPts val="0"/>
              </a:spcBef>
            </a:pPr>
            <a:r>
              <a:rPr lang="en-CA" sz="1800" dirty="0"/>
              <a:t>is effectively "attached"</a:t>
            </a:r>
          </a:p>
          <a:p>
            <a:pPr>
              <a:lnSpc>
                <a:spcPct val="120000"/>
              </a:lnSpc>
              <a:spcBef>
                <a:spcPts val="0"/>
              </a:spcBef>
            </a:pPr>
            <a:r>
              <a:rPr lang="en-CA" dirty="0"/>
              <a:t>e.g. AWS S3</a:t>
            </a:r>
            <a:r>
              <a:rPr lang="en-CA" sz="1400" dirty="0"/>
              <a:t> (Simple Storage Solutions)</a:t>
            </a:r>
            <a:r>
              <a:rPr lang="en-CA" dirty="0"/>
              <a:t>, </a:t>
            </a:r>
            <a:br>
              <a:rPr lang="en-CA" dirty="0"/>
            </a:br>
            <a:r>
              <a:rPr lang="en-CA" dirty="0"/>
              <a:t>Google Cloud, MS-Azure</a:t>
            </a:r>
          </a:p>
          <a:p>
            <a:pPr lvl="1">
              <a:lnSpc>
                <a:spcPct val="120000"/>
              </a:lnSpc>
              <a:spcBef>
                <a:spcPts val="0"/>
              </a:spcBef>
            </a:pPr>
            <a:r>
              <a:rPr lang="en-CA" dirty="0"/>
              <a:t>zero cap-ex but high op-ex</a:t>
            </a:r>
          </a:p>
          <a:p>
            <a:pPr lvl="1">
              <a:lnSpc>
                <a:spcPct val="120000"/>
              </a:lnSpc>
              <a:spcBef>
                <a:spcPts val="0"/>
              </a:spcBef>
            </a:pPr>
            <a:r>
              <a:rPr lang="en-CA" sz="2000" dirty="0"/>
              <a:t>flexible, s</a:t>
            </a:r>
            <a:r>
              <a:rPr lang="en-CA" dirty="0"/>
              <a:t>cales up | down easily</a:t>
            </a:r>
          </a:p>
          <a:p>
            <a:pPr lvl="1">
              <a:lnSpc>
                <a:spcPct val="120000"/>
              </a:lnSpc>
              <a:spcBef>
                <a:spcPts val="0"/>
              </a:spcBef>
            </a:pPr>
            <a:r>
              <a:rPr lang="en-CA" i="1" u="sng" dirty="0"/>
              <a:t>Not</a:t>
            </a:r>
            <a:r>
              <a:rPr lang="en-CA" i="1" dirty="0"/>
              <a:t> run over public Internet</a:t>
            </a:r>
          </a:p>
          <a:p>
            <a:pPr lvl="1">
              <a:lnSpc>
                <a:spcPct val="120000"/>
              </a:lnSpc>
              <a:spcBef>
                <a:spcPts val="0"/>
              </a:spcBef>
            </a:pPr>
            <a:r>
              <a:rPr lang="en-CA" i="1" u="sng" dirty="0"/>
              <a:t>Not</a:t>
            </a:r>
            <a:r>
              <a:rPr lang="en-CA" i="1" dirty="0"/>
              <a:t> OneDrive, Google Drive, Dropbox, iCloud, … used via the Internet</a:t>
            </a:r>
            <a:endParaRPr lang="en-CA" dirty="0"/>
          </a:p>
        </p:txBody>
      </p:sp>
      <p:pic>
        <p:nvPicPr>
          <p:cNvPr id="2050" name="Picture 2">
            <a:extLst>
              <a:ext uri="{FF2B5EF4-FFF2-40B4-BE49-F238E27FC236}">
                <a16:creationId xmlns:a16="http://schemas.microsoft.com/office/drawing/2014/main" id="{E28AD398-B668-4BB0-8EE1-9725C3910D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016681"/>
            <a:ext cx="4826234" cy="321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25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NAS   </a:t>
            </a:r>
            <a:r>
              <a:rPr lang="en-CA" dirty="0">
                <a:solidFill>
                  <a:schemeClr val="tx1">
                    <a:lumMod val="50000"/>
                    <a:lumOff val="50000"/>
                  </a:schemeClr>
                </a:solidFill>
              </a:rPr>
              <a:t>"N-A-S"</a:t>
            </a:r>
            <a:endParaRPr lang="en-CA" dirty="0"/>
          </a:p>
        </p:txBody>
      </p:sp>
      <p:sp>
        <p:nvSpPr>
          <p:cNvPr id="3" name="Content Placeholder 2"/>
          <p:cNvSpPr>
            <a:spLocks noGrp="1"/>
          </p:cNvSpPr>
          <p:nvPr>
            <p:ph idx="1"/>
          </p:nvPr>
        </p:nvSpPr>
        <p:spPr>
          <a:xfrm>
            <a:off x="5796136" y="987574"/>
            <a:ext cx="3347864" cy="4155926"/>
          </a:xfrm>
        </p:spPr>
        <p:txBody>
          <a:bodyPr wrap="square">
            <a:normAutofit/>
          </a:bodyPr>
          <a:lstStyle/>
          <a:p>
            <a:pPr>
              <a:lnSpc>
                <a:spcPct val="120000"/>
              </a:lnSpc>
              <a:spcBef>
                <a:spcPts val="0"/>
              </a:spcBef>
            </a:pPr>
            <a:r>
              <a:rPr lang="en-CA" sz="2300" dirty="0"/>
              <a:t>Network Attached Storage</a:t>
            </a:r>
          </a:p>
          <a:p>
            <a:pPr lvl="1">
              <a:lnSpc>
                <a:spcPct val="120000"/>
              </a:lnSpc>
              <a:spcBef>
                <a:spcPts val="0"/>
              </a:spcBef>
            </a:pPr>
            <a:r>
              <a:rPr lang="en-CA" sz="1900" b="1" dirty="0"/>
              <a:t>file-level</a:t>
            </a:r>
            <a:r>
              <a:rPr lang="en-CA" sz="1900" dirty="0"/>
              <a:t> serving </a:t>
            </a:r>
            <a:br>
              <a:rPr lang="en-CA" sz="1900" dirty="0"/>
            </a:br>
            <a:r>
              <a:rPr lang="en-CA" sz="1900" dirty="0"/>
              <a:t>to </a:t>
            </a:r>
            <a:r>
              <a:rPr lang="en-CA" sz="1900" i="1" dirty="0"/>
              <a:t>any</a:t>
            </a:r>
            <a:r>
              <a:rPr lang="en-CA" sz="1900" dirty="0"/>
              <a:t> OS</a:t>
            </a:r>
          </a:p>
          <a:p>
            <a:pPr lvl="1">
              <a:lnSpc>
                <a:spcPct val="120000"/>
              </a:lnSpc>
              <a:spcBef>
                <a:spcPts val="0"/>
              </a:spcBef>
            </a:pPr>
            <a:r>
              <a:rPr lang="en-CA" sz="1900" dirty="0"/>
              <a:t>good for backup </a:t>
            </a:r>
            <a:br>
              <a:rPr lang="en-CA" sz="1900" dirty="0"/>
            </a:br>
            <a:r>
              <a:rPr lang="en-CA" sz="1900" dirty="0"/>
              <a:t>and file storage</a:t>
            </a:r>
          </a:p>
          <a:p>
            <a:pPr lvl="1">
              <a:lnSpc>
                <a:spcPct val="120000"/>
              </a:lnSpc>
              <a:spcBef>
                <a:spcPts val="0"/>
              </a:spcBef>
            </a:pPr>
            <a:r>
              <a:rPr lang="en-CA" sz="1900"/>
              <a:t>not </a:t>
            </a:r>
            <a:r>
              <a:rPr lang="en-CA" sz="1900" dirty="0"/>
              <a:t>for databases</a:t>
            </a:r>
          </a:p>
          <a:p>
            <a:pPr lvl="1">
              <a:lnSpc>
                <a:spcPct val="120000"/>
              </a:lnSpc>
              <a:spcBef>
                <a:spcPts val="0"/>
              </a:spcBef>
            </a:pPr>
            <a:endParaRPr lang="en-CA" sz="1900" dirty="0"/>
          </a:p>
        </p:txBody>
      </p:sp>
      <p:pic>
        <p:nvPicPr>
          <p:cNvPr id="3074" name="Picture 2" descr="See the source image">
            <a:extLst>
              <a:ext uri="{FF2B5EF4-FFF2-40B4-BE49-F238E27FC236}">
                <a16:creationId xmlns:a16="http://schemas.microsoft.com/office/drawing/2014/main" id="{90EDF526-D5BA-E5F7-1E49-E0563D406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58" y="1203598"/>
            <a:ext cx="5483578"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e the source image">
            <a:extLst>
              <a:ext uri="{FF2B5EF4-FFF2-40B4-BE49-F238E27FC236}">
                <a16:creationId xmlns:a16="http://schemas.microsoft.com/office/drawing/2014/main" id="{D4ABA823-8B8E-4E39-9846-1E4E4FE142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3579862"/>
            <a:ext cx="2078155" cy="140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1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Attached</a:t>
            </a:r>
          </a:p>
        </p:txBody>
      </p:sp>
      <p:sp>
        <p:nvSpPr>
          <p:cNvPr id="3" name="Content Placeholder 2"/>
          <p:cNvSpPr>
            <a:spLocks noGrp="1"/>
          </p:cNvSpPr>
          <p:nvPr>
            <p:ph idx="1"/>
          </p:nvPr>
        </p:nvSpPr>
        <p:spPr>
          <a:xfrm>
            <a:off x="323528" y="987574"/>
            <a:ext cx="8748464" cy="4155926"/>
          </a:xfrm>
        </p:spPr>
        <p:txBody>
          <a:bodyPr wrap="square">
            <a:normAutofit fontScale="85000" lnSpcReduction="20000"/>
          </a:bodyPr>
          <a:lstStyle/>
          <a:p>
            <a:pPr marL="0" indent="0">
              <a:lnSpc>
                <a:spcPct val="120000"/>
              </a:lnSpc>
              <a:spcBef>
                <a:spcPts val="0"/>
              </a:spcBef>
              <a:buNone/>
            </a:pPr>
            <a:r>
              <a:rPr lang="en-CA" dirty="0"/>
              <a:t>High-performance &amp; availability</a:t>
            </a:r>
          </a:p>
          <a:p>
            <a:pPr>
              <a:lnSpc>
                <a:spcPct val="120000"/>
              </a:lnSpc>
              <a:spcBef>
                <a:spcPts val="0"/>
              </a:spcBef>
            </a:pPr>
            <a:r>
              <a:rPr lang="en-CA" sz="1900" i="1" dirty="0">
                <a:solidFill>
                  <a:prstClr val="black"/>
                </a:solidFill>
              </a:rPr>
              <a:t>from fastest to slowest for high transaction loads (</a:t>
            </a:r>
            <a:r>
              <a:rPr lang="en-CA" sz="1900" i="1" dirty="0">
                <a:solidFill>
                  <a:prstClr val="black"/>
                </a:solidFill>
                <a:hlinkClick r:id="rId3"/>
              </a:rPr>
              <a:t>OLTP</a:t>
            </a:r>
            <a:r>
              <a:rPr lang="en-CA" sz="1900" i="1" dirty="0">
                <a:solidFill>
                  <a:prstClr val="black"/>
                </a:solidFill>
              </a:rPr>
              <a:t>) &amp; databases</a:t>
            </a:r>
            <a:endParaRPr lang="en-CA" dirty="0"/>
          </a:p>
          <a:p>
            <a:pPr>
              <a:lnSpc>
                <a:spcPct val="120000"/>
              </a:lnSpc>
              <a:spcBef>
                <a:spcPts val="0"/>
              </a:spcBef>
            </a:pPr>
            <a:r>
              <a:rPr lang="en-CA" dirty="0"/>
              <a:t>Direct Attached Storage – </a:t>
            </a:r>
            <a:r>
              <a:rPr lang="en-CA" sz="2000" dirty="0"/>
              <a:t>within same case or rack, direct connection to system</a:t>
            </a:r>
          </a:p>
          <a:p>
            <a:pPr lvl="1">
              <a:lnSpc>
                <a:spcPct val="120000"/>
              </a:lnSpc>
              <a:spcBef>
                <a:spcPts val="0"/>
              </a:spcBef>
            </a:pPr>
            <a:r>
              <a:rPr lang="en-CA" dirty="0"/>
              <a:t>SSD – Solid State Drive. High TCO = high </a:t>
            </a:r>
            <a:r>
              <a:rPr lang="en-CA" b="1" dirty="0"/>
              <a:t>cap</a:t>
            </a:r>
            <a:r>
              <a:rPr lang="en-CA" dirty="0"/>
              <a:t>ital </a:t>
            </a:r>
            <a:r>
              <a:rPr lang="en-CA" b="1" dirty="0"/>
              <a:t>ex</a:t>
            </a:r>
            <a:r>
              <a:rPr lang="en-CA" dirty="0"/>
              <a:t>pense &amp; low </a:t>
            </a:r>
            <a:r>
              <a:rPr lang="en-CA" b="1" dirty="0"/>
              <a:t>op</a:t>
            </a:r>
            <a:r>
              <a:rPr lang="en-CA" dirty="0"/>
              <a:t>erating </a:t>
            </a:r>
            <a:r>
              <a:rPr lang="en-CA" b="1" dirty="0"/>
              <a:t>ex</a:t>
            </a:r>
            <a:r>
              <a:rPr lang="en-CA" dirty="0"/>
              <a:t>pense</a:t>
            </a:r>
          </a:p>
          <a:p>
            <a:pPr lvl="1">
              <a:lnSpc>
                <a:spcPct val="120000"/>
              </a:lnSpc>
              <a:spcBef>
                <a:spcPts val="0"/>
              </a:spcBef>
            </a:pPr>
            <a:r>
              <a:rPr lang="en-CA" dirty="0"/>
              <a:t>HDD – Hard Disk Drive. Low TCO = low cap-ex &amp; higher op-ex.</a:t>
            </a:r>
          </a:p>
          <a:p>
            <a:pPr lvl="1">
              <a:lnSpc>
                <a:spcPct val="120000"/>
              </a:lnSpc>
              <a:spcBef>
                <a:spcPts val="0"/>
              </a:spcBef>
            </a:pPr>
            <a:r>
              <a:rPr lang="en-CA" dirty="0"/>
              <a:t>Limited scalability: constrained by drive size; physical space within case or frame</a:t>
            </a:r>
          </a:p>
          <a:p>
            <a:pPr>
              <a:lnSpc>
                <a:spcPct val="120000"/>
              </a:lnSpc>
              <a:spcBef>
                <a:spcPts val="0"/>
              </a:spcBef>
            </a:pPr>
            <a:r>
              <a:rPr lang="en-CA" sz="2300" dirty="0"/>
              <a:t>SAN – Storage Area Network </a:t>
            </a:r>
            <a:r>
              <a:rPr lang="en-CA" sz="2000" dirty="0"/>
              <a:t>– block-level data storage, Fibre Channel connect</a:t>
            </a:r>
          </a:p>
          <a:p>
            <a:pPr lvl="1">
              <a:lnSpc>
                <a:spcPct val="120000"/>
              </a:lnSpc>
              <a:spcBef>
                <a:spcPts val="0"/>
              </a:spcBef>
            </a:pPr>
            <a:r>
              <a:rPr lang="en-CA" sz="1900" dirty="0"/>
              <a:t>virtual drives. scalable. functionally similar to DAS but independent of drive capacity. </a:t>
            </a:r>
          </a:p>
          <a:p>
            <a:pPr lvl="1">
              <a:lnSpc>
                <a:spcPct val="120000"/>
              </a:lnSpc>
              <a:spcBef>
                <a:spcPts val="0"/>
              </a:spcBef>
            </a:pPr>
            <a:r>
              <a:rPr lang="en-CA" sz="1900" dirty="0"/>
              <a:t>provides storage for rack / blade diskless servers, uses special network-like connection.</a:t>
            </a:r>
          </a:p>
          <a:p>
            <a:pPr>
              <a:lnSpc>
                <a:spcPct val="120000"/>
              </a:lnSpc>
              <a:spcBef>
                <a:spcPts val="0"/>
              </a:spcBef>
            </a:pPr>
            <a:r>
              <a:rPr lang="en-CA" dirty="0"/>
              <a:t>High Tier Cloud – </a:t>
            </a:r>
            <a:r>
              <a:rPr lang="en-CA" sz="1800" dirty="0"/>
              <a:t>server needs sophisticated </a:t>
            </a:r>
            <a:r>
              <a:rPr lang="en-CA" sz="1800" i="1" dirty="0"/>
              <a:t>private </a:t>
            </a:r>
            <a:r>
              <a:rPr lang="en-CA" sz="1800" dirty="0"/>
              <a:t>network connection to cloud.</a:t>
            </a:r>
            <a:endParaRPr lang="en-CA" dirty="0"/>
          </a:p>
          <a:p>
            <a:pPr lvl="1">
              <a:lnSpc>
                <a:spcPct val="120000"/>
              </a:lnSpc>
              <a:spcBef>
                <a:spcPts val="0"/>
              </a:spcBef>
            </a:pPr>
            <a:r>
              <a:rPr lang="en-CA" i="1" u="sng" dirty="0"/>
              <a:t>Not</a:t>
            </a:r>
            <a:r>
              <a:rPr lang="en-CA" i="1" dirty="0"/>
              <a:t> connected over public Internet. </a:t>
            </a:r>
            <a:r>
              <a:rPr lang="en-CA" i="1" u="sng" dirty="0"/>
              <a:t>Not</a:t>
            </a:r>
            <a:r>
              <a:rPr lang="en-CA" i="1" dirty="0"/>
              <a:t> OneDrive, Google Drive, Dropbox, iCloud.</a:t>
            </a:r>
            <a:endParaRPr lang="en-CA" dirty="0"/>
          </a:p>
          <a:p>
            <a:pPr lvl="1">
              <a:lnSpc>
                <a:spcPct val="120000"/>
              </a:lnSpc>
              <a:spcBef>
                <a:spcPts val="0"/>
              </a:spcBef>
            </a:pPr>
            <a:r>
              <a:rPr lang="en-CA" dirty="0"/>
              <a:t>AWS S3, Google Cloud, MS-Azure – no cap-ex, very high op-ex. Scales quickly.</a:t>
            </a:r>
          </a:p>
          <a:p>
            <a:pPr>
              <a:lnSpc>
                <a:spcPct val="120000"/>
              </a:lnSpc>
              <a:spcBef>
                <a:spcPts val="0"/>
              </a:spcBef>
            </a:pPr>
            <a:r>
              <a:rPr lang="en-CA" sz="2300" dirty="0"/>
              <a:t>NAS – Network Attached Storage, </a:t>
            </a:r>
            <a:r>
              <a:rPr lang="en-CA" sz="2300" b="1" dirty="0"/>
              <a:t>file-level</a:t>
            </a:r>
            <a:r>
              <a:rPr lang="en-CA" sz="2300" dirty="0"/>
              <a:t> serving to </a:t>
            </a:r>
            <a:r>
              <a:rPr lang="en-CA" sz="2300" i="1" dirty="0"/>
              <a:t>any</a:t>
            </a:r>
            <a:r>
              <a:rPr lang="en-CA" sz="2300" dirty="0"/>
              <a:t> OS</a:t>
            </a:r>
          </a:p>
          <a:p>
            <a:pPr lvl="1">
              <a:lnSpc>
                <a:spcPct val="120000"/>
              </a:lnSpc>
              <a:spcBef>
                <a:spcPts val="0"/>
              </a:spcBef>
            </a:pPr>
            <a:r>
              <a:rPr lang="en-CA" sz="1900" dirty="0"/>
              <a:t>Performance issues for database / OLTP hosting. good for backup and file storage. </a:t>
            </a:r>
          </a:p>
        </p:txBody>
      </p:sp>
    </p:spTree>
    <p:extLst>
      <p:ext uri="{BB962C8B-B14F-4D97-AF65-F5344CB8AC3E}">
        <p14:creationId xmlns:p14="http://schemas.microsoft.com/office/powerpoint/2010/main" val="3776104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742950"/>
          </a:xfrm>
        </p:spPr>
        <p:txBody>
          <a:bodyPr>
            <a:normAutofit/>
          </a:bodyPr>
          <a:lstStyle/>
          <a:p>
            <a:pPr algn="ctr"/>
            <a:r>
              <a:rPr lang="en-CA" i="1" dirty="0"/>
              <a:t>Persistent</a:t>
            </a:r>
            <a:r>
              <a:rPr lang="en-CA" dirty="0"/>
              <a:t> storage – Offline &amp; Nearline</a:t>
            </a:r>
          </a:p>
        </p:txBody>
      </p:sp>
      <p:sp>
        <p:nvSpPr>
          <p:cNvPr id="3" name="Content Placeholder 2"/>
          <p:cNvSpPr>
            <a:spLocks noGrp="1"/>
          </p:cNvSpPr>
          <p:nvPr>
            <p:ph idx="1"/>
          </p:nvPr>
        </p:nvSpPr>
        <p:spPr>
          <a:xfrm>
            <a:off x="395536" y="1059582"/>
            <a:ext cx="8507288" cy="4032448"/>
          </a:xfrm>
        </p:spPr>
        <p:txBody>
          <a:bodyPr wrap="square">
            <a:normAutofit fontScale="92500"/>
          </a:bodyPr>
          <a:lstStyle/>
          <a:p>
            <a:pPr marL="0" indent="0">
              <a:lnSpc>
                <a:spcPct val="120000"/>
              </a:lnSpc>
              <a:spcBef>
                <a:spcPts val="0"/>
              </a:spcBef>
              <a:buNone/>
            </a:pPr>
            <a:r>
              <a:rPr lang="en-US" u="sng" dirty="0"/>
              <a:t>Backup &amp; Archiving</a:t>
            </a:r>
            <a:r>
              <a:rPr lang="en-US" dirty="0"/>
              <a:t>  "</a:t>
            </a:r>
            <a:r>
              <a:rPr lang="en-CA" dirty="0"/>
              <a:t>cold storage"</a:t>
            </a:r>
          </a:p>
          <a:p>
            <a:pPr>
              <a:lnSpc>
                <a:spcPct val="120000"/>
              </a:lnSpc>
              <a:spcBef>
                <a:spcPts val="0"/>
              </a:spcBef>
            </a:pPr>
            <a:r>
              <a:rPr lang="en-CA" dirty="0"/>
              <a:t>Linear Tape-Open (LTO-9 18TB)</a:t>
            </a:r>
          </a:p>
          <a:p>
            <a:pPr>
              <a:lnSpc>
                <a:spcPct val="120000"/>
              </a:lnSpc>
              <a:spcBef>
                <a:spcPts val="0"/>
              </a:spcBef>
            </a:pPr>
            <a:r>
              <a:rPr lang="en-CA" dirty="0"/>
              <a:t>Optical Disc (Blu Ray 100GB)</a:t>
            </a:r>
          </a:p>
          <a:p>
            <a:pPr>
              <a:lnSpc>
                <a:spcPct val="120000"/>
              </a:lnSpc>
              <a:spcBef>
                <a:spcPts val="0"/>
              </a:spcBef>
            </a:pPr>
            <a:r>
              <a:rPr lang="en-US" dirty="0"/>
              <a:t>18TB HDD</a:t>
            </a:r>
          </a:p>
          <a:p>
            <a:pPr>
              <a:lnSpc>
                <a:spcPct val="120000"/>
              </a:lnSpc>
              <a:spcBef>
                <a:spcPts val="0"/>
              </a:spcBef>
            </a:pPr>
            <a:r>
              <a:rPr lang="en-CA" dirty="0"/>
              <a:t>low cap-ex &amp; op-ex, slow / low performance</a:t>
            </a:r>
          </a:p>
          <a:p>
            <a:pPr>
              <a:lnSpc>
                <a:spcPct val="120000"/>
              </a:lnSpc>
              <a:spcBef>
                <a:spcPts val="0"/>
              </a:spcBef>
            </a:pPr>
            <a:r>
              <a:rPr lang="en-CA" dirty="0"/>
              <a:t>Offline (tape | optical), Nearline (tape | optical library, MAID)</a:t>
            </a:r>
          </a:p>
          <a:p>
            <a:pPr lvl="1">
              <a:lnSpc>
                <a:spcPct val="120000"/>
              </a:lnSpc>
              <a:spcBef>
                <a:spcPts val="0"/>
              </a:spcBef>
            </a:pPr>
            <a:r>
              <a:rPr lang="en-CA" dirty="0"/>
              <a:t>Offline = manually retrieve tape/disc from physical storage and mount</a:t>
            </a:r>
          </a:p>
          <a:p>
            <a:pPr lvl="1">
              <a:lnSpc>
                <a:spcPct val="120000"/>
              </a:lnSpc>
              <a:spcBef>
                <a:spcPts val="0"/>
              </a:spcBef>
            </a:pPr>
            <a:r>
              <a:rPr lang="en-CA" dirty="0"/>
              <a:t>Nearline = robotic mounting of tape/disc or </a:t>
            </a:r>
            <a:r>
              <a:rPr lang="en-CA" u="sng" dirty="0"/>
              <a:t>M</a:t>
            </a:r>
            <a:r>
              <a:rPr lang="en-CA" dirty="0"/>
              <a:t>assive </a:t>
            </a:r>
            <a:r>
              <a:rPr lang="en-CA" u="sng" dirty="0"/>
              <a:t>A</a:t>
            </a:r>
            <a:r>
              <a:rPr lang="en-CA" dirty="0"/>
              <a:t>rray of </a:t>
            </a:r>
            <a:r>
              <a:rPr lang="en-CA" u="sng" dirty="0"/>
              <a:t>I</a:t>
            </a:r>
            <a:r>
              <a:rPr lang="en-CA" dirty="0"/>
              <a:t>dle </a:t>
            </a:r>
            <a:r>
              <a:rPr lang="en-CA" u="sng" dirty="0"/>
              <a:t>D</a:t>
            </a:r>
            <a:r>
              <a:rPr lang="en-CA" dirty="0"/>
              <a:t>rives </a:t>
            </a:r>
          </a:p>
          <a:p>
            <a:pPr>
              <a:lnSpc>
                <a:spcPct val="120000"/>
              </a:lnSpc>
              <a:spcBef>
                <a:spcPts val="0"/>
              </a:spcBef>
            </a:pPr>
            <a:r>
              <a:rPr lang="en-CA" dirty="0"/>
              <a:t>Cloud cold storage: AWS Glacier, GCS </a:t>
            </a:r>
            <a:r>
              <a:rPr lang="en-CA" dirty="0" err="1"/>
              <a:t>Coldline</a:t>
            </a:r>
            <a:r>
              <a:rPr lang="en-CA" dirty="0"/>
              <a:t>, </a:t>
            </a:r>
            <a:r>
              <a:rPr lang="en-CA" dirty="0" err="1"/>
              <a:t>BackBlaze</a:t>
            </a:r>
            <a:r>
              <a:rPr lang="en-CA" dirty="0"/>
              <a:t> B2</a:t>
            </a:r>
          </a:p>
        </p:txBody>
      </p:sp>
      <p:pic>
        <p:nvPicPr>
          <p:cNvPr id="1026" name="Picture 2" descr="1pc M-Disc 100GB Blu Ray 4X BD-R BDXL Triple Layer Blank Media Disc ...">
            <a:extLst>
              <a:ext uri="{FF2B5EF4-FFF2-40B4-BE49-F238E27FC236}">
                <a16:creationId xmlns:a16="http://schemas.microsoft.com/office/drawing/2014/main" id="{9BB89E1F-2048-C7D4-8B44-ABE4F327F4C0}"/>
              </a:ext>
            </a:extLst>
          </p:cNvPr>
          <p:cNvPicPr>
            <a:picLocks noChangeAspect="1" noChangeArrowheads="1"/>
          </p:cNvPicPr>
          <p:nvPr/>
        </p:nvPicPr>
        <p:blipFill rotWithShape="1">
          <a:blip r:embed="rId3" cstate="print">
            <a:alphaModFix/>
            <a:extLst>
              <a:ext uri="{28A0092B-C50C-407E-A947-70E740481C1C}">
                <a14:useLocalDpi xmlns:a14="http://schemas.microsoft.com/office/drawing/2010/main" val="0"/>
              </a:ext>
            </a:extLst>
          </a:blip>
          <a:srcRect l="3801" t="5201" r="5201" b="3801"/>
          <a:stretch/>
        </p:blipFill>
        <p:spPr bwMode="auto">
          <a:xfrm>
            <a:off x="6588224" y="1586508"/>
            <a:ext cx="1269876" cy="1269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BM LTO Ultrium 9 Data Cartridge, Tape Drive, Media 9, Capacity 18TB 45TB, 1">
            <a:extLst>
              <a:ext uri="{FF2B5EF4-FFF2-40B4-BE49-F238E27FC236}">
                <a16:creationId xmlns:a16="http://schemas.microsoft.com/office/drawing/2014/main" id="{9F7FF3E9-1BE2-2463-7E44-FBBA3E2F5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332" y="1023578"/>
            <a:ext cx="1269876" cy="12698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duct Image">
            <a:extLst>
              <a:ext uri="{FF2B5EF4-FFF2-40B4-BE49-F238E27FC236}">
                <a16:creationId xmlns:a16="http://schemas.microsoft.com/office/drawing/2014/main" id="{73C8BC20-FE99-A5ED-4FE0-F76A1BAB689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09" r="15107"/>
          <a:stretch/>
        </p:blipFill>
        <p:spPr bwMode="auto">
          <a:xfrm>
            <a:off x="8080573" y="2151233"/>
            <a:ext cx="883915" cy="126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79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File? What is Data? </a:t>
            </a:r>
          </a:p>
        </p:txBody>
      </p:sp>
      <p:sp>
        <p:nvSpPr>
          <p:cNvPr id="3" name="Content Placeholder 2"/>
          <p:cNvSpPr>
            <a:spLocks noGrp="1"/>
          </p:cNvSpPr>
          <p:nvPr>
            <p:ph idx="1"/>
          </p:nvPr>
        </p:nvSpPr>
        <p:spPr>
          <a:xfrm>
            <a:off x="251520" y="1059582"/>
            <a:ext cx="8712968" cy="3888432"/>
          </a:xfrm>
        </p:spPr>
        <p:txBody>
          <a:bodyPr>
            <a:normAutofit fontScale="92500" lnSpcReduction="10000"/>
          </a:bodyPr>
          <a:lstStyle/>
          <a:p>
            <a:r>
              <a:rPr lang="en-CA" b="1" dirty="0">
                <a:solidFill>
                  <a:schemeClr val="tx2"/>
                </a:solidFill>
              </a:rPr>
              <a:t>File</a:t>
            </a:r>
            <a:r>
              <a:rPr lang="en-CA" dirty="0">
                <a:solidFill>
                  <a:schemeClr val="tx2"/>
                </a:solidFill>
              </a:rPr>
              <a:t>: uniquely named space</a:t>
            </a:r>
            <a:r>
              <a:rPr lang="en-CA" dirty="0"/>
              <a:t> on a Drive. Files contain </a:t>
            </a:r>
            <a:r>
              <a:rPr lang="en-CA" dirty="0">
                <a:solidFill>
                  <a:schemeClr val="tx2"/>
                </a:solidFill>
              </a:rPr>
              <a:t>Data. </a:t>
            </a:r>
          </a:p>
          <a:p>
            <a:r>
              <a:rPr lang="en-CA" b="1" dirty="0">
                <a:solidFill>
                  <a:schemeClr val="tx2"/>
                </a:solidFill>
              </a:rPr>
              <a:t>Data: </a:t>
            </a:r>
            <a:r>
              <a:rPr lang="en-CA" dirty="0">
                <a:solidFill>
                  <a:schemeClr val="tx2"/>
                </a:solidFill>
              </a:rPr>
              <a:t>a sequence of </a:t>
            </a:r>
            <a:r>
              <a:rPr lang="en-CA" b="1" dirty="0">
                <a:solidFill>
                  <a:schemeClr val="tx2"/>
                </a:solidFill>
              </a:rPr>
              <a:t>formatted symbols</a:t>
            </a:r>
          </a:p>
          <a:p>
            <a:r>
              <a:rPr lang="en-CA" b="1" dirty="0">
                <a:solidFill>
                  <a:schemeClr val="tx2"/>
                </a:solidFill>
              </a:rPr>
              <a:t>Software:</a:t>
            </a:r>
            <a:r>
              <a:rPr lang="en-CA" dirty="0"/>
              <a:t> </a:t>
            </a:r>
            <a:r>
              <a:rPr lang="en-CA" sz="2600" dirty="0">
                <a:solidFill>
                  <a:schemeClr val="tx2"/>
                </a:solidFill>
              </a:rPr>
              <a:t>encoded machine instructions </a:t>
            </a:r>
            <a:r>
              <a:rPr lang="en-CA" dirty="0"/>
              <a:t>(data in .exe executable file) </a:t>
            </a:r>
            <a:r>
              <a:rPr lang="en-US" sz="2600" dirty="0"/>
              <a:t>compiled from source code </a:t>
            </a:r>
            <a:r>
              <a:rPr lang="en-CA" dirty="0"/>
              <a:t>(data in a .c file)</a:t>
            </a:r>
          </a:p>
          <a:p>
            <a:r>
              <a:rPr lang="en-CA" b="1" dirty="0">
                <a:solidFill>
                  <a:schemeClr val="tx2"/>
                </a:solidFill>
              </a:rPr>
              <a:t>Information</a:t>
            </a:r>
            <a:r>
              <a:rPr lang="en-CA" sz="2600"/>
              <a:t>: data </a:t>
            </a:r>
            <a:r>
              <a:rPr lang="en-CA" sz="2600" dirty="0"/>
              <a:t>interpreted by software that performs a task</a:t>
            </a:r>
          </a:p>
          <a:p>
            <a:pPr lvl="1"/>
            <a:r>
              <a:rPr lang="en-US" sz="2200" dirty="0"/>
              <a:t>MS Word file: data encodes words and images into an essay or book</a:t>
            </a:r>
          </a:p>
          <a:p>
            <a:pPr lvl="1"/>
            <a:r>
              <a:rPr lang="en-US" sz="2200" dirty="0"/>
              <a:t>Plain Text file: stream of ASCII characters.</a:t>
            </a:r>
          </a:p>
          <a:p>
            <a:pPr lvl="2"/>
            <a:r>
              <a:rPr lang="en-US" sz="1900" dirty="0">
                <a:latin typeface="Consolas" panose="020B0609020204030204" pitchFamily="49" charset="0"/>
              </a:rPr>
              <a:t>&lt;html&gt;</a:t>
            </a:r>
            <a:r>
              <a:rPr lang="en-US" sz="1900" dirty="0"/>
              <a:t> markup with a web site’s content (Ctrl-U in a browser to see it)</a:t>
            </a:r>
          </a:p>
          <a:p>
            <a:pPr lvl="2"/>
            <a:r>
              <a:rPr lang="en-US" sz="1900" dirty="0"/>
              <a:t>programming source file's formatted symbols:	    </a:t>
            </a:r>
            <a:r>
              <a:rPr lang="en-US" sz="1900" dirty="0">
                <a:latin typeface="Consolas" panose="020B0609020204030204" pitchFamily="49" charset="0"/>
              </a:rPr>
              <a:t>#include &lt;</a:t>
            </a:r>
            <a:r>
              <a:rPr lang="en-US" sz="1900" dirty="0" err="1">
                <a:latin typeface="Consolas" panose="020B0609020204030204" pitchFamily="49" charset="0"/>
              </a:rPr>
              <a:t>stdio.h</a:t>
            </a:r>
            <a:r>
              <a:rPr lang="en-US" sz="1900" dirty="0">
                <a:latin typeface="Consolas" panose="020B0609020204030204" pitchFamily="49" charset="0"/>
              </a:rPr>
              <a:t>&gt;</a:t>
            </a:r>
          </a:p>
          <a:p>
            <a:pPr lvl="3"/>
            <a:r>
              <a:rPr lang="en-CA" sz="1700" dirty="0"/>
              <a:t>Code: human readable instructions for a compiler to generate an executable file.</a:t>
            </a:r>
          </a:p>
          <a:p>
            <a:pPr lvl="3"/>
            <a:r>
              <a:rPr lang="en-CA" sz="1700" dirty="0"/>
              <a:t>Comments: explanations for humans to understand the code</a:t>
            </a:r>
            <a:endParaRPr lang="en-US" sz="1700" dirty="0"/>
          </a:p>
        </p:txBody>
      </p:sp>
    </p:spTree>
    <p:extLst>
      <p:ext uri="{BB962C8B-B14F-4D97-AF65-F5344CB8AC3E}">
        <p14:creationId xmlns:p14="http://schemas.microsoft.com/office/powerpoint/2010/main" val="346117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A6C3-5DF4-4787-8AF4-A4BAFE0EDC81}"/>
              </a:ext>
            </a:extLst>
          </p:cNvPr>
          <p:cNvSpPr>
            <a:spLocks noGrp="1"/>
          </p:cNvSpPr>
          <p:nvPr>
            <p:ph type="title"/>
          </p:nvPr>
        </p:nvSpPr>
        <p:spPr/>
        <p:txBody>
          <a:bodyPr/>
          <a:lstStyle/>
          <a:p>
            <a:pPr algn="ctr"/>
            <a:r>
              <a:rPr lang="en-CA" dirty="0"/>
              <a:t>Data format == meaning</a:t>
            </a:r>
          </a:p>
        </p:txBody>
      </p:sp>
      <p:sp>
        <p:nvSpPr>
          <p:cNvPr id="3" name="Content Placeholder 2">
            <a:extLst>
              <a:ext uri="{FF2B5EF4-FFF2-40B4-BE49-F238E27FC236}">
                <a16:creationId xmlns:a16="http://schemas.microsoft.com/office/drawing/2014/main" id="{9A2C744E-F737-4860-9501-A94AD45A47D2}"/>
              </a:ext>
            </a:extLst>
          </p:cNvPr>
          <p:cNvSpPr>
            <a:spLocks noGrp="1"/>
          </p:cNvSpPr>
          <p:nvPr>
            <p:ph idx="1"/>
          </p:nvPr>
        </p:nvSpPr>
        <p:spPr/>
        <p:txBody>
          <a:bodyPr/>
          <a:lstStyle/>
          <a:p>
            <a:r>
              <a:rPr lang="en-CA" dirty="0"/>
              <a:t>Words sorted in alphabetic order: </a:t>
            </a:r>
            <a:br>
              <a:rPr lang="en-CA" dirty="0"/>
            </a:br>
            <a:r>
              <a:rPr lang="en-CA" dirty="0"/>
              <a:t>	</a:t>
            </a:r>
            <a:r>
              <a:rPr lang="en-CA" b="1" dirty="0"/>
              <a:t>a her is man nothing without woman </a:t>
            </a:r>
          </a:p>
          <a:p>
            <a:r>
              <a:rPr lang="en-CA" dirty="0"/>
              <a:t>With Sequence and Punctuation: </a:t>
            </a:r>
            <a:br>
              <a:rPr lang="en-CA" dirty="0"/>
            </a:br>
            <a:r>
              <a:rPr lang="en-CA" dirty="0"/>
              <a:t>	</a:t>
            </a:r>
            <a:r>
              <a:rPr lang="en-CA" b="1" dirty="0"/>
              <a:t>A woman without her man is nothing.</a:t>
            </a:r>
          </a:p>
          <a:p>
            <a:pPr defTabSz="966612">
              <a:defRPr/>
            </a:pPr>
            <a:r>
              <a:rPr lang="en-CA" dirty="0"/>
              <a:t>With same Sequence but different Punctuation: </a:t>
            </a:r>
            <a:br>
              <a:rPr lang="en-CA" dirty="0"/>
            </a:br>
            <a:r>
              <a:rPr lang="en-CA" dirty="0"/>
              <a:t>	</a:t>
            </a:r>
            <a:r>
              <a:rPr lang="en-CA" b="1" dirty="0"/>
              <a:t>A woman: without her, man is nothing.</a:t>
            </a:r>
          </a:p>
          <a:p>
            <a:pPr defTabSz="966612">
              <a:defRPr/>
            </a:pPr>
            <a:r>
              <a:rPr lang="en-US" dirty="0"/>
              <a:t>Data must be formatted to be useful and meaningful.</a:t>
            </a:r>
          </a:p>
          <a:p>
            <a:pPr lvl="1" defTabSz="966612">
              <a:defRPr/>
            </a:pPr>
            <a:r>
              <a:rPr lang="en-US" sz="2400" dirty="0"/>
              <a:t>so does source code!</a:t>
            </a:r>
          </a:p>
        </p:txBody>
      </p:sp>
    </p:spTree>
    <p:extLst>
      <p:ext uri="{BB962C8B-B14F-4D97-AF65-F5344CB8AC3E}">
        <p14:creationId xmlns:p14="http://schemas.microsoft.com/office/powerpoint/2010/main" val="258880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50B7-28CF-7665-0D32-F192E11B0C52}"/>
              </a:ext>
            </a:extLst>
          </p:cNvPr>
          <p:cNvSpPr>
            <a:spLocks noGrp="1"/>
          </p:cNvSpPr>
          <p:nvPr>
            <p:ph type="title"/>
          </p:nvPr>
        </p:nvSpPr>
        <p:spPr/>
        <p:txBody>
          <a:bodyPr>
            <a:normAutofit fontScale="90000"/>
          </a:bodyPr>
          <a:lstStyle/>
          <a:p>
            <a:pPr algn="ctr"/>
            <a:r>
              <a:rPr lang="en-CA" dirty="0"/>
              <a:t>How is a house and its things organized?</a:t>
            </a:r>
          </a:p>
        </p:txBody>
      </p:sp>
      <p:sp>
        <p:nvSpPr>
          <p:cNvPr id="3" name="Content Placeholder 2">
            <a:extLst>
              <a:ext uri="{FF2B5EF4-FFF2-40B4-BE49-F238E27FC236}">
                <a16:creationId xmlns:a16="http://schemas.microsoft.com/office/drawing/2014/main" id="{70910954-BCBE-484E-07F4-4A9907F96093}"/>
              </a:ext>
            </a:extLst>
          </p:cNvPr>
          <p:cNvSpPr>
            <a:spLocks noGrp="1"/>
          </p:cNvSpPr>
          <p:nvPr>
            <p:ph idx="1"/>
          </p:nvPr>
        </p:nvSpPr>
        <p:spPr>
          <a:xfrm>
            <a:off x="457200" y="1002382"/>
            <a:ext cx="2674640" cy="3657600"/>
          </a:xfrm>
        </p:spPr>
        <p:txBody>
          <a:bodyPr/>
          <a:lstStyle/>
          <a:p>
            <a:r>
              <a:rPr lang="en-CA" dirty="0"/>
              <a:t>Main floor</a:t>
            </a:r>
          </a:p>
          <a:p>
            <a:pPr lvl="1"/>
            <a:r>
              <a:rPr lang="en-CA" dirty="0"/>
              <a:t>Kitchen </a:t>
            </a:r>
          </a:p>
          <a:p>
            <a:pPr lvl="1"/>
            <a:r>
              <a:rPr lang="en-CA" dirty="0"/>
              <a:t>Dining room</a:t>
            </a:r>
          </a:p>
          <a:p>
            <a:pPr lvl="1"/>
            <a:r>
              <a:rPr lang="en-CA" dirty="0"/>
              <a:t>Living room</a:t>
            </a:r>
          </a:p>
          <a:p>
            <a:r>
              <a:rPr lang="en-CA" dirty="0"/>
              <a:t>Second floor</a:t>
            </a:r>
          </a:p>
          <a:p>
            <a:pPr lvl="1"/>
            <a:r>
              <a:rPr lang="en-CA" dirty="0"/>
              <a:t>Bedrooms 1,2,3</a:t>
            </a:r>
          </a:p>
          <a:p>
            <a:r>
              <a:rPr lang="en-CA" dirty="0"/>
              <a:t>Basement</a:t>
            </a:r>
          </a:p>
          <a:p>
            <a:r>
              <a:rPr lang="en-CA" dirty="0"/>
              <a:t>Garage</a:t>
            </a:r>
          </a:p>
        </p:txBody>
      </p:sp>
      <p:sp>
        <p:nvSpPr>
          <p:cNvPr id="4" name="TextBox 3">
            <a:extLst>
              <a:ext uri="{FF2B5EF4-FFF2-40B4-BE49-F238E27FC236}">
                <a16:creationId xmlns:a16="http://schemas.microsoft.com/office/drawing/2014/main" id="{468A2521-0D09-0293-FD0F-7E6EFEB717A9}"/>
              </a:ext>
            </a:extLst>
          </p:cNvPr>
          <p:cNvSpPr txBox="1"/>
          <p:nvPr/>
        </p:nvSpPr>
        <p:spPr>
          <a:xfrm>
            <a:off x="3635896" y="1002382"/>
            <a:ext cx="5184576" cy="3564053"/>
          </a:xfrm>
          <a:prstGeom prst="rect">
            <a:avLst/>
          </a:prstGeom>
          <a:noFill/>
        </p:spPr>
        <p:txBody>
          <a:bodyPr wrap="square" rtlCol="0">
            <a:spAutoFit/>
          </a:bodyPr>
          <a:lstStyle/>
          <a:p>
            <a:pPr>
              <a:spcBef>
                <a:spcPct val="20000"/>
              </a:spcBef>
              <a:buClr>
                <a:schemeClr val="accent1"/>
              </a:buClr>
              <a:buSzPct val="85000"/>
            </a:pPr>
            <a:r>
              <a:rPr lang="en-CA" sz="2400" dirty="0"/>
              <a:t>Rooms and furniture use cases…</a:t>
            </a:r>
          </a:p>
          <a:p>
            <a:pPr marL="182880" indent="-182880">
              <a:spcBef>
                <a:spcPct val="20000"/>
              </a:spcBef>
              <a:buClr>
                <a:schemeClr val="accent1"/>
              </a:buClr>
              <a:buSzPct val="85000"/>
              <a:buFont typeface="Arial" pitchFamily="34" charset="0"/>
              <a:buChar char="•"/>
            </a:pPr>
            <a:r>
              <a:rPr lang="en-CA" sz="2400" dirty="0"/>
              <a:t>to sit on</a:t>
            </a:r>
          </a:p>
          <a:p>
            <a:pPr marL="182880" indent="-182880">
              <a:spcBef>
                <a:spcPct val="20000"/>
              </a:spcBef>
              <a:buClr>
                <a:schemeClr val="accent1"/>
              </a:buClr>
              <a:buSzPct val="85000"/>
              <a:buFont typeface="Arial" pitchFamily="34" charset="0"/>
              <a:buChar char="•"/>
            </a:pPr>
            <a:r>
              <a:rPr lang="en-CA" sz="2400" dirty="0"/>
              <a:t>to place stuff on</a:t>
            </a:r>
          </a:p>
          <a:p>
            <a:pPr marL="182880" indent="-182880">
              <a:spcBef>
                <a:spcPct val="20000"/>
              </a:spcBef>
              <a:buClr>
                <a:schemeClr val="accent1"/>
              </a:buClr>
              <a:buSzPct val="85000"/>
              <a:buFont typeface="Arial" pitchFamily="34" charset="0"/>
              <a:buChar char="•"/>
            </a:pPr>
            <a:r>
              <a:rPr lang="en-CA" sz="2400" dirty="0"/>
              <a:t>to store stuff in</a:t>
            </a:r>
          </a:p>
          <a:p>
            <a:pPr marL="182880" indent="-182880">
              <a:spcBef>
                <a:spcPct val="20000"/>
              </a:spcBef>
              <a:buClr>
                <a:schemeClr val="accent1"/>
              </a:buClr>
              <a:buSzPct val="85000"/>
              <a:buFont typeface="Arial" pitchFamily="34" charset="0"/>
              <a:buChar char="•"/>
            </a:pPr>
            <a:r>
              <a:rPr lang="en-CA" sz="2400" dirty="0"/>
              <a:t>to sleep on</a:t>
            </a:r>
          </a:p>
          <a:p>
            <a:pPr marL="182880" indent="-182880">
              <a:spcBef>
                <a:spcPct val="20000"/>
              </a:spcBef>
              <a:buClr>
                <a:schemeClr val="accent1"/>
              </a:buClr>
              <a:buSzPct val="85000"/>
              <a:buFont typeface="Arial" pitchFamily="34" charset="0"/>
              <a:buChar char="•"/>
            </a:pPr>
            <a:r>
              <a:rPr lang="en-CA" sz="2400" dirty="0"/>
              <a:t>for working</a:t>
            </a:r>
          </a:p>
          <a:p>
            <a:pPr marL="182880" indent="-182880">
              <a:spcBef>
                <a:spcPct val="20000"/>
              </a:spcBef>
              <a:buClr>
                <a:schemeClr val="accent1"/>
              </a:buClr>
              <a:buSzPct val="85000"/>
              <a:buFont typeface="Arial" pitchFamily="34" charset="0"/>
              <a:buChar char="•"/>
            </a:pPr>
            <a:r>
              <a:rPr lang="en-CA" sz="2400" dirty="0"/>
              <a:t>for exercising</a:t>
            </a:r>
          </a:p>
          <a:p>
            <a:pPr marL="182880" indent="-182880">
              <a:spcBef>
                <a:spcPct val="20000"/>
              </a:spcBef>
              <a:buClr>
                <a:schemeClr val="accent1"/>
              </a:buClr>
              <a:buSzPct val="85000"/>
              <a:buFont typeface="Arial" pitchFamily="34" charset="0"/>
              <a:buChar char="•"/>
            </a:pPr>
            <a:r>
              <a:rPr lang="en-CA" sz="2400" dirty="0"/>
              <a:t>for relaxing</a:t>
            </a:r>
          </a:p>
        </p:txBody>
      </p:sp>
    </p:spTree>
    <p:extLst>
      <p:ext uri="{BB962C8B-B14F-4D97-AF65-F5344CB8AC3E}">
        <p14:creationId xmlns:p14="http://schemas.microsoft.com/office/powerpoint/2010/main" val="135100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7494"/>
            <a:ext cx="8686800" cy="742950"/>
          </a:xfrm>
        </p:spPr>
        <p:txBody>
          <a:bodyPr>
            <a:normAutofit fontScale="90000"/>
          </a:bodyPr>
          <a:lstStyle/>
          <a:p>
            <a:r>
              <a:rPr lang="en-CA" dirty="0"/>
              <a:t>Directory Structures, Parent-Child Directories</a:t>
            </a: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2995" y="1082452"/>
            <a:ext cx="3600933" cy="3770274"/>
          </a:xfrm>
        </p:spPr>
      </p:pic>
      <p:sp>
        <p:nvSpPr>
          <p:cNvPr id="5" name="Content Placeholder 4"/>
          <p:cNvSpPr>
            <a:spLocks noGrp="1"/>
          </p:cNvSpPr>
          <p:nvPr>
            <p:ph sz="half" idx="2"/>
          </p:nvPr>
        </p:nvSpPr>
        <p:spPr>
          <a:xfrm>
            <a:off x="3923928" y="1255014"/>
            <a:ext cx="5067672" cy="3765008"/>
          </a:xfrm>
        </p:spPr>
        <p:txBody>
          <a:bodyPr>
            <a:normAutofit/>
          </a:bodyPr>
          <a:lstStyle/>
          <a:p>
            <a:r>
              <a:rPr lang="en-CA" dirty="0">
                <a:solidFill>
                  <a:schemeClr val="tx2"/>
                </a:solidFill>
              </a:rPr>
              <a:t>hierarchical tree structure</a:t>
            </a:r>
            <a:r>
              <a:rPr lang="en-CA" dirty="0"/>
              <a:t>.</a:t>
            </a:r>
          </a:p>
          <a:p>
            <a:r>
              <a:rPr lang="en-CA" dirty="0">
                <a:latin typeface="Consolas" panose="020B0609020204030204" pitchFamily="49" charset="0"/>
              </a:rPr>
              <a:t>Courses</a:t>
            </a:r>
            <a:r>
              <a:rPr lang="en-CA" dirty="0"/>
              <a:t> is the </a:t>
            </a:r>
            <a:r>
              <a:rPr lang="en-CA" dirty="0">
                <a:solidFill>
                  <a:schemeClr val="tx2"/>
                </a:solidFill>
              </a:rPr>
              <a:t>parent</a:t>
            </a:r>
            <a:r>
              <a:rPr lang="en-CA" dirty="0"/>
              <a:t> of </a:t>
            </a:r>
            <a:r>
              <a:rPr lang="en-CA" dirty="0">
                <a:latin typeface="Consolas" panose="020B0609020204030204" pitchFamily="49" charset="0"/>
              </a:rPr>
              <a:t>CPR101</a:t>
            </a:r>
            <a:r>
              <a:rPr lang="en-CA" dirty="0"/>
              <a:t>, </a:t>
            </a:r>
            <a:r>
              <a:rPr lang="en-CA" dirty="0">
                <a:latin typeface="Consolas" panose="020B0609020204030204" pitchFamily="49" charset="0"/>
              </a:rPr>
              <a:t>IPC144</a:t>
            </a:r>
            <a:r>
              <a:rPr lang="en-CA" dirty="0"/>
              <a:t>, and </a:t>
            </a:r>
            <a:r>
              <a:rPr lang="en-CA" dirty="0">
                <a:latin typeface="Consolas" panose="020B0609020204030204" pitchFamily="49" charset="0"/>
              </a:rPr>
              <a:t>ULI101 </a:t>
            </a:r>
            <a:r>
              <a:rPr lang="en-CA" dirty="0"/>
              <a:t>directories</a:t>
            </a:r>
          </a:p>
          <a:p>
            <a:r>
              <a:rPr lang="en-CA" dirty="0">
                <a:latin typeface="Consolas" panose="020B0609020204030204" pitchFamily="49" charset="0"/>
              </a:rPr>
              <a:t>CPR101</a:t>
            </a:r>
            <a:r>
              <a:rPr lang="en-CA" dirty="0"/>
              <a:t> is a </a:t>
            </a:r>
            <a:r>
              <a:rPr lang="en-CA" dirty="0">
                <a:solidFill>
                  <a:schemeClr val="tx2"/>
                </a:solidFill>
              </a:rPr>
              <a:t>child</a:t>
            </a:r>
            <a:r>
              <a:rPr lang="en-CA" dirty="0"/>
              <a:t> of the </a:t>
            </a:r>
            <a:r>
              <a:rPr lang="en-CA" dirty="0">
                <a:latin typeface="Consolas" panose="020B0609020204030204" pitchFamily="49" charset="0"/>
              </a:rPr>
              <a:t>Courses</a:t>
            </a:r>
            <a:r>
              <a:rPr lang="en-CA" dirty="0"/>
              <a:t> directory</a:t>
            </a:r>
          </a:p>
        </p:txBody>
      </p:sp>
    </p:spTree>
    <p:extLst>
      <p:ext uri="{BB962C8B-B14F-4D97-AF65-F5344CB8AC3E}">
        <p14:creationId xmlns:p14="http://schemas.microsoft.com/office/powerpoint/2010/main" val="54384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is a Folder/Directory?</a:t>
            </a:r>
          </a:p>
        </p:txBody>
      </p:sp>
      <p:sp>
        <p:nvSpPr>
          <p:cNvPr id="3" name="Content Placeholder 2"/>
          <p:cNvSpPr>
            <a:spLocks noGrp="1"/>
          </p:cNvSpPr>
          <p:nvPr>
            <p:ph idx="1"/>
          </p:nvPr>
        </p:nvSpPr>
        <p:spPr>
          <a:xfrm>
            <a:off x="432274" y="1059582"/>
            <a:ext cx="8229600" cy="3657600"/>
          </a:xfrm>
        </p:spPr>
        <p:txBody>
          <a:bodyPr>
            <a:normAutofit/>
          </a:bodyPr>
          <a:lstStyle/>
          <a:p>
            <a:r>
              <a:rPr lang="en-CA" dirty="0"/>
              <a:t>file system's hierarchically named </a:t>
            </a:r>
            <a:r>
              <a:rPr lang="en-CA" dirty="0">
                <a:solidFill>
                  <a:schemeClr val="tx2"/>
                </a:solidFill>
              </a:rPr>
              <a:t>cataloging structure</a:t>
            </a:r>
            <a:endParaRPr lang="en-CA" dirty="0"/>
          </a:p>
          <a:p>
            <a:pPr lvl="1"/>
            <a:r>
              <a:rPr lang="en-US" dirty="0">
                <a:latin typeface="Cascadia Code" panose="020B0609020000020004" pitchFamily="49" charset="0"/>
                <a:cs typeface="Cascadia Code" panose="020B0609020000020004" pitchFamily="49" charset="0"/>
              </a:rPr>
              <a:t>C:\Users\</a:t>
            </a:r>
            <a:r>
              <a:rPr lang="en-US" i="1" dirty="0">
                <a:latin typeface="Cascadia Code" panose="020B0609020000020004" pitchFamily="49" charset="0"/>
                <a:cs typeface="Cascadia Code" panose="020B0609020000020004" pitchFamily="49" charset="0"/>
              </a:rPr>
              <a:t>you</a:t>
            </a:r>
            <a:r>
              <a:rPr lang="en-US" dirty="0">
                <a:latin typeface="Cascadia Code" panose="020B0609020000020004" pitchFamily="49" charset="0"/>
                <a:cs typeface="Cascadia Code" panose="020B0609020000020004" pitchFamily="49" charset="0"/>
              </a:rPr>
              <a:t>\Documents\Seneca\CPR101</a:t>
            </a:r>
            <a:br>
              <a:rPr lang="en-US" dirty="0">
                <a:latin typeface="Cascadia Code" panose="020B0609020000020004" pitchFamily="49" charset="0"/>
                <a:cs typeface="Cascadia Code" panose="020B0609020000020004" pitchFamily="49" charset="0"/>
              </a:rPr>
            </a:br>
            <a:r>
              <a:rPr lang="nn-NO" dirty="0">
                <a:latin typeface="Cascadia Code" panose="020B0609020000020004" pitchFamily="49" charset="0"/>
                <a:cs typeface="Cascadia Code" panose="020B0609020000020004" pitchFamily="49" charset="0"/>
              </a:rPr>
              <a:t>C:\Program Files\Microsoft Office\Office16</a:t>
            </a:r>
            <a:endParaRPr lang="en-CA" dirty="0">
              <a:latin typeface="Cascadia Code" panose="020B0609020000020004" pitchFamily="49" charset="0"/>
              <a:cs typeface="Cascadia Code" panose="020B0609020000020004" pitchFamily="49" charset="0"/>
            </a:endParaRPr>
          </a:p>
          <a:p>
            <a:r>
              <a:rPr lang="en-CA" dirty="0">
                <a:solidFill>
                  <a:schemeClr val="tx2"/>
                </a:solidFill>
              </a:rPr>
              <a:t>contains Files and/or other Folders / Directories</a:t>
            </a:r>
            <a:r>
              <a:rPr lang="en-CA" dirty="0"/>
              <a:t>.</a:t>
            </a:r>
          </a:p>
          <a:p>
            <a:pPr lvl="1"/>
            <a:r>
              <a:rPr lang="en-GB" dirty="0"/>
              <a:t>Helps </a:t>
            </a:r>
            <a:r>
              <a:rPr lang="en-CA" dirty="0"/>
              <a:t>to organize files that share some commonality</a:t>
            </a:r>
          </a:p>
          <a:p>
            <a:r>
              <a:rPr lang="en-CA" dirty="0"/>
              <a:t>Directories within directories are </a:t>
            </a:r>
            <a:r>
              <a:rPr lang="en-CA" dirty="0">
                <a:solidFill>
                  <a:schemeClr val="tx2"/>
                </a:solidFill>
              </a:rPr>
              <a:t>sub-directories</a:t>
            </a:r>
            <a:r>
              <a:rPr lang="en-CA" dirty="0"/>
              <a:t> </a:t>
            </a:r>
            <a:br>
              <a:rPr lang="en-CA" dirty="0"/>
            </a:br>
            <a:r>
              <a:rPr lang="en-CA" dirty="0"/>
              <a:t>or </a:t>
            </a:r>
            <a:r>
              <a:rPr lang="en-CA" dirty="0">
                <a:solidFill>
                  <a:schemeClr val="tx2"/>
                </a:solidFill>
              </a:rPr>
              <a:t>sub-folders </a:t>
            </a:r>
            <a:r>
              <a:rPr lang="en-CA" dirty="0"/>
              <a:t>in a hierarchical structure</a:t>
            </a:r>
          </a:p>
          <a:p>
            <a:r>
              <a:rPr lang="en-CA" dirty="0"/>
              <a:t>Windows &amp; Mac OS: directories are known as </a:t>
            </a:r>
            <a:r>
              <a:rPr lang="en-CA" dirty="0">
                <a:solidFill>
                  <a:schemeClr val="tx2"/>
                </a:solidFill>
              </a:rPr>
              <a:t>Folders</a:t>
            </a:r>
            <a:endParaRPr lang="en-CA" dirty="0"/>
          </a:p>
          <a:p>
            <a:r>
              <a:rPr lang="en-US" dirty="0"/>
              <a:t>Linux/Unix: directories are still called directories</a:t>
            </a:r>
            <a:endParaRPr lang="en-CA" dirty="0"/>
          </a:p>
          <a:p>
            <a:endParaRPr lang="en-CA" dirty="0"/>
          </a:p>
          <a:p>
            <a:endParaRPr lang="en-CA" dirty="0"/>
          </a:p>
        </p:txBody>
      </p:sp>
    </p:spTree>
    <p:extLst>
      <p:ext uri="{BB962C8B-B14F-4D97-AF65-F5344CB8AC3E}">
        <p14:creationId xmlns:p14="http://schemas.microsoft.com/office/powerpoint/2010/main" val="243160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539552" y="1059582"/>
            <a:ext cx="8172400" cy="3888432"/>
          </a:xfrm>
        </p:spPr>
        <p:txBody>
          <a:bodyPr>
            <a:normAutofit/>
          </a:bodyPr>
          <a:lstStyle/>
          <a:p>
            <a:pPr marL="0" indent="0">
              <a:spcBef>
                <a:spcPts val="0"/>
              </a:spcBef>
              <a:buNone/>
            </a:pPr>
            <a:r>
              <a:rPr lang="en-CA" sz="3200" dirty="0"/>
              <a:t>Storing and Organising Data</a:t>
            </a:r>
            <a:endParaRPr lang="en-US" sz="3200" dirty="0"/>
          </a:p>
          <a:p>
            <a:pPr lvl="1"/>
            <a:r>
              <a:rPr lang="en-US" sz="2800" dirty="0"/>
              <a:t>If you had it all, where would you put it?</a:t>
            </a:r>
          </a:p>
          <a:p>
            <a:pPr lvl="2"/>
            <a:r>
              <a:rPr lang="en-US" sz="2600" dirty="0"/>
              <a:t>File Systems</a:t>
            </a:r>
          </a:p>
          <a:p>
            <a:pPr marL="0" indent="0">
              <a:buNone/>
            </a:pPr>
            <a:r>
              <a:rPr lang="en-US" sz="3200" dirty="0"/>
              <a:t>Software development</a:t>
            </a:r>
          </a:p>
          <a:p>
            <a:pPr lvl="1"/>
            <a:r>
              <a:rPr lang="en-CA" sz="2800" dirty="0"/>
              <a:t>Visual Studio IDE (Community Edition) demo</a:t>
            </a:r>
          </a:p>
          <a:p>
            <a:pPr lvl="2"/>
            <a:r>
              <a:rPr lang="en-US" sz="2600" dirty="0"/>
              <a:t>industry uses Enterprise Edition </a:t>
            </a:r>
          </a:p>
          <a:p>
            <a:pPr lvl="2"/>
            <a:r>
              <a:rPr lang="en-US" sz="2600" dirty="0"/>
              <a:t>Hello, World! program</a:t>
            </a:r>
            <a:endParaRPr lang="en-CA"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32281"/>
            <a:ext cx="359863" cy="360040"/>
          </a:xfrm>
          <a:prstGeom prst="rect">
            <a:avLst/>
          </a:prstGeom>
        </p:spPr>
      </p:pic>
    </p:spTree>
    <p:extLst>
      <p:ext uri="{BB962C8B-B14F-4D97-AF65-F5344CB8AC3E}">
        <p14:creationId xmlns:p14="http://schemas.microsoft.com/office/powerpoint/2010/main" val="2472912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llout: Line with Accent Bar 8">
            <a:extLst>
              <a:ext uri="{FF2B5EF4-FFF2-40B4-BE49-F238E27FC236}">
                <a16:creationId xmlns:a16="http://schemas.microsoft.com/office/drawing/2014/main" id="{E88459EB-8521-4AA0-902C-7CA085CC4B66}"/>
              </a:ext>
            </a:extLst>
          </p:cNvPr>
          <p:cNvSpPr/>
          <p:nvPr/>
        </p:nvSpPr>
        <p:spPr>
          <a:xfrm rot="16200000">
            <a:off x="3965241" y="1001499"/>
            <a:ext cx="908719" cy="1312910"/>
          </a:xfrm>
          <a:prstGeom prst="accentCallout1">
            <a:avLst>
              <a:gd name="adj1" fmla="val 18750"/>
              <a:gd name="adj2" fmla="val -8333"/>
              <a:gd name="adj3" fmla="val 2824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pPr algn="ctr"/>
            <a:r>
              <a:rPr lang="en-CA" dirty="0"/>
              <a:t>Path and Filename structure</a:t>
            </a:r>
          </a:p>
        </p:txBody>
      </p:sp>
      <p:sp>
        <p:nvSpPr>
          <p:cNvPr id="3" name="Content Placeholder 2"/>
          <p:cNvSpPr>
            <a:spLocks noGrp="1"/>
          </p:cNvSpPr>
          <p:nvPr>
            <p:ph idx="1"/>
          </p:nvPr>
        </p:nvSpPr>
        <p:spPr>
          <a:xfrm>
            <a:off x="457200" y="3105366"/>
            <a:ext cx="8579296" cy="1638084"/>
          </a:xfrm>
        </p:spPr>
        <p:txBody>
          <a:bodyPr>
            <a:normAutofit lnSpcReduction="10000"/>
          </a:bodyPr>
          <a:lstStyle/>
          <a:p>
            <a:r>
              <a:rPr lang="en-CA" b="1" dirty="0">
                <a:solidFill>
                  <a:schemeClr val="tx2"/>
                </a:solidFill>
              </a:rPr>
              <a:t>Full</a:t>
            </a:r>
            <a:r>
              <a:rPr lang="en-CA" dirty="0">
                <a:solidFill>
                  <a:schemeClr val="tx2"/>
                </a:solidFill>
              </a:rPr>
              <a:t> Path Name </a:t>
            </a:r>
            <a:r>
              <a:rPr lang="en-CA" dirty="0"/>
              <a:t>is the unique identifier of a file in a system:</a:t>
            </a:r>
          </a:p>
          <a:p>
            <a:pPr lvl="1"/>
            <a:r>
              <a:rPr lang="en-US" dirty="0">
                <a:latin typeface="Consolas" panose="020B0609020204030204" pitchFamily="49" charset="0"/>
              </a:rPr>
              <a:t>[</a:t>
            </a:r>
            <a:r>
              <a:rPr lang="en-US" dirty="0" err="1">
                <a:latin typeface="Consolas" panose="020B0609020204030204" pitchFamily="49" charset="0"/>
              </a:rPr>
              <a:t>drive|root</a:t>
            </a:r>
            <a:r>
              <a:rPr lang="en-US" dirty="0">
                <a:latin typeface="Consolas" panose="020B0609020204030204" pitchFamily="49" charset="0"/>
              </a:rPr>
              <a:t>] / folder / sub-folder(s) / </a:t>
            </a:r>
            <a:r>
              <a:rPr lang="en-US" dirty="0" err="1">
                <a:latin typeface="Consolas" panose="020B0609020204030204" pitchFamily="49" charset="0"/>
              </a:rPr>
              <a:t>filename.ext</a:t>
            </a:r>
            <a:endParaRPr lang="en-CA" dirty="0">
              <a:latin typeface="Consolas" panose="020B0609020204030204" pitchFamily="49" charset="0"/>
            </a:endParaRPr>
          </a:p>
          <a:p>
            <a:r>
              <a:rPr lang="en-CA" dirty="0"/>
              <a:t>Windows: case-</a:t>
            </a:r>
            <a:r>
              <a:rPr lang="en-CA" i="1" dirty="0"/>
              <a:t>in</a:t>
            </a:r>
            <a:r>
              <a:rPr lang="en-CA" dirty="0"/>
              <a:t>dependent with </a:t>
            </a:r>
            <a:r>
              <a:rPr lang="en-CA" b="1" dirty="0"/>
              <a:t>\</a:t>
            </a:r>
            <a:r>
              <a:rPr lang="en-CA" dirty="0"/>
              <a:t> backslash separators</a:t>
            </a:r>
          </a:p>
          <a:p>
            <a:r>
              <a:rPr lang="en-CA" dirty="0"/>
              <a:t>Linux/Unix: case-</a:t>
            </a:r>
            <a:r>
              <a:rPr lang="en-CA" i="1" dirty="0"/>
              <a:t>dependent</a:t>
            </a:r>
            <a:r>
              <a:rPr lang="en-CA" dirty="0"/>
              <a:t> with </a:t>
            </a:r>
            <a:r>
              <a:rPr lang="en-CA" b="1" dirty="0"/>
              <a:t>/</a:t>
            </a:r>
            <a:r>
              <a:rPr lang="en-CA" dirty="0"/>
              <a:t> forward slash separators</a:t>
            </a:r>
          </a:p>
          <a:p>
            <a:endParaRPr lang="en-CA" dirty="0"/>
          </a:p>
        </p:txBody>
      </p:sp>
      <p:sp>
        <p:nvSpPr>
          <p:cNvPr id="16" name="Rectangle 15"/>
          <p:cNvSpPr/>
          <p:nvPr/>
        </p:nvSpPr>
        <p:spPr>
          <a:xfrm>
            <a:off x="323528" y="1158207"/>
            <a:ext cx="8424936" cy="954107"/>
          </a:xfrm>
          <a:prstGeom prst="rect">
            <a:avLst/>
          </a:prstGeom>
        </p:spPr>
        <p:txBody>
          <a:bodyPr wrap="square">
            <a:spAutoFit/>
          </a:bodyPr>
          <a:lstStyle/>
          <a:p>
            <a:pPr>
              <a:tabLst>
                <a:tab pos="1344613" algn="l"/>
              </a:tabLst>
            </a:pPr>
            <a:r>
              <a:rPr lang="en-CA" sz="2800" i="1" u="sng" dirty="0">
                <a:latin typeface="Consolas" pitchFamily="49" charset="0"/>
                <a:cs typeface="Consolas" pitchFamily="49" charset="0"/>
              </a:rPr>
              <a:t>Windows </a:t>
            </a:r>
            <a:r>
              <a:rPr lang="en-CA" sz="2800" u="sng" dirty="0">
                <a:latin typeface="Consolas" panose="020B0609020204030204" pitchFamily="49" charset="0"/>
                <a:cs typeface="Consolas" pitchFamily="49" charset="0"/>
              </a:rPr>
              <a:t>C:\users\student\CP4P-week1.docx</a:t>
            </a:r>
            <a:br>
              <a:rPr lang="en-CA" sz="2800" dirty="0">
                <a:latin typeface="Consolas" panose="020B0609020204030204" pitchFamily="49" charset="0"/>
                <a:cs typeface="Consolas" pitchFamily="49" charset="0"/>
              </a:rPr>
            </a:br>
            <a:r>
              <a:rPr lang="en-CA" sz="2800" i="1" spc="-100" dirty="0">
                <a:latin typeface="Consolas" panose="020B0609020204030204" pitchFamily="49" charset="0"/>
                <a:cs typeface="Consolas" pitchFamily="49" charset="0"/>
              </a:rPr>
              <a:t>Linux  </a:t>
            </a:r>
            <a:r>
              <a:rPr lang="en-CA" sz="2800" i="1" dirty="0">
                <a:latin typeface="Consolas" pitchFamily="49" charset="0"/>
                <a:cs typeface="Consolas" pitchFamily="49" charset="0"/>
              </a:rPr>
              <a:t>	</a:t>
            </a:r>
            <a:r>
              <a:rPr lang="en-CA" sz="2800" dirty="0">
                <a:latin typeface="Consolas" pitchFamily="49" charset="0"/>
                <a:cs typeface="Consolas" pitchFamily="49" charset="0"/>
              </a:rPr>
              <a:t>   </a:t>
            </a:r>
            <a:r>
              <a:rPr lang="en-CA" sz="2800" i="1" dirty="0">
                <a:latin typeface="Consolas" panose="020B0609020204030204" pitchFamily="49" charset="0"/>
                <a:cs typeface="Consolas" pitchFamily="49" charset="0"/>
              </a:rPr>
              <a:t>/</a:t>
            </a:r>
            <a:r>
              <a:rPr lang="en-CA" sz="2800" dirty="0">
                <a:latin typeface="Consolas" panose="020B0609020204030204" pitchFamily="49" charset="0"/>
                <a:cs typeface="Consolas" pitchFamily="49" charset="0"/>
              </a:rPr>
              <a:t>users/student/CP4P-week1.docx</a:t>
            </a:r>
          </a:p>
        </p:txBody>
      </p:sp>
      <p:sp>
        <p:nvSpPr>
          <p:cNvPr id="17" name="TextBox 16"/>
          <p:cNvSpPr txBox="1"/>
          <p:nvPr/>
        </p:nvSpPr>
        <p:spPr>
          <a:xfrm>
            <a:off x="1798965" y="2278297"/>
            <a:ext cx="684803" cy="646331"/>
          </a:xfrm>
          <a:prstGeom prst="rect">
            <a:avLst/>
          </a:prstGeom>
          <a:noFill/>
        </p:spPr>
        <p:txBody>
          <a:bodyPr wrap="none" rtlCol="0">
            <a:spAutoFit/>
          </a:bodyPr>
          <a:lstStyle/>
          <a:p>
            <a:pPr algn="ctr"/>
            <a:r>
              <a:rPr lang="en-CA" u="sng" dirty="0"/>
              <a:t>drive</a:t>
            </a:r>
            <a:br>
              <a:rPr lang="en-CA" dirty="0"/>
            </a:br>
            <a:r>
              <a:rPr lang="en-CA" dirty="0"/>
              <a:t>root</a:t>
            </a:r>
          </a:p>
        </p:txBody>
      </p:sp>
      <p:sp>
        <p:nvSpPr>
          <p:cNvPr id="18" name="TextBox 17"/>
          <p:cNvSpPr txBox="1"/>
          <p:nvPr/>
        </p:nvSpPr>
        <p:spPr>
          <a:xfrm>
            <a:off x="2482806" y="2278186"/>
            <a:ext cx="1069524" cy="646331"/>
          </a:xfrm>
          <a:prstGeom prst="rect">
            <a:avLst/>
          </a:prstGeom>
          <a:noFill/>
        </p:spPr>
        <p:txBody>
          <a:bodyPr wrap="none" rtlCol="0">
            <a:spAutoFit/>
          </a:bodyPr>
          <a:lstStyle/>
          <a:p>
            <a:pPr algn="ctr"/>
            <a:r>
              <a:rPr lang="en-CA" u="sng" dirty="0"/>
              <a:t>folder</a:t>
            </a:r>
            <a:br>
              <a:rPr lang="en-CA" dirty="0"/>
            </a:br>
            <a:r>
              <a:rPr lang="en-CA" dirty="0"/>
              <a:t>directory</a:t>
            </a:r>
          </a:p>
        </p:txBody>
      </p:sp>
      <p:sp>
        <p:nvSpPr>
          <p:cNvPr id="19" name="TextBox 18"/>
          <p:cNvSpPr txBox="1"/>
          <p:nvPr/>
        </p:nvSpPr>
        <p:spPr>
          <a:xfrm>
            <a:off x="3686017" y="2278185"/>
            <a:ext cx="1518364" cy="646331"/>
          </a:xfrm>
          <a:prstGeom prst="rect">
            <a:avLst/>
          </a:prstGeom>
          <a:noFill/>
        </p:spPr>
        <p:txBody>
          <a:bodyPr wrap="none" rtlCol="0">
            <a:spAutoFit/>
          </a:bodyPr>
          <a:lstStyle/>
          <a:p>
            <a:pPr algn="ctr"/>
            <a:r>
              <a:rPr lang="en-CA" u="sng" dirty="0"/>
              <a:t>sub-folder</a:t>
            </a:r>
            <a:br>
              <a:rPr lang="en-CA" dirty="0"/>
            </a:br>
            <a:r>
              <a:rPr lang="en-CA" dirty="0"/>
              <a:t>sub-directory</a:t>
            </a:r>
          </a:p>
        </p:txBody>
      </p:sp>
      <p:sp>
        <p:nvSpPr>
          <p:cNvPr id="20" name="TextBox 19"/>
          <p:cNvSpPr txBox="1"/>
          <p:nvPr/>
        </p:nvSpPr>
        <p:spPr>
          <a:xfrm>
            <a:off x="5622543" y="2274471"/>
            <a:ext cx="1172116" cy="646331"/>
          </a:xfrm>
          <a:prstGeom prst="rect">
            <a:avLst/>
          </a:prstGeom>
          <a:noFill/>
        </p:spPr>
        <p:txBody>
          <a:bodyPr wrap="none" rtlCol="0">
            <a:spAutoFit/>
          </a:bodyPr>
          <a:lstStyle/>
          <a:p>
            <a:pPr algn="ctr"/>
            <a:r>
              <a:rPr lang="en-CA" u="sng" dirty="0"/>
              <a:t>filename</a:t>
            </a:r>
            <a:br>
              <a:rPr lang="en-CA" dirty="0"/>
            </a:br>
            <a:r>
              <a:rPr lang="en-CA" dirty="0" err="1"/>
              <a:t>FileName</a:t>
            </a:r>
            <a:endParaRPr lang="en-CA" dirty="0"/>
          </a:p>
        </p:txBody>
      </p:sp>
      <p:sp>
        <p:nvSpPr>
          <p:cNvPr id="21" name="TextBox 20"/>
          <p:cNvSpPr txBox="1"/>
          <p:nvPr/>
        </p:nvSpPr>
        <p:spPr>
          <a:xfrm>
            <a:off x="7212821" y="2274471"/>
            <a:ext cx="1172116" cy="646331"/>
          </a:xfrm>
          <a:prstGeom prst="rect">
            <a:avLst/>
          </a:prstGeom>
          <a:noFill/>
        </p:spPr>
        <p:txBody>
          <a:bodyPr wrap="none" rtlCol="0">
            <a:spAutoFit/>
          </a:bodyPr>
          <a:lstStyle/>
          <a:p>
            <a:r>
              <a:rPr lang="en-CA" u="sng" dirty="0"/>
              <a:t>extension</a:t>
            </a:r>
            <a:br>
              <a:rPr lang="en-CA" dirty="0"/>
            </a:br>
            <a:r>
              <a:rPr lang="en-CA" dirty="0"/>
              <a:t>(optional)</a:t>
            </a:r>
          </a:p>
        </p:txBody>
      </p:sp>
      <p:sp>
        <p:nvSpPr>
          <p:cNvPr id="23" name="Callout: Line with Accent Bar 22">
            <a:extLst>
              <a:ext uri="{FF2B5EF4-FFF2-40B4-BE49-F238E27FC236}">
                <a16:creationId xmlns:a16="http://schemas.microsoft.com/office/drawing/2014/main" id="{8851E031-56A7-411F-8808-5EDE0D5F9E29}"/>
              </a:ext>
            </a:extLst>
          </p:cNvPr>
          <p:cNvSpPr/>
          <p:nvPr/>
        </p:nvSpPr>
        <p:spPr>
          <a:xfrm rot="16200000">
            <a:off x="6371351" y="113606"/>
            <a:ext cx="881223" cy="3079031"/>
          </a:xfrm>
          <a:prstGeom prst="accentCallout1">
            <a:avLst>
              <a:gd name="adj1" fmla="val 18750"/>
              <a:gd name="adj2" fmla="val -8333"/>
              <a:gd name="adj3" fmla="val 29207"/>
              <a:gd name="adj4" fmla="val -27649"/>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Callout: Line with Accent Bar 23">
            <a:extLst>
              <a:ext uri="{FF2B5EF4-FFF2-40B4-BE49-F238E27FC236}">
                <a16:creationId xmlns:a16="http://schemas.microsoft.com/office/drawing/2014/main" id="{D61B105D-E0B3-400D-988D-1F985FB30020}"/>
              </a:ext>
            </a:extLst>
          </p:cNvPr>
          <p:cNvSpPr/>
          <p:nvPr/>
        </p:nvSpPr>
        <p:spPr>
          <a:xfrm rot="16200000">
            <a:off x="2592220" y="1167043"/>
            <a:ext cx="908719" cy="981606"/>
          </a:xfrm>
          <a:prstGeom prst="accentCallout1">
            <a:avLst>
              <a:gd name="adj1" fmla="val 18750"/>
              <a:gd name="adj2" fmla="val -8333"/>
              <a:gd name="adj3" fmla="val 29631"/>
              <a:gd name="adj4" fmla="val -25000"/>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Callout: Line with Accent Bar 25">
            <a:extLst>
              <a:ext uri="{FF2B5EF4-FFF2-40B4-BE49-F238E27FC236}">
                <a16:creationId xmlns:a16="http://schemas.microsoft.com/office/drawing/2014/main" id="{0A6C5577-B9FF-482E-BF74-8AA081A2CF72}"/>
              </a:ext>
            </a:extLst>
          </p:cNvPr>
          <p:cNvSpPr/>
          <p:nvPr/>
        </p:nvSpPr>
        <p:spPr>
          <a:xfrm rot="16200000">
            <a:off x="1691584" y="1491727"/>
            <a:ext cx="908719" cy="332460"/>
          </a:xfrm>
          <a:prstGeom prst="accentCallout1">
            <a:avLst>
              <a:gd name="adj1" fmla="val 18750"/>
              <a:gd name="adj2" fmla="val -8333"/>
              <a:gd name="adj3" fmla="val 41071"/>
              <a:gd name="adj4" fmla="val -25883"/>
            </a:avLst>
          </a:prstGeom>
          <a:solidFill>
            <a:schemeClr val="accent1">
              <a:alpha val="25000"/>
            </a:schemeClr>
          </a:solidFill>
          <a:ln w="127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0657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Extensions</a:t>
            </a:r>
          </a:p>
        </p:txBody>
      </p:sp>
      <p:sp>
        <p:nvSpPr>
          <p:cNvPr id="3" name="Content Placeholder 2"/>
          <p:cNvSpPr>
            <a:spLocks noGrp="1"/>
          </p:cNvSpPr>
          <p:nvPr>
            <p:ph idx="1"/>
          </p:nvPr>
        </p:nvSpPr>
        <p:spPr>
          <a:xfrm>
            <a:off x="448756" y="1059582"/>
            <a:ext cx="8521771" cy="3657600"/>
          </a:xfrm>
        </p:spPr>
        <p:txBody>
          <a:bodyPr>
            <a:noAutofit/>
          </a:bodyPr>
          <a:lstStyle/>
          <a:p>
            <a:pPr>
              <a:spcBef>
                <a:spcPts val="600"/>
              </a:spcBef>
            </a:pPr>
            <a:r>
              <a:rPr lang="en-CA" sz="2000" dirty="0"/>
              <a:t>A file extension is the </a:t>
            </a:r>
            <a:r>
              <a:rPr lang="en-CA" sz="2000" dirty="0">
                <a:solidFill>
                  <a:schemeClr val="tx2"/>
                </a:solidFill>
              </a:rPr>
              <a:t>code</a:t>
            </a:r>
            <a:r>
              <a:rPr lang="en-CA" sz="2000" dirty="0"/>
              <a:t> (1 – 5 characters) at the end of the filename, proceeded by a period "</a:t>
            </a:r>
            <a:r>
              <a:rPr lang="en-CA" sz="2000" b="1" dirty="0"/>
              <a:t>.</a:t>
            </a:r>
            <a:r>
              <a:rPr lang="en-CA" sz="2000" dirty="0"/>
              <a:t>" that </a:t>
            </a:r>
            <a:r>
              <a:rPr lang="en-CA" sz="2000" dirty="0">
                <a:solidFill>
                  <a:schemeClr val="tx2"/>
                </a:solidFill>
              </a:rPr>
              <a:t>denotes the </a:t>
            </a:r>
            <a:r>
              <a:rPr lang="en-CA" sz="2000" b="1" dirty="0">
                <a:solidFill>
                  <a:schemeClr val="tx2"/>
                </a:solidFill>
              </a:rPr>
              <a:t>generic type of file</a:t>
            </a:r>
            <a:endParaRPr lang="en-CA" sz="2000" dirty="0"/>
          </a:p>
          <a:p>
            <a:pPr>
              <a:spcBef>
                <a:spcPts val="600"/>
              </a:spcBef>
            </a:pPr>
            <a:r>
              <a:rPr lang="en-CA" sz="2000" dirty="0"/>
              <a:t>Windows </a:t>
            </a:r>
            <a:r>
              <a:rPr lang="en-CA" sz="2000" i="1" dirty="0">
                <a:solidFill>
                  <a:schemeClr val="tx2"/>
                </a:solidFill>
              </a:rPr>
              <a:t>associates</a:t>
            </a:r>
            <a:r>
              <a:rPr lang="en-CA" sz="2000" dirty="0">
                <a:solidFill>
                  <a:schemeClr val="tx2"/>
                </a:solidFill>
              </a:rPr>
              <a:t> a file's extension with the application that processes the file’s data</a:t>
            </a:r>
            <a:endParaRPr lang="en-CA" sz="2000" dirty="0"/>
          </a:p>
          <a:p>
            <a:pPr lvl="1">
              <a:spcBef>
                <a:spcPts val="600"/>
              </a:spcBef>
            </a:pPr>
            <a:r>
              <a:rPr lang="en-US" sz="1600" dirty="0"/>
              <a:t>CP4P</a:t>
            </a:r>
            <a:r>
              <a:rPr lang="en-CA" sz="1600" dirty="0"/>
              <a:t>-week1</a:t>
            </a:r>
            <a:r>
              <a:rPr lang="en-CA" sz="1600" b="1" dirty="0"/>
              <a:t>.docx </a:t>
            </a:r>
            <a:r>
              <a:rPr lang="en-CA" sz="1600" dirty="0"/>
              <a:t>(MS-Word)	</a:t>
            </a:r>
            <a:r>
              <a:rPr lang="en-CA" sz="1600" dirty="0" err="1"/>
              <a:t>sourcecode</a:t>
            </a:r>
            <a:r>
              <a:rPr lang="en-CA" sz="1600" b="1" dirty="0" err="1"/>
              <a:t>.c</a:t>
            </a:r>
            <a:r>
              <a:rPr lang="en-CA" sz="1600" dirty="0"/>
              <a:t> (C language source editor)</a:t>
            </a:r>
          </a:p>
          <a:p>
            <a:pPr lvl="1">
              <a:spcBef>
                <a:spcPts val="600"/>
              </a:spcBef>
            </a:pPr>
            <a:r>
              <a:rPr lang="en-US" sz="1600" dirty="0"/>
              <a:t>readme</a:t>
            </a:r>
            <a:r>
              <a:rPr lang="en-US" sz="1600" b="1" dirty="0"/>
              <a:t>.txt</a:t>
            </a:r>
            <a:r>
              <a:rPr lang="en-US" sz="1600" dirty="0"/>
              <a:t> (Notepad) 		notepad</a:t>
            </a:r>
            <a:r>
              <a:rPr lang="en-CA" sz="1600" b="1" dirty="0"/>
              <a:t>.exe</a:t>
            </a:r>
            <a:r>
              <a:rPr lang="en-CA" sz="1600" dirty="0"/>
              <a:t> (OS launches this app)</a:t>
            </a:r>
            <a:endParaRPr lang="en-CA" sz="1600" b="1" dirty="0"/>
          </a:p>
          <a:p>
            <a:pPr>
              <a:spcBef>
                <a:spcPts val="600"/>
              </a:spcBef>
            </a:pPr>
            <a:r>
              <a:rPr lang="en-US" sz="2000" dirty="0"/>
              <a:t>Double click a file to launch the application which opens that file</a:t>
            </a:r>
            <a:endParaRPr lang="en-CA" sz="2000" dirty="0"/>
          </a:p>
          <a:p>
            <a:pPr>
              <a:spcBef>
                <a:spcPts val="600"/>
              </a:spcBef>
            </a:pPr>
            <a:r>
              <a:rPr lang="en-CA" sz="2000" dirty="0"/>
              <a:t>Files </a:t>
            </a:r>
            <a:r>
              <a:rPr lang="en-CA" sz="2000" dirty="0">
                <a:solidFill>
                  <a:schemeClr val="tx2"/>
                </a:solidFill>
              </a:rPr>
              <a:t>do not require</a:t>
            </a:r>
            <a:r>
              <a:rPr lang="en-CA" sz="2000" dirty="0"/>
              <a:t> an extension, although they usually have one</a:t>
            </a:r>
          </a:p>
          <a:p>
            <a:pPr>
              <a:spcBef>
                <a:spcPts val="600"/>
              </a:spcBef>
            </a:pPr>
            <a:r>
              <a:rPr lang="en-CA" sz="2000" dirty="0"/>
              <a:t>By default, Windows does not display file extensions in File Explorer but programmers should override this behaviour (View menu).</a:t>
            </a:r>
          </a:p>
        </p:txBody>
      </p:sp>
    </p:spTree>
    <p:extLst>
      <p:ext uri="{BB962C8B-B14F-4D97-AF65-F5344CB8AC3E}">
        <p14:creationId xmlns:p14="http://schemas.microsoft.com/office/powerpoint/2010/main" val="195362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pPr algn="ctr"/>
            <a:r>
              <a:rPr lang="en-CA" dirty="0"/>
              <a:t>Common File Extensions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0996536"/>
              </p:ext>
            </p:extLst>
          </p:nvPr>
        </p:nvGraphicFramePr>
        <p:xfrm>
          <a:off x="457200" y="1131590"/>
          <a:ext cx="3816424" cy="3337560"/>
        </p:xfrm>
        <a:graphic>
          <a:graphicData uri="http://schemas.openxmlformats.org/drawingml/2006/table">
            <a:tbl>
              <a:tblPr firstRow="1" bandRow="1">
                <a:tableStyleId>{5C22544A-7EE6-4342-B048-85BDC9FD1C3A}</a:tableStyleId>
              </a:tblPr>
              <a:tblGrid>
                <a:gridCol w="1450504">
                  <a:extLst>
                    <a:ext uri="{9D8B030D-6E8A-4147-A177-3AD203B41FA5}">
                      <a16:colId xmlns:a16="http://schemas.microsoft.com/office/drawing/2014/main" val="20000"/>
                    </a:ext>
                  </a:extLst>
                </a:gridCol>
                <a:gridCol w="2365920">
                  <a:extLst>
                    <a:ext uri="{9D8B030D-6E8A-4147-A177-3AD203B41FA5}">
                      <a16:colId xmlns:a16="http://schemas.microsoft.com/office/drawing/2014/main" val="20001"/>
                    </a:ext>
                  </a:extLst>
                </a:gridCol>
              </a:tblGrid>
              <a:tr h="370840">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70840">
                <a:tc>
                  <a:txBody>
                    <a:bodyPr/>
                    <a:lstStyle/>
                    <a:p>
                      <a:r>
                        <a:rPr lang="en-CA" dirty="0"/>
                        <a:t>.doc, .</a:t>
                      </a:r>
                      <a:r>
                        <a:rPr lang="en-CA" dirty="0" err="1"/>
                        <a:t>docx</a:t>
                      </a:r>
                      <a:endParaRPr lang="en-CA" dirty="0"/>
                    </a:p>
                  </a:txBody>
                  <a:tcPr/>
                </a:tc>
                <a:tc>
                  <a:txBody>
                    <a:bodyPr/>
                    <a:lstStyle/>
                    <a:p>
                      <a:r>
                        <a:rPr lang="en-CA" dirty="0"/>
                        <a:t>Microsoft</a:t>
                      </a:r>
                      <a:r>
                        <a:rPr lang="en-CA" baseline="0" dirty="0"/>
                        <a:t> Word</a:t>
                      </a:r>
                      <a:endParaRPr lang="en-CA" dirty="0"/>
                    </a:p>
                  </a:txBody>
                  <a:tcPr/>
                </a:tc>
                <a:extLst>
                  <a:ext uri="{0D108BD9-81ED-4DB2-BD59-A6C34878D82A}">
                    <a16:rowId xmlns:a16="http://schemas.microsoft.com/office/drawing/2014/main" val="10001"/>
                  </a:ext>
                </a:extLst>
              </a:tr>
              <a:tr h="370840">
                <a:tc>
                  <a:txBody>
                    <a:bodyPr/>
                    <a:lstStyle/>
                    <a:p>
                      <a:r>
                        <a:rPr lang="en-CA" dirty="0"/>
                        <a:t>.txt</a:t>
                      </a:r>
                    </a:p>
                  </a:txBody>
                  <a:tcPr/>
                </a:tc>
                <a:tc>
                  <a:txBody>
                    <a:bodyPr/>
                    <a:lstStyle/>
                    <a:p>
                      <a:r>
                        <a:rPr lang="en-CA" dirty="0"/>
                        <a:t>Plai</a:t>
                      </a:r>
                      <a:r>
                        <a:rPr lang="en-CA" baseline="0" dirty="0"/>
                        <a:t>n Text</a:t>
                      </a:r>
                      <a:endParaRPr lang="en-CA" dirty="0"/>
                    </a:p>
                  </a:txBody>
                  <a:tcPr/>
                </a:tc>
                <a:extLst>
                  <a:ext uri="{0D108BD9-81ED-4DB2-BD59-A6C34878D82A}">
                    <a16:rowId xmlns:a16="http://schemas.microsoft.com/office/drawing/2014/main" val="10002"/>
                  </a:ext>
                </a:extLst>
              </a:tr>
              <a:tr h="370840">
                <a:tc>
                  <a:txBody>
                    <a:bodyPr/>
                    <a:lstStyle/>
                    <a:p>
                      <a:r>
                        <a:rPr lang="en-CA" dirty="0"/>
                        <a:t>.jpg</a:t>
                      </a:r>
                    </a:p>
                  </a:txBody>
                  <a:tcPr/>
                </a:tc>
                <a:tc>
                  <a:txBody>
                    <a:bodyPr/>
                    <a:lstStyle/>
                    <a:p>
                      <a:r>
                        <a:rPr lang="en-CA" dirty="0"/>
                        <a:t>JPEG Image</a:t>
                      </a:r>
                    </a:p>
                  </a:txBody>
                  <a:tcPr/>
                </a:tc>
                <a:extLst>
                  <a:ext uri="{0D108BD9-81ED-4DB2-BD59-A6C34878D82A}">
                    <a16:rowId xmlns:a16="http://schemas.microsoft.com/office/drawing/2014/main" val="10003"/>
                  </a:ext>
                </a:extLst>
              </a:tr>
              <a:tr h="370840">
                <a:tc>
                  <a:txBody>
                    <a:bodyPr/>
                    <a:lstStyle/>
                    <a:p>
                      <a:r>
                        <a:rPr lang="en-CA" dirty="0"/>
                        <a:t>.</a:t>
                      </a:r>
                      <a:r>
                        <a:rPr lang="en-CA" dirty="0" err="1"/>
                        <a:t>xls</a:t>
                      </a:r>
                      <a:r>
                        <a:rPr lang="en-CA" dirty="0"/>
                        <a:t>, .</a:t>
                      </a:r>
                      <a:r>
                        <a:rPr lang="en-CA" dirty="0" err="1"/>
                        <a:t>xlsx</a:t>
                      </a:r>
                      <a:endParaRPr lang="en-CA" dirty="0"/>
                    </a:p>
                  </a:txBody>
                  <a:tcPr/>
                </a:tc>
                <a:tc>
                  <a:txBody>
                    <a:bodyPr/>
                    <a:lstStyle/>
                    <a:p>
                      <a:r>
                        <a:rPr lang="en-CA" dirty="0"/>
                        <a:t>Microsoft</a:t>
                      </a:r>
                      <a:r>
                        <a:rPr lang="en-CA" baseline="0" dirty="0"/>
                        <a:t> Excel</a:t>
                      </a:r>
                      <a:endParaRPr lang="en-CA" dirty="0"/>
                    </a:p>
                  </a:txBody>
                  <a:tcPr/>
                </a:tc>
                <a:extLst>
                  <a:ext uri="{0D108BD9-81ED-4DB2-BD59-A6C34878D82A}">
                    <a16:rowId xmlns:a16="http://schemas.microsoft.com/office/drawing/2014/main" val="10004"/>
                  </a:ext>
                </a:extLst>
              </a:tr>
              <a:tr h="370840">
                <a:tc>
                  <a:txBody>
                    <a:bodyPr/>
                    <a:lstStyle/>
                    <a:p>
                      <a:r>
                        <a:rPr lang="en-CA" dirty="0"/>
                        <a:t>.html, .</a:t>
                      </a:r>
                      <a:r>
                        <a:rPr lang="en-CA" dirty="0" err="1"/>
                        <a:t>htm</a:t>
                      </a:r>
                      <a:endParaRPr lang="en-CA" dirty="0"/>
                    </a:p>
                  </a:txBody>
                  <a:tcPr/>
                </a:tc>
                <a:tc>
                  <a:txBody>
                    <a:bodyPr/>
                    <a:lstStyle/>
                    <a:p>
                      <a:r>
                        <a:rPr lang="en-CA" dirty="0"/>
                        <a:t>HTML file</a:t>
                      </a:r>
                    </a:p>
                  </a:txBody>
                  <a:tcPr/>
                </a:tc>
                <a:extLst>
                  <a:ext uri="{0D108BD9-81ED-4DB2-BD59-A6C34878D82A}">
                    <a16:rowId xmlns:a16="http://schemas.microsoft.com/office/drawing/2014/main" val="10005"/>
                  </a:ext>
                </a:extLst>
              </a:tr>
              <a:tr h="370840">
                <a:tc>
                  <a:txBody>
                    <a:bodyPr/>
                    <a:lstStyle/>
                    <a:p>
                      <a:r>
                        <a:rPr lang="en-CA" b="0" dirty="0"/>
                        <a:t>.c</a:t>
                      </a:r>
                    </a:p>
                  </a:txBody>
                  <a:tcPr/>
                </a:tc>
                <a:tc>
                  <a:txBody>
                    <a:bodyPr/>
                    <a:lstStyle/>
                    <a:p>
                      <a:r>
                        <a:rPr lang="en-CA" b="0" baseline="0" dirty="0"/>
                        <a:t>C Source Code</a:t>
                      </a:r>
                    </a:p>
                  </a:txBody>
                  <a:tcPr/>
                </a:tc>
                <a:extLst>
                  <a:ext uri="{0D108BD9-81ED-4DB2-BD59-A6C34878D82A}">
                    <a16:rowId xmlns:a16="http://schemas.microsoft.com/office/drawing/2014/main" val="10006"/>
                  </a:ext>
                </a:extLst>
              </a:tr>
              <a:tr h="370840">
                <a:tc>
                  <a:txBody>
                    <a:bodyPr/>
                    <a:lstStyle/>
                    <a:p>
                      <a:r>
                        <a:rPr lang="en-CA" dirty="0"/>
                        <a:t>.</a:t>
                      </a:r>
                      <a:r>
                        <a:rPr lang="en-CA" dirty="0" err="1"/>
                        <a:t>cpp</a:t>
                      </a:r>
                      <a:endParaRPr lang="en-CA" dirty="0"/>
                    </a:p>
                  </a:txBody>
                  <a:tcPr/>
                </a:tc>
                <a:tc>
                  <a:txBody>
                    <a:bodyPr/>
                    <a:lstStyle/>
                    <a:p>
                      <a:r>
                        <a:rPr lang="en-CA" baseline="0" dirty="0"/>
                        <a:t>C++ Source Code</a:t>
                      </a:r>
                      <a:endParaRPr lang="en-CA" dirty="0"/>
                    </a:p>
                  </a:txBody>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Rich Text Format</a:t>
                      </a:r>
                    </a:p>
                  </a:txBody>
                  <a:tcPr/>
                </a:tc>
                <a:extLst>
                  <a:ext uri="{0D108BD9-81ED-4DB2-BD59-A6C34878D82A}">
                    <a16:rowId xmlns:a16="http://schemas.microsoft.com/office/drawing/2014/main" val="10008"/>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40745788"/>
              </p:ext>
            </p:extLst>
          </p:nvPr>
        </p:nvGraphicFramePr>
        <p:xfrm>
          <a:off x="4716016" y="1131590"/>
          <a:ext cx="3816424" cy="3210015"/>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382088">
                <a:tc>
                  <a:txBody>
                    <a:bodyPr/>
                    <a:lstStyle/>
                    <a:p>
                      <a:r>
                        <a:rPr lang="en-CA" dirty="0"/>
                        <a:t>Extension</a:t>
                      </a:r>
                    </a:p>
                  </a:txBody>
                  <a:tcPr/>
                </a:tc>
                <a:tc>
                  <a:txBody>
                    <a:bodyPr/>
                    <a:lstStyle/>
                    <a:p>
                      <a:r>
                        <a:rPr lang="en-CA" dirty="0"/>
                        <a:t>File Type</a:t>
                      </a:r>
                    </a:p>
                  </a:txBody>
                  <a:tcPr/>
                </a:tc>
                <a:extLst>
                  <a:ext uri="{0D108BD9-81ED-4DB2-BD59-A6C34878D82A}">
                    <a16:rowId xmlns:a16="http://schemas.microsoft.com/office/drawing/2014/main" val="10000"/>
                  </a:ext>
                </a:extLst>
              </a:tr>
              <a:tr h="382088">
                <a:tc>
                  <a:txBody>
                    <a:bodyPr/>
                    <a:lstStyle/>
                    <a:p>
                      <a:r>
                        <a:rPr lang="en-CA" dirty="0"/>
                        <a:t>.zip</a:t>
                      </a:r>
                    </a:p>
                  </a:txBody>
                  <a:tcPr/>
                </a:tc>
                <a:tc>
                  <a:txBody>
                    <a:bodyPr/>
                    <a:lstStyle/>
                    <a:p>
                      <a:r>
                        <a:rPr lang="en-CA" dirty="0"/>
                        <a:t>ZIP</a:t>
                      </a:r>
                      <a:r>
                        <a:rPr lang="en-CA" baseline="0" dirty="0"/>
                        <a:t> Compressed File</a:t>
                      </a:r>
                    </a:p>
                  </a:txBody>
                  <a:tcPr/>
                </a:tc>
                <a:extLst>
                  <a:ext uri="{0D108BD9-81ED-4DB2-BD59-A6C34878D82A}">
                    <a16:rowId xmlns:a16="http://schemas.microsoft.com/office/drawing/2014/main" val="10001"/>
                  </a:ext>
                </a:extLst>
              </a:tr>
              <a:tr h="382088">
                <a:tc>
                  <a:txBody>
                    <a:bodyPr/>
                    <a:lstStyle/>
                    <a:p>
                      <a:r>
                        <a:rPr lang="en-CA" dirty="0"/>
                        <a:t>.exe .bin</a:t>
                      </a:r>
                    </a:p>
                  </a:txBody>
                  <a:tcPr/>
                </a:tc>
                <a:tc>
                  <a:txBody>
                    <a:bodyPr/>
                    <a:lstStyle/>
                    <a:p>
                      <a:r>
                        <a:rPr lang="en-CA" baseline="0" dirty="0"/>
                        <a:t>Executable program</a:t>
                      </a:r>
                    </a:p>
                  </a:txBody>
                  <a:tcPr/>
                </a:tc>
                <a:extLst>
                  <a:ext uri="{0D108BD9-81ED-4DB2-BD59-A6C34878D82A}">
                    <a16:rowId xmlns:a16="http://schemas.microsoft.com/office/drawing/2014/main" val="10002"/>
                  </a:ext>
                </a:extLst>
              </a:tr>
              <a:tr h="382088">
                <a:tc>
                  <a:txBody>
                    <a:bodyPr/>
                    <a:lstStyle/>
                    <a:p>
                      <a:r>
                        <a:rPr lang="en-CA" dirty="0"/>
                        <a:t>.</a:t>
                      </a:r>
                      <a:r>
                        <a:rPr lang="en-CA" dirty="0" err="1"/>
                        <a:t>js</a:t>
                      </a:r>
                      <a:endParaRPr lang="en-CA" dirty="0"/>
                    </a:p>
                  </a:txBody>
                  <a:tcPr/>
                </a:tc>
                <a:tc>
                  <a:txBody>
                    <a:bodyPr/>
                    <a:lstStyle/>
                    <a:p>
                      <a:r>
                        <a:rPr lang="en-CA" baseline="0" dirty="0"/>
                        <a:t>JavaScript File</a:t>
                      </a:r>
                    </a:p>
                  </a:txBody>
                  <a:tcPr/>
                </a:tc>
                <a:extLst>
                  <a:ext uri="{0D108BD9-81ED-4DB2-BD59-A6C34878D82A}">
                    <a16:rowId xmlns:a16="http://schemas.microsoft.com/office/drawing/2014/main" val="10003"/>
                  </a:ext>
                </a:extLst>
              </a:tr>
              <a:tr h="382088">
                <a:tc>
                  <a:txBody>
                    <a:bodyPr/>
                    <a:lstStyle/>
                    <a:p>
                      <a:r>
                        <a:rPr lang="en-CA" dirty="0"/>
                        <a:t>.</a:t>
                      </a:r>
                      <a:r>
                        <a:rPr lang="en-CA" dirty="0" err="1"/>
                        <a:t>php</a:t>
                      </a:r>
                      <a:endParaRPr lang="en-CA" dirty="0"/>
                    </a:p>
                  </a:txBody>
                  <a:tcPr/>
                </a:tc>
                <a:tc>
                  <a:txBody>
                    <a:bodyPr/>
                    <a:lstStyle/>
                    <a:p>
                      <a:r>
                        <a:rPr lang="en-CA" baseline="0" dirty="0"/>
                        <a:t>PHP Source Code</a:t>
                      </a:r>
                    </a:p>
                  </a:txBody>
                  <a:tcPr/>
                </a:tc>
                <a:extLst>
                  <a:ext uri="{0D108BD9-81ED-4DB2-BD59-A6C34878D82A}">
                    <a16:rowId xmlns:a16="http://schemas.microsoft.com/office/drawing/2014/main" val="10004"/>
                  </a:ext>
                </a:extLst>
              </a:tr>
              <a:tr h="659495">
                <a:tc>
                  <a:txBody>
                    <a:bodyPr/>
                    <a:lstStyle/>
                    <a:p>
                      <a:r>
                        <a:rPr lang="en-CA" dirty="0"/>
                        <a:t>.</a:t>
                      </a:r>
                      <a:r>
                        <a:rPr lang="en-CA" dirty="0" err="1"/>
                        <a:t>css</a:t>
                      </a:r>
                      <a:endParaRPr lang="en-CA" dirty="0"/>
                    </a:p>
                  </a:txBody>
                  <a:tcPr/>
                </a:tc>
                <a:tc>
                  <a:txBody>
                    <a:bodyPr/>
                    <a:lstStyle/>
                    <a:p>
                      <a:r>
                        <a:rPr lang="en-CA" baseline="0" dirty="0"/>
                        <a:t>Cascading Style Sheet</a:t>
                      </a:r>
                    </a:p>
                  </a:txBody>
                  <a:tcPr/>
                </a:tc>
                <a:extLst>
                  <a:ext uri="{0D108BD9-81ED-4DB2-BD59-A6C34878D82A}">
                    <a16:rowId xmlns:a16="http://schemas.microsoft.com/office/drawing/2014/main" val="10005"/>
                  </a:ext>
                </a:extLst>
              </a:tr>
              <a:tr h="382088">
                <a:tc>
                  <a:txBody>
                    <a:bodyPr/>
                    <a:lstStyle/>
                    <a:p>
                      <a:r>
                        <a:rPr lang="en-CA" dirty="0"/>
                        <a:t>.pdf</a:t>
                      </a:r>
                    </a:p>
                  </a:txBody>
                  <a:tcPr/>
                </a:tc>
                <a:tc>
                  <a:txBody>
                    <a:bodyPr/>
                    <a:lstStyle/>
                    <a:p>
                      <a:r>
                        <a:rPr lang="en-CA" baseline="0" dirty="0"/>
                        <a:t>Portable Document Format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607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lstStyle/>
          <a:p>
            <a:r>
              <a:rPr lang="en-CA" dirty="0"/>
              <a:t>Naming Conventions</a:t>
            </a:r>
          </a:p>
        </p:txBody>
      </p:sp>
      <p:sp>
        <p:nvSpPr>
          <p:cNvPr id="3" name="Content Placeholder 2"/>
          <p:cNvSpPr>
            <a:spLocks noGrp="1"/>
          </p:cNvSpPr>
          <p:nvPr>
            <p:ph idx="1"/>
          </p:nvPr>
        </p:nvSpPr>
        <p:spPr>
          <a:xfrm>
            <a:off x="449082" y="1059582"/>
            <a:ext cx="8229600" cy="3657600"/>
          </a:xfrm>
        </p:spPr>
        <p:txBody>
          <a:bodyPr>
            <a:normAutofit/>
          </a:bodyPr>
          <a:lstStyle/>
          <a:p>
            <a:r>
              <a:rPr lang="en-CA" dirty="0"/>
              <a:t>Make directories and files to easy to work with, search for, and understand, </a:t>
            </a:r>
            <a:r>
              <a:rPr lang="en-CA" dirty="0">
                <a:solidFill>
                  <a:schemeClr val="tx2"/>
                </a:solidFill>
              </a:rPr>
              <a:t>especially when working on </a:t>
            </a:r>
            <a:r>
              <a:rPr lang="en-CA" i="1" dirty="0">
                <a:solidFill>
                  <a:schemeClr val="tx2"/>
                </a:solidFill>
              </a:rPr>
              <a:t>servers</a:t>
            </a:r>
            <a:r>
              <a:rPr lang="en-CA" dirty="0"/>
              <a:t>.</a:t>
            </a:r>
          </a:p>
          <a:p>
            <a:r>
              <a:rPr lang="en-CA" dirty="0"/>
              <a:t>Directory / Folder Naming Guidelines:</a:t>
            </a:r>
          </a:p>
          <a:p>
            <a:pPr lvl="1"/>
            <a:r>
              <a:rPr lang="en-US" dirty="0"/>
              <a:t>hierarchical names of </a:t>
            </a:r>
            <a:r>
              <a:rPr lang="en-CA" dirty="0"/>
              <a:t>categories and sub-categories</a:t>
            </a:r>
          </a:p>
          <a:p>
            <a:r>
              <a:rPr lang="en-CA" dirty="0"/>
              <a:t>File Naming Guidelines:</a:t>
            </a:r>
          </a:p>
          <a:p>
            <a:pPr lvl="1">
              <a:buFont typeface="Courier New" panose="02070309020205020404" pitchFamily="49" charset="0"/>
              <a:buChar char="o"/>
            </a:pPr>
            <a:r>
              <a:rPr lang="en-CA" dirty="0"/>
              <a:t>Clear, short identifier of </a:t>
            </a:r>
            <a:r>
              <a:rPr lang="en-CA" dirty="0">
                <a:solidFill>
                  <a:schemeClr val="tx2"/>
                </a:solidFill>
              </a:rPr>
              <a:t>content and version</a:t>
            </a:r>
            <a:r>
              <a:rPr lang="en-CA" dirty="0"/>
              <a:t> number</a:t>
            </a:r>
          </a:p>
          <a:p>
            <a:pPr lvl="1">
              <a:buFont typeface="Courier New" panose="02070309020205020404" pitchFamily="49" charset="0"/>
              <a:buChar char="o"/>
            </a:pPr>
            <a:r>
              <a:rPr lang="en-CA" dirty="0"/>
              <a:t>Correct file </a:t>
            </a:r>
            <a:r>
              <a:rPr lang="en-CA" dirty="0">
                <a:solidFill>
                  <a:schemeClr val="tx2"/>
                </a:solidFill>
              </a:rPr>
              <a:t>extension</a:t>
            </a:r>
          </a:p>
          <a:p>
            <a:pPr lvl="1">
              <a:buFont typeface="Courier New" panose="02070309020205020404" pitchFamily="49" charset="0"/>
              <a:buChar char="o"/>
            </a:pPr>
            <a:r>
              <a:rPr lang="en-CA" b="1" dirty="0">
                <a:solidFill>
                  <a:schemeClr val="tx2"/>
                </a:solidFill>
              </a:rPr>
              <a:t>Understandable a year from now at 3AM</a:t>
            </a:r>
            <a:endParaRPr lang="en-CA" b="1" dirty="0"/>
          </a:p>
        </p:txBody>
      </p:sp>
    </p:spTree>
    <p:extLst>
      <p:ext uri="{BB962C8B-B14F-4D97-AF65-F5344CB8AC3E}">
        <p14:creationId xmlns:p14="http://schemas.microsoft.com/office/powerpoint/2010/main" val="4089396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A488-AEC6-45BF-A1B8-FE17C1461927}"/>
              </a:ext>
            </a:extLst>
          </p:cNvPr>
          <p:cNvSpPr>
            <a:spLocks noGrp="1"/>
          </p:cNvSpPr>
          <p:nvPr>
            <p:ph type="title"/>
          </p:nvPr>
        </p:nvSpPr>
        <p:spPr/>
        <p:txBody>
          <a:bodyPr/>
          <a:lstStyle/>
          <a:p>
            <a:r>
              <a:rPr lang="en-CA" dirty="0"/>
              <a:t>Common File/Folder Operations</a:t>
            </a:r>
          </a:p>
        </p:txBody>
      </p:sp>
      <p:sp>
        <p:nvSpPr>
          <p:cNvPr id="3" name="Content Placeholder 2">
            <a:extLst>
              <a:ext uri="{FF2B5EF4-FFF2-40B4-BE49-F238E27FC236}">
                <a16:creationId xmlns:a16="http://schemas.microsoft.com/office/drawing/2014/main" id="{1C1DF432-733C-4C4A-AF90-6031B7D2DA7D}"/>
              </a:ext>
            </a:extLst>
          </p:cNvPr>
          <p:cNvSpPr>
            <a:spLocks noGrp="1"/>
          </p:cNvSpPr>
          <p:nvPr>
            <p:ph idx="1"/>
          </p:nvPr>
        </p:nvSpPr>
        <p:spPr>
          <a:xfrm>
            <a:off x="457200" y="1002382"/>
            <a:ext cx="8579296" cy="3657600"/>
          </a:xfrm>
        </p:spPr>
        <p:txBody>
          <a:bodyPr/>
          <a:lstStyle/>
          <a:p>
            <a:pPr marL="0" indent="0">
              <a:buNone/>
            </a:pPr>
            <a:r>
              <a:rPr lang="en-CA" b="1" dirty="0"/>
              <a:t>Left </a:t>
            </a:r>
            <a:r>
              <a:rPr lang="en-CA" dirty="0"/>
              <a:t>click drag and drop to </a:t>
            </a:r>
          </a:p>
          <a:p>
            <a:pPr lvl="1" defTabSz="892175">
              <a:tabLst>
                <a:tab pos="2063750" algn="l"/>
              </a:tabLst>
            </a:pPr>
            <a:r>
              <a:rPr lang="en-CA" dirty="0"/>
              <a:t>same drive	</a:t>
            </a:r>
            <a:r>
              <a:rPr lang="en-CA" dirty="0">
                <a:sym typeface="Wingdings" panose="05000000000000000000" pitchFamily="2" charset="2"/>
              </a:rPr>
              <a:t> </a:t>
            </a:r>
            <a:r>
              <a:rPr lang="en-CA" dirty="0"/>
              <a:t>Move	(within same instance of a file system)</a:t>
            </a:r>
          </a:p>
          <a:p>
            <a:pPr lvl="1" defTabSz="892175">
              <a:tabLst>
                <a:tab pos="2063750" algn="l"/>
              </a:tabLst>
            </a:pPr>
            <a:r>
              <a:rPr lang="en-CA" dirty="0"/>
              <a:t>another drive	</a:t>
            </a:r>
            <a:r>
              <a:rPr lang="en-CA" dirty="0">
                <a:sym typeface="Wingdings" panose="05000000000000000000" pitchFamily="2" charset="2"/>
              </a:rPr>
              <a:t></a:t>
            </a:r>
            <a:r>
              <a:rPr lang="en-CA" dirty="0"/>
              <a:t> Copy 	(from one file system instance to another)</a:t>
            </a:r>
          </a:p>
          <a:p>
            <a:pPr marL="0" indent="0" defTabSz="892175">
              <a:buNone/>
              <a:tabLst>
                <a:tab pos="2063750" algn="l"/>
              </a:tabLst>
            </a:pPr>
            <a:r>
              <a:rPr lang="en-CA" b="1" dirty="0"/>
              <a:t>Right</a:t>
            </a:r>
            <a:r>
              <a:rPr lang="en-CA" dirty="0"/>
              <a:t> click drag and drop  </a:t>
            </a:r>
            <a:r>
              <a:rPr lang="en-CA" dirty="0">
                <a:sym typeface="Wingdings" panose="05000000000000000000" pitchFamily="2" charset="2"/>
              </a:rPr>
              <a:t> </a:t>
            </a:r>
            <a:r>
              <a:rPr lang="en-CA" dirty="0">
                <a:highlight>
                  <a:srgbClr val="FFFF00"/>
                </a:highlight>
                <a:sym typeface="Wingdings" panose="05000000000000000000" pitchFamily="2" charset="2"/>
              </a:rPr>
              <a:t>ICT people always do this</a:t>
            </a:r>
            <a:endParaRPr lang="en-CA" dirty="0">
              <a:highlight>
                <a:srgbClr val="FFFF00"/>
              </a:highlight>
            </a:endParaRPr>
          </a:p>
          <a:p>
            <a:pPr lvl="1" defTabSz="892175">
              <a:tabLst>
                <a:tab pos="2063750" algn="l"/>
              </a:tabLst>
            </a:pPr>
            <a:r>
              <a:rPr lang="en-CA" dirty="0"/>
              <a:t>have Move | Copy option	(half the time you’ll want the other one)</a:t>
            </a:r>
          </a:p>
          <a:p>
            <a:pPr defTabSz="892175">
              <a:tabLst>
                <a:tab pos="2330450" algn="l"/>
              </a:tabLst>
            </a:pPr>
            <a:r>
              <a:rPr lang="en-CA" dirty="0"/>
              <a:t>Delete to Recycle Bin (keep R-U-sure? to avoid mistakes) </a:t>
            </a:r>
          </a:p>
          <a:p>
            <a:pPr defTabSz="892175">
              <a:tabLst>
                <a:tab pos="2330450" algn="l"/>
              </a:tabLst>
            </a:pPr>
            <a:r>
              <a:rPr lang="en-CA" dirty="0">
                <a:hlinkClick r:id="rId3"/>
              </a:rPr>
              <a:t>Enable</a:t>
            </a:r>
            <a:r>
              <a:rPr lang="en-CA" dirty="0"/>
              <a:t> Recycle Bin for Removable Drives</a:t>
            </a:r>
          </a:p>
          <a:p>
            <a:pPr defTabSz="892175">
              <a:tabLst>
                <a:tab pos="2330450" algn="l"/>
              </a:tabLst>
            </a:pPr>
            <a:r>
              <a:rPr lang="en-CA" dirty="0"/>
              <a:t>Rename many files: </a:t>
            </a:r>
            <a:r>
              <a:rPr lang="en-CA" dirty="0">
                <a:hlinkClick r:id="rId4"/>
              </a:rPr>
              <a:t>Windows </a:t>
            </a:r>
            <a:r>
              <a:rPr lang="en-CA" dirty="0" err="1">
                <a:hlinkClick r:id="rId4"/>
              </a:rPr>
              <a:t>PowerToys</a:t>
            </a:r>
            <a:r>
              <a:rPr lang="en-CA" dirty="0"/>
              <a:t> </a:t>
            </a:r>
            <a:r>
              <a:rPr lang="en-GB" dirty="0" err="1"/>
              <a:t>PowerRename</a:t>
            </a:r>
            <a:endParaRPr lang="en-CA" dirty="0"/>
          </a:p>
        </p:txBody>
      </p:sp>
    </p:spTree>
    <p:extLst>
      <p:ext uri="{BB962C8B-B14F-4D97-AF65-F5344CB8AC3E}">
        <p14:creationId xmlns:p14="http://schemas.microsoft.com/office/powerpoint/2010/main" val="1116537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a:t>Visual Studio demo and activity</a:t>
            </a:r>
            <a:endParaRPr lang="en-US" dirty="0"/>
          </a:p>
        </p:txBody>
      </p:sp>
      <p:pic>
        <p:nvPicPr>
          <p:cNvPr id="1030" name="Picture 6" descr="Image result for microsoft visual studio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177681"/>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317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627534"/>
            <a:ext cx="7772400" cy="1650206"/>
          </a:xfrm>
        </p:spPr>
        <p:txBody>
          <a:bodyPr/>
          <a:lstStyle/>
          <a:p>
            <a:r>
              <a:rPr lang="en-US" dirty="0"/>
              <a:t>Notes</a:t>
            </a:r>
            <a:endParaRPr lang="en-CA" dirty="0"/>
          </a:p>
        </p:txBody>
      </p:sp>
      <p:sp>
        <p:nvSpPr>
          <p:cNvPr id="3" name="Text Placeholder 2"/>
          <p:cNvSpPr>
            <a:spLocks noGrp="1"/>
          </p:cNvSpPr>
          <p:nvPr>
            <p:ph type="body" idx="1"/>
          </p:nvPr>
        </p:nvSpPr>
        <p:spPr>
          <a:xfrm>
            <a:off x="722313" y="2499742"/>
            <a:ext cx="7772400" cy="1125140"/>
          </a:xfrm>
        </p:spPr>
        <p:txBody>
          <a:bodyPr>
            <a:normAutofit lnSpcReduction="10000"/>
          </a:bodyPr>
          <a:lstStyle/>
          <a:p>
            <a:r>
              <a:rPr lang="en-US" dirty="0"/>
              <a:t>What follows will not be on the quiz but it is worth your attention. It is here to provide more background and depth to today's topics.</a:t>
            </a:r>
            <a:endParaRPr lang="en-CA" dirty="0"/>
          </a:p>
        </p:txBody>
      </p:sp>
    </p:spTree>
    <p:extLst>
      <p:ext uri="{BB962C8B-B14F-4D97-AF65-F5344CB8AC3E}">
        <p14:creationId xmlns:p14="http://schemas.microsoft.com/office/powerpoint/2010/main" val="4254048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E97E-DA73-462E-AB50-6655C230A856}"/>
              </a:ext>
            </a:extLst>
          </p:cNvPr>
          <p:cNvSpPr>
            <a:spLocks noGrp="1"/>
          </p:cNvSpPr>
          <p:nvPr>
            <p:ph type="title"/>
          </p:nvPr>
        </p:nvSpPr>
        <p:spPr>
          <a:xfrm>
            <a:off x="457200" y="267494"/>
            <a:ext cx="8229600" cy="742950"/>
          </a:xfrm>
        </p:spPr>
        <p:txBody>
          <a:bodyPr/>
          <a:lstStyle/>
          <a:p>
            <a:r>
              <a:rPr lang="en-CA" dirty="0"/>
              <a:t>For later…</a:t>
            </a:r>
          </a:p>
        </p:txBody>
      </p:sp>
      <p:sp>
        <p:nvSpPr>
          <p:cNvPr id="3" name="Content Placeholder 2">
            <a:extLst>
              <a:ext uri="{FF2B5EF4-FFF2-40B4-BE49-F238E27FC236}">
                <a16:creationId xmlns:a16="http://schemas.microsoft.com/office/drawing/2014/main" id="{213E6F36-C591-4C85-8C61-39635368939E}"/>
              </a:ext>
            </a:extLst>
          </p:cNvPr>
          <p:cNvSpPr>
            <a:spLocks noGrp="1"/>
          </p:cNvSpPr>
          <p:nvPr>
            <p:ph idx="1"/>
          </p:nvPr>
        </p:nvSpPr>
        <p:spPr>
          <a:xfrm>
            <a:off x="457200" y="1059582"/>
            <a:ext cx="8229600" cy="3657600"/>
          </a:xfrm>
        </p:spPr>
        <p:txBody>
          <a:bodyPr/>
          <a:lstStyle/>
          <a:p>
            <a:pPr marL="0" indent="0">
              <a:buNone/>
            </a:pPr>
            <a:r>
              <a:rPr lang="en-CA" b="1" dirty="0"/>
              <a:t>Reshma Saujani</a:t>
            </a:r>
          </a:p>
          <a:p>
            <a:r>
              <a:rPr lang="en-CA" dirty="0">
                <a:hlinkClick r:id="rId3"/>
              </a:rPr>
              <a:t>TED Talk</a:t>
            </a:r>
            <a:r>
              <a:rPr lang="en-CA" dirty="0"/>
              <a:t>: teach bravery not perfection. ~5M views</a:t>
            </a:r>
          </a:p>
          <a:p>
            <a:r>
              <a:rPr lang="en-CA" dirty="0"/>
              <a:t>Founder of </a:t>
            </a:r>
            <a:r>
              <a:rPr lang="en-CA" dirty="0">
                <a:hlinkClick r:id="rId4"/>
              </a:rPr>
              <a:t>Girls Who Code</a:t>
            </a:r>
            <a:r>
              <a:rPr lang="en-CA" dirty="0"/>
              <a:t> </a:t>
            </a:r>
          </a:p>
          <a:p>
            <a:r>
              <a:rPr lang="en-CA" dirty="0"/>
              <a:t>Author of </a:t>
            </a:r>
          </a:p>
          <a:p>
            <a:pPr lvl="1"/>
            <a:r>
              <a:rPr lang="en-CA" i="1" dirty="0"/>
              <a:t>Brave, Not Perfect </a:t>
            </a:r>
            <a:r>
              <a:rPr lang="en-CA" dirty="0"/>
              <a:t>(2019)</a:t>
            </a:r>
          </a:p>
          <a:p>
            <a:pPr lvl="1"/>
            <a:r>
              <a:rPr lang="en-CA" i="1" dirty="0"/>
              <a:t>Girls Who Code </a:t>
            </a:r>
            <a:r>
              <a:rPr lang="en-CA" dirty="0"/>
              <a:t>(2017) NYT bestseller</a:t>
            </a:r>
          </a:p>
          <a:p>
            <a:pPr lvl="1"/>
            <a:r>
              <a:rPr lang="en-CA" i="1" dirty="0"/>
              <a:t>Women Who Don't Wait in Line </a:t>
            </a:r>
            <a:r>
              <a:rPr lang="en-CA" dirty="0"/>
              <a:t>(2013) </a:t>
            </a:r>
          </a:p>
          <a:p>
            <a:pPr marL="0" indent="0">
              <a:buNone/>
            </a:pPr>
            <a:endParaRPr lang="en-CA" dirty="0"/>
          </a:p>
        </p:txBody>
      </p:sp>
    </p:spTree>
    <p:extLst>
      <p:ext uri="{BB962C8B-B14F-4D97-AF65-F5344CB8AC3E}">
        <p14:creationId xmlns:p14="http://schemas.microsoft.com/office/powerpoint/2010/main" val="677442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Curve of Forgetting, </a:t>
            </a:r>
            <a:br>
              <a:rPr lang="en-US" dirty="0"/>
            </a:br>
            <a:r>
              <a:rPr lang="en-US" dirty="0"/>
              <a:t>Sine Wave of Remembering</a:t>
            </a:r>
            <a:endParaRPr lang="en-CA" dirty="0"/>
          </a:p>
        </p:txBody>
      </p:sp>
      <p:pic>
        <p:nvPicPr>
          <p:cNvPr id="3" name="Picture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9" y="1513135"/>
            <a:ext cx="7278942" cy="3362871"/>
          </a:xfrm>
          <a:prstGeom prst="rect">
            <a:avLst/>
          </a:prstGeom>
        </p:spPr>
      </p:pic>
      <p:sp>
        <p:nvSpPr>
          <p:cNvPr id="4" name="Rectangle 3"/>
          <p:cNvSpPr/>
          <p:nvPr/>
        </p:nvSpPr>
        <p:spPr>
          <a:xfrm>
            <a:off x="4283968" y="2502072"/>
            <a:ext cx="2454518" cy="1200329"/>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Review = Retention =</a:t>
            </a:r>
            <a:br>
              <a:rPr lang="en-US" sz="2400" b="0" cap="none" spc="0" dirty="0">
                <a:ln w="0"/>
                <a:solidFill>
                  <a:schemeClr val="accent1"/>
                </a:solidFill>
                <a:effectLst>
                  <a:outerShdw blurRad="38100" dist="25400" dir="5400000" algn="ctr" rotWithShape="0">
                    <a:srgbClr val="6E747A">
                      <a:alpha val="43000"/>
                    </a:srgbClr>
                  </a:outerShdw>
                </a:effectLst>
              </a:rPr>
            </a:br>
            <a:r>
              <a:rPr lang="en-US" sz="2400" b="0" cap="none" spc="0" dirty="0">
                <a:ln w="0"/>
                <a:solidFill>
                  <a:schemeClr val="accent1"/>
                </a:solidFill>
                <a:effectLst>
                  <a:outerShdw blurRad="38100" dist="25400" dir="5400000" algn="ctr" rotWithShape="0">
                    <a:srgbClr val="6E747A">
                      <a:alpha val="43000"/>
                    </a:srgbClr>
                  </a:outerShdw>
                </a:effectLst>
              </a:rPr>
              <a:t>Quiz marks</a:t>
            </a:r>
          </a:p>
        </p:txBody>
      </p:sp>
      <p:sp>
        <p:nvSpPr>
          <p:cNvPr id="5" name="TextBox 4">
            <a:extLst>
              <a:ext uri="{FF2B5EF4-FFF2-40B4-BE49-F238E27FC236}">
                <a16:creationId xmlns:a16="http://schemas.microsoft.com/office/drawing/2014/main" id="{9BE2E6BF-6B44-45FC-9360-40E1D3F5D014}"/>
              </a:ext>
            </a:extLst>
          </p:cNvPr>
          <p:cNvSpPr txBox="1"/>
          <p:nvPr/>
        </p:nvSpPr>
        <p:spPr>
          <a:xfrm>
            <a:off x="2665349" y="4794706"/>
            <a:ext cx="3813301" cy="369332"/>
          </a:xfrm>
          <a:prstGeom prst="rect">
            <a:avLst/>
          </a:prstGeom>
          <a:noFill/>
        </p:spPr>
        <p:txBody>
          <a:bodyPr wrap="square" rtlCol="0">
            <a:spAutoFit/>
          </a:bodyPr>
          <a:lstStyle/>
          <a:p>
            <a:r>
              <a:rPr lang="en-US" dirty="0"/>
              <a:t>See </a:t>
            </a:r>
            <a:r>
              <a:rPr lang="en-US" dirty="0">
                <a:hlinkClick r:id="rId3"/>
              </a:rPr>
              <a:t>U of Waterloo</a:t>
            </a:r>
            <a:r>
              <a:rPr lang="en-US" dirty="0"/>
              <a:t> and </a:t>
            </a:r>
            <a:r>
              <a:rPr lang="en-CA" dirty="0">
                <a:hlinkClick r:id="rId5"/>
              </a:rPr>
              <a:t>Ebbinghaus</a:t>
            </a:r>
            <a:endParaRPr lang="en-CA" dirty="0"/>
          </a:p>
        </p:txBody>
      </p:sp>
      <p:sp>
        <p:nvSpPr>
          <p:cNvPr id="6" name="Rectangle 5">
            <a:extLst>
              <a:ext uri="{FF2B5EF4-FFF2-40B4-BE49-F238E27FC236}">
                <a16:creationId xmlns:a16="http://schemas.microsoft.com/office/drawing/2014/main" id="{EE699857-3BDD-478C-A01A-A6BEE3BD8B09}"/>
              </a:ext>
            </a:extLst>
          </p:cNvPr>
          <p:cNvSpPr/>
          <p:nvPr/>
        </p:nvSpPr>
        <p:spPr>
          <a:xfrm>
            <a:off x="6516216" y="2502072"/>
            <a:ext cx="2454518" cy="1200329"/>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Review = Retention =</a:t>
            </a:r>
            <a:br>
              <a:rPr lang="en-US" sz="2400" b="0" cap="none" spc="0" dirty="0">
                <a:ln w="0"/>
                <a:solidFill>
                  <a:schemeClr val="accent1"/>
                </a:solidFill>
                <a:effectLst>
                  <a:outerShdw blurRad="38100" dist="25400" dir="5400000" algn="ctr" rotWithShape="0">
                    <a:srgbClr val="6E747A">
                      <a:alpha val="43000"/>
                    </a:srgbClr>
                  </a:outerShdw>
                </a:effectLst>
              </a:rPr>
            </a:br>
            <a:r>
              <a:rPr lang="en-US" sz="2400" b="0" cap="none" spc="0" dirty="0">
                <a:ln w="0"/>
                <a:solidFill>
                  <a:schemeClr val="accent1"/>
                </a:solidFill>
                <a:effectLst>
                  <a:outerShdw blurRad="38100" dist="25400" dir="5400000" algn="ctr" rotWithShape="0">
                    <a:srgbClr val="6E747A">
                      <a:alpha val="43000"/>
                    </a:srgbClr>
                  </a:outerShdw>
                </a:effectLst>
              </a:rPr>
              <a:t>Test  marks</a:t>
            </a:r>
          </a:p>
        </p:txBody>
      </p:sp>
    </p:spTree>
    <p:extLst>
      <p:ext uri="{BB962C8B-B14F-4D97-AF65-F5344CB8AC3E}">
        <p14:creationId xmlns:p14="http://schemas.microsoft.com/office/powerpoint/2010/main" val="240088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dirty="0"/>
              <a:t>Persistent</a:t>
            </a:r>
            <a:r>
              <a:rPr lang="en-CA" dirty="0"/>
              <a:t> storage device architectures</a:t>
            </a:r>
          </a:p>
        </p:txBody>
      </p:sp>
      <p:sp>
        <p:nvSpPr>
          <p:cNvPr id="3" name="Content Placeholder 2"/>
          <p:cNvSpPr>
            <a:spLocks noGrp="1"/>
          </p:cNvSpPr>
          <p:nvPr>
            <p:ph idx="1"/>
          </p:nvPr>
        </p:nvSpPr>
        <p:spPr>
          <a:xfrm>
            <a:off x="457200" y="1059582"/>
            <a:ext cx="8507288" cy="3943350"/>
          </a:xfrm>
        </p:spPr>
        <p:txBody>
          <a:bodyPr>
            <a:normAutofit fontScale="77500" lnSpcReduction="20000"/>
          </a:bodyPr>
          <a:lstStyle/>
          <a:p>
            <a:pPr>
              <a:lnSpc>
                <a:spcPct val="110000"/>
              </a:lnSpc>
              <a:spcBef>
                <a:spcPts val="0"/>
              </a:spcBef>
            </a:pPr>
            <a:r>
              <a:rPr lang="en-CA" dirty="0"/>
              <a:t>Direct Attach Storage – DAS </a:t>
            </a:r>
          </a:p>
          <a:p>
            <a:pPr lvl="1">
              <a:lnSpc>
                <a:spcPct val="110000"/>
              </a:lnSpc>
              <a:spcBef>
                <a:spcPts val="0"/>
              </a:spcBef>
            </a:pPr>
            <a:r>
              <a:rPr lang="en-CA" dirty="0"/>
              <a:t>Internal and removable drives attached to a computer/server</a:t>
            </a:r>
          </a:p>
          <a:p>
            <a:pPr>
              <a:lnSpc>
                <a:spcPct val="110000"/>
              </a:lnSpc>
              <a:spcBef>
                <a:spcPts val="0"/>
              </a:spcBef>
            </a:pPr>
            <a:r>
              <a:rPr lang="en-CA" dirty="0"/>
              <a:t>Network Attach Storage – NAS </a:t>
            </a:r>
          </a:p>
          <a:p>
            <a:pPr lvl="1">
              <a:lnSpc>
                <a:spcPct val="110000"/>
              </a:lnSpc>
              <a:spcBef>
                <a:spcPts val="0"/>
              </a:spcBef>
            </a:pPr>
            <a:r>
              <a:rPr lang="en-CA" dirty="0"/>
              <a:t>appears as file server with a file system native to the requesting OS</a:t>
            </a:r>
          </a:p>
          <a:p>
            <a:pPr lvl="1">
              <a:lnSpc>
                <a:spcPct val="110000"/>
              </a:lnSpc>
              <a:spcBef>
                <a:spcPts val="0"/>
              </a:spcBef>
            </a:pPr>
            <a:r>
              <a:rPr lang="en-CA" dirty="0"/>
              <a:t>for data sharing among many users &amp; systems on the same intranet</a:t>
            </a:r>
          </a:p>
          <a:p>
            <a:pPr lvl="1">
              <a:lnSpc>
                <a:spcPct val="110000"/>
              </a:lnSpc>
              <a:spcBef>
                <a:spcPts val="0"/>
              </a:spcBef>
            </a:pPr>
            <a:r>
              <a:rPr lang="en-CA" dirty="0"/>
              <a:t>used for home office, Small to Medium sized Enterprises (SMEs)</a:t>
            </a:r>
          </a:p>
          <a:p>
            <a:pPr>
              <a:lnSpc>
                <a:spcPct val="110000"/>
              </a:lnSpc>
              <a:spcBef>
                <a:spcPts val="0"/>
              </a:spcBef>
            </a:pPr>
            <a:r>
              <a:rPr lang="en-CA" dirty="0"/>
              <a:t>Storage Area Network – SAN</a:t>
            </a:r>
          </a:p>
          <a:p>
            <a:pPr lvl="1">
              <a:lnSpc>
                <a:spcPct val="110000"/>
              </a:lnSpc>
              <a:spcBef>
                <a:spcPts val="0"/>
              </a:spcBef>
            </a:pPr>
            <a:r>
              <a:rPr lang="en-CA" dirty="0"/>
              <a:t>appears as drive to an OS, similar to DAS but separates computing from storage</a:t>
            </a:r>
          </a:p>
          <a:p>
            <a:pPr lvl="1">
              <a:lnSpc>
                <a:spcPct val="110000"/>
              </a:lnSpc>
              <a:spcBef>
                <a:spcPts val="0"/>
              </a:spcBef>
            </a:pPr>
            <a:r>
              <a:rPr lang="en-CA" dirty="0"/>
              <a:t>multiple computers use a single pool of storage</a:t>
            </a:r>
          </a:p>
          <a:p>
            <a:pPr lvl="1">
              <a:lnSpc>
                <a:spcPct val="110000"/>
              </a:lnSpc>
              <a:spcBef>
                <a:spcPts val="0"/>
              </a:spcBef>
            </a:pPr>
            <a:r>
              <a:rPr lang="en-CA" dirty="0"/>
              <a:t>high performance, flexibility, and complexity for large Enterprises and cloud services</a:t>
            </a:r>
          </a:p>
          <a:p>
            <a:pPr>
              <a:lnSpc>
                <a:spcPct val="110000"/>
              </a:lnSpc>
              <a:spcBef>
                <a:spcPts val="0"/>
              </a:spcBef>
            </a:pPr>
            <a:r>
              <a:rPr lang="en-US" dirty="0"/>
              <a:t>NAS and SAN can provide automatic backup and snapshotting, storage reliability and redundancy, and scalability. </a:t>
            </a:r>
            <a:endParaRPr lang="en-CA" dirty="0"/>
          </a:p>
          <a:p>
            <a:pPr marL="0" indent="0">
              <a:lnSpc>
                <a:spcPct val="110000"/>
              </a:lnSpc>
              <a:spcBef>
                <a:spcPts val="0"/>
              </a:spcBef>
              <a:buNone/>
            </a:pPr>
            <a:r>
              <a:rPr lang="en-US" dirty="0"/>
              <a:t>C</a:t>
            </a:r>
            <a:r>
              <a:rPr lang="en-CA" dirty="0"/>
              <a:t>loud Drives </a:t>
            </a:r>
            <a:r>
              <a:rPr lang="en-CA" sz="2200" dirty="0"/>
              <a:t>(iCloud, OneDrive, Dropbox, Google/Amazon Drive)</a:t>
            </a:r>
          </a:p>
          <a:p>
            <a:pPr lvl="1">
              <a:lnSpc>
                <a:spcPct val="110000"/>
              </a:lnSpc>
              <a:spcBef>
                <a:spcPts val="0"/>
              </a:spcBef>
            </a:pPr>
            <a:r>
              <a:rPr lang="en-US" dirty="0"/>
              <a:t>Internet + drivers can make remote storage look like DAS; for individual use</a:t>
            </a:r>
          </a:p>
          <a:p>
            <a:pPr lvl="1">
              <a:lnSpc>
                <a:spcPct val="110000"/>
              </a:lnSpc>
              <a:spcBef>
                <a:spcPts val="0"/>
              </a:spcBef>
            </a:pPr>
            <a:r>
              <a:rPr lang="en-US" dirty="0"/>
              <a:t>Cloud services can provide virtual NAS and SAN for enterprises</a:t>
            </a:r>
          </a:p>
        </p:txBody>
      </p:sp>
    </p:spTree>
    <p:extLst>
      <p:ext uri="{BB962C8B-B14F-4D97-AF65-F5344CB8AC3E}">
        <p14:creationId xmlns:p14="http://schemas.microsoft.com/office/powerpoint/2010/main" val="147880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CA" dirty="0"/>
              <a:t>Agenda</a:t>
            </a:r>
          </a:p>
        </p:txBody>
      </p:sp>
      <p:sp>
        <p:nvSpPr>
          <p:cNvPr id="5" name="Content Placeholder 4"/>
          <p:cNvSpPr>
            <a:spLocks noGrp="1"/>
          </p:cNvSpPr>
          <p:nvPr>
            <p:ph idx="1"/>
          </p:nvPr>
        </p:nvSpPr>
        <p:spPr>
          <a:xfrm>
            <a:off x="971600" y="1200150"/>
            <a:ext cx="7715200" cy="3657600"/>
          </a:xfrm>
        </p:spPr>
        <p:txBody>
          <a:bodyPr>
            <a:normAutofit/>
          </a:bodyPr>
          <a:lstStyle/>
          <a:p>
            <a:pPr marL="0" indent="0">
              <a:spcBef>
                <a:spcPts val="0"/>
              </a:spcBef>
              <a:spcAft>
                <a:spcPts val="200"/>
              </a:spcAft>
              <a:buNone/>
            </a:pPr>
            <a:r>
              <a:rPr lang="en-CA" sz="3200" dirty="0"/>
              <a:t>Activity (assignment):</a:t>
            </a:r>
            <a:endParaRPr lang="en-US" sz="3200" dirty="0"/>
          </a:p>
          <a:p>
            <a:pPr>
              <a:spcBef>
                <a:spcPts val="25"/>
              </a:spcBef>
              <a:spcAft>
                <a:spcPts val="600"/>
              </a:spcAft>
            </a:pPr>
            <a:r>
              <a:rPr lang="en-US" sz="2800" dirty="0"/>
              <a:t>Visual Studio IDE programming demo in C</a:t>
            </a:r>
          </a:p>
          <a:p>
            <a:pPr>
              <a:spcBef>
                <a:spcPts val="25"/>
              </a:spcBef>
              <a:spcAft>
                <a:spcPts val="800"/>
              </a:spcAft>
            </a:pPr>
            <a:r>
              <a:rPr lang="en-US" sz="2800" dirty="0"/>
              <a:t>File naming and file extensions</a:t>
            </a:r>
          </a:p>
          <a:p>
            <a:pPr>
              <a:spcBef>
                <a:spcPts val="25"/>
              </a:spcBef>
              <a:spcAft>
                <a:spcPts val="800"/>
              </a:spcAft>
            </a:pPr>
            <a:r>
              <a:rPr lang="en-US" sz="2800" dirty="0"/>
              <a:t>Working with local, external, and cloud drives for common file and folder operations</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 Character?</a:t>
            </a:r>
          </a:p>
        </p:txBody>
      </p:sp>
      <p:sp>
        <p:nvSpPr>
          <p:cNvPr id="3" name="Content Placeholder 2"/>
          <p:cNvSpPr>
            <a:spLocks noGrp="1"/>
          </p:cNvSpPr>
          <p:nvPr>
            <p:ph idx="1"/>
          </p:nvPr>
        </p:nvSpPr>
        <p:spPr>
          <a:xfrm>
            <a:off x="457200" y="1275606"/>
            <a:ext cx="8229600" cy="3657600"/>
          </a:xfrm>
        </p:spPr>
        <p:txBody>
          <a:bodyPr>
            <a:normAutofit lnSpcReduction="10000"/>
          </a:bodyPr>
          <a:lstStyle/>
          <a:p>
            <a:r>
              <a:rPr lang="en-CA" dirty="0"/>
              <a:t>A character is usually considered to be anything you can type on a keyboard. Technically, a character is a </a:t>
            </a:r>
            <a:r>
              <a:rPr lang="en-CA" dirty="0">
                <a:solidFill>
                  <a:schemeClr val="tx2"/>
                </a:solidFill>
              </a:rPr>
              <a:t>byte </a:t>
            </a:r>
            <a:r>
              <a:rPr lang="en-CA" dirty="0"/>
              <a:t>with an </a:t>
            </a:r>
            <a:r>
              <a:rPr lang="en-CA" dirty="0">
                <a:solidFill>
                  <a:schemeClr val="tx2"/>
                </a:solidFill>
              </a:rPr>
              <a:t>ASCII</a:t>
            </a:r>
            <a:r>
              <a:rPr lang="en-CA" dirty="0"/>
              <a:t> value. "ASCII codes represent text in computers, telecommunications equipment, and other devices."</a:t>
            </a:r>
          </a:p>
          <a:p>
            <a:r>
              <a:rPr lang="en-CA" dirty="0"/>
              <a:t>Each standard character requires </a:t>
            </a:r>
            <a:r>
              <a:rPr lang="en-CA" dirty="0">
                <a:solidFill>
                  <a:schemeClr val="tx2"/>
                </a:solidFill>
              </a:rPr>
              <a:t>one byte of storage in a file or in memory</a:t>
            </a:r>
            <a:r>
              <a:rPr lang="en-CA" dirty="0"/>
              <a:t>. (Double byte character sets exist for pictographic languages.)</a:t>
            </a:r>
          </a:p>
          <a:p>
            <a:r>
              <a:rPr lang="en-CA" dirty="0"/>
              <a:t>Some examples: </a:t>
            </a:r>
            <a:r>
              <a:rPr lang="en-CA" b="1" dirty="0">
                <a:solidFill>
                  <a:schemeClr val="tx2"/>
                </a:solidFill>
              </a:rPr>
              <a:t>Aa Bb Cc … </a:t>
            </a:r>
            <a:r>
              <a:rPr lang="en-CA" b="1" dirty="0" err="1">
                <a:solidFill>
                  <a:schemeClr val="tx2"/>
                </a:solidFill>
              </a:rPr>
              <a:t>Zz</a:t>
            </a:r>
            <a:r>
              <a:rPr lang="en-CA" b="1" dirty="0">
                <a:solidFill>
                  <a:schemeClr val="tx2"/>
                </a:solidFill>
              </a:rPr>
              <a:t>, 0 – 9, !@#$%^&amp;*()</a:t>
            </a:r>
            <a:endParaRPr lang="en-CA" b="1" dirty="0">
              <a:solidFill>
                <a:schemeClr val="tx2">
                  <a:lumMod val="75000"/>
                </a:schemeClr>
              </a:solidFill>
            </a:endParaRPr>
          </a:p>
          <a:p>
            <a:r>
              <a:rPr lang="en-CA" dirty="0"/>
              <a:t>Note that Tab [ </a:t>
            </a:r>
            <a:r>
              <a:rPr lang="en-CA" b="1" dirty="0">
                <a:sym typeface="Wingdings 3" panose="05040102010807070707" pitchFamily="18" charset="2"/>
              </a:rPr>
              <a:t></a:t>
            </a:r>
            <a:r>
              <a:rPr lang="en-CA" dirty="0">
                <a:sym typeface="Wingdings 3" panose="05040102010807070707" pitchFamily="18" charset="2"/>
              </a:rPr>
              <a:t> ]</a:t>
            </a:r>
            <a:r>
              <a:rPr lang="en-CA" dirty="0"/>
              <a:t> Space [ ] and Enter/Return [ </a:t>
            </a:r>
            <a:r>
              <a:rPr lang="en-CA" b="1" dirty="0">
                <a:sym typeface="Wingdings 3" panose="05040102010807070707" pitchFamily="18" charset="2"/>
              </a:rPr>
              <a:t></a:t>
            </a:r>
            <a:r>
              <a:rPr lang="en-CA" dirty="0">
                <a:sym typeface="Wingdings 3" panose="05040102010807070707" pitchFamily="18" charset="2"/>
              </a:rPr>
              <a:t>  ]</a:t>
            </a:r>
            <a:r>
              <a:rPr lang="en-CA" dirty="0"/>
              <a:t> </a:t>
            </a:r>
            <a:br>
              <a:rPr lang="en-CA" dirty="0"/>
            </a:br>
            <a:r>
              <a:rPr lang="en-CA" dirty="0"/>
              <a:t>are also characters!</a:t>
            </a:r>
          </a:p>
        </p:txBody>
      </p:sp>
    </p:spTree>
    <p:extLst>
      <p:ext uri="{BB962C8B-B14F-4D97-AF65-F5344CB8AC3E}">
        <p14:creationId xmlns:p14="http://schemas.microsoft.com/office/powerpoint/2010/main" val="3786073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are Reserved Characters?</a:t>
            </a:r>
          </a:p>
        </p:txBody>
      </p:sp>
      <p:sp>
        <p:nvSpPr>
          <p:cNvPr id="3" name="Content Placeholder 2"/>
          <p:cNvSpPr>
            <a:spLocks noGrp="1"/>
          </p:cNvSpPr>
          <p:nvPr>
            <p:ph idx="1"/>
          </p:nvPr>
        </p:nvSpPr>
        <p:spPr>
          <a:xfrm>
            <a:off x="539552" y="1347614"/>
            <a:ext cx="8229600" cy="3657600"/>
          </a:xfrm>
        </p:spPr>
        <p:txBody>
          <a:bodyPr>
            <a:normAutofit/>
          </a:bodyPr>
          <a:lstStyle/>
          <a:p>
            <a:r>
              <a:rPr lang="en-CA" dirty="0"/>
              <a:t>Operating Systems have </a:t>
            </a:r>
            <a:r>
              <a:rPr lang="en-CA" dirty="0">
                <a:solidFill>
                  <a:schemeClr val="tx2"/>
                </a:solidFill>
              </a:rPr>
              <a:t>reserved characters </a:t>
            </a:r>
            <a:r>
              <a:rPr lang="en-CA" dirty="0"/>
              <a:t>for filenames and command line inputs. Characters you might use in simple text, such as a question mark, have </a:t>
            </a:r>
            <a:r>
              <a:rPr lang="en-CA" dirty="0">
                <a:solidFill>
                  <a:schemeClr val="tx2"/>
                </a:solidFill>
              </a:rPr>
              <a:t>other meanings or functions when interacting with the OS.</a:t>
            </a:r>
            <a:endParaRPr lang="en-CA" dirty="0"/>
          </a:p>
          <a:p>
            <a:r>
              <a:rPr lang="en-CA" dirty="0">
                <a:solidFill>
                  <a:schemeClr val="tx2"/>
                </a:solidFill>
              </a:rPr>
              <a:t>Do not use</a:t>
            </a:r>
            <a:r>
              <a:rPr lang="en-CA" dirty="0"/>
              <a:t> these characters in file or directory names:</a:t>
            </a:r>
            <a:br>
              <a:rPr lang="en-CA" dirty="0"/>
            </a:br>
            <a:r>
              <a:rPr lang="en-CA" b="1" dirty="0"/>
              <a:t> /  \  ?  %  *  :  |  "  '  &lt;  &gt;  [  ]  {  }  (  ) </a:t>
            </a:r>
          </a:p>
          <a:p>
            <a:r>
              <a:rPr lang="en-CA" dirty="0"/>
              <a:t>The use of a space character in a filename is legal but </a:t>
            </a:r>
            <a:r>
              <a:rPr lang="en-CA" dirty="0">
                <a:solidFill>
                  <a:schemeClr val="tx2"/>
                </a:solidFill>
              </a:rPr>
              <a:t>not recommended</a:t>
            </a:r>
            <a:r>
              <a:rPr lang="en-CA" dirty="0"/>
              <a:t>. To separate words within a filename, use a </a:t>
            </a:r>
            <a:r>
              <a:rPr lang="en-CA" b="1" dirty="0"/>
              <a:t>–</a:t>
            </a:r>
            <a:r>
              <a:rPr lang="en-CA" dirty="0"/>
              <a:t> (dash) or </a:t>
            </a:r>
            <a:r>
              <a:rPr lang="en-CA" b="1" dirty="0"/>
              <a:t>_</a:t>
            </a:r>
            <a:r>
              <a:rPr lang="en-CA" dirty="0"/>
              <a:t> (underscore) or CamelCase.</a:t>
            </a:r>
          </a:p>
        </p:txBody>
      </p:sp>
    </p:spTree>
    <p:extLst>
      <p:ext uri="{BB962C8B-B14F-4D97-AF65-F5344CB8AC3E}">
        <p14:creationId xmlns:p14="http://schemas.microsoft.com/office/powerpoint/2010/main" val="3540865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About Directory Structures</a:t>
            </a:r>
          </a:p>
        </p:txBody>
      </p:sp>
      <p:sp>
        <p:nvSpPr>
          <p:cNvPr id="3" name="Content Placeholder 2"/>
          <p:cNvSpPr>
            <a:spLocks noGrp="1"/>
          </p:cNvSpPr>
          <p:nvPr>
            <p:ph idx="1"/>
          </p:nvPr>
        </p:nvSpPr>
        <p:spPr>
          <a:xfrm>
            <a:off x="438924" y="1429365"/>
            <a:ext cx="8229600" cy="3657600"/>
          </a:xfrm>
        </p:spPr>
        <p:txBody>
          <a:bodyPr/>
          <a:lstStyle/>
          <a:p>
            <a:r>
              <a:rPr lang="en-CA" dirty="0"/>
              <a:t>In Windows, the </a:t>
            </a:r>
            <a:r>
              <a:rPr lang="en-CA" b="1" dirty="0"/>
              <a:t>\</a:t>
            </a:r>
            <a:r>
              <a:rPr lang="en-CA" dirty="0"/>
              <a:t> back-slash is a folder name separator. </a:t>
            </a:r>
          </a:p>
          <a:p>
            <a:r>
              <a:rPr lang="en-CA" dirty="0"/>
              <a:t>In </a:t>
            </a:r>
            <a:r>
              <a:rPr lang="en-CA" b="1" dirty="0"/>
              <a:t>*nix</a:t>
            </a:r>
            <a:r>
              <a:rPr lang="en-CA" dirty="0"/>
              <a:t>, the </a:t>
            </a:r>
            <a:r>
              <a:rPr lang="en-CA" b="1" dirty="0"/>
              <a:t>/</a:t>
            </a:r>
            <a:r>
              <a:rPr lang="en-CA" dirty="0"/>
              <a:t> forward-slash is a directory name separator.</a:t>
            </a:r>
            <a:br>
              <a:rPr lang="en-CA" dirty="0"/>
            </a:br>
            <a:r>
              <a:rPr lang="en-CA" b="1" dirty="0"/>
              <a:t>*nix</a:t>
            </a:r>
            <a:r>
              <a:rPr lang="en-CA" dirty="0"/>
              <a:t> refers to both Linux and Unix.</a:t>
            </a:r>
          </a:p>
          <a:p>
            <a:r>
              <a:rPr lang="en-CA" b="1" dirty="0">
                <a:solidFill>
                  <a:schemeClr val="tx2"/>
                </a:solidFill>
                <a:latin typeface="Consolas" panose="020B0609020204030204" pitchFamily="49" charset="0"/>
              </a:rPr>
              <a:t>./</a:t>
            </a:r>
            <a:r>
              <a:rPr lang="en-CA" b="1" dirty="0"/>
              <a:t> </a:t>
            </a:r>
            <a:r>
              <a:rPr lang="en-CA" dirty="0"/>
              <a:t>and </a:t>
            </a:r>
            <a:r>
              <a:rPr lang="en-CA" b="1" dirty="0">
                <a:solidFill>
                  <a:schemeClr val="tx2"/>
                </a:solidFill>
                <a:latin typeface="Consolas" panose="020B0609020204030204" pitchFamily="49" charset="0"/>
              </a:rPr>
              <a:t>../</a:t>
            </a:r>
            <a:r>
              <a:rPr lang="en-CA" dirty="0"/>
              <a:t> have special meanings in folder &amp; directory structures</a:t>
            </a:r>
          </a:p>
          <a:p>
            <a:pPr lvl="1">
              <a:buFont typeface="Courier New" panose="02070309020205020404" pitchFamily="49" charset="0"/>
              <a:buChar char="o"/>
            </a:pPr>
            <a:r>
              <a:rPr lang="en-CA" b="1" dirty="0">
                <a:latin typeface="Consolas" panose="020B0609020204030204" pitchFamily="49" charset="0"/>
              </a:rPr>
              <a:t>./</a:t>
            </a:r>
            <a:r>
              <a:rPr lang="en-CA" dirty="0"/>
              <a:t> refers to the current directory</a:t>
            </a:r>
          </a:p>
          <a:p>
            <a:pPr lvl="1">
              <a:buFont typeface="Courier New" panose="02070309020205020404" pitchFamily="49" charset="0"/>
              <a:buChar char="o"/>
            </a:pPr>
            <a:r>
              <a:rPr lang="en-CA" b="1" dirty="0">
                <a:latin typeface="Consolas" panose="020B0609020204030204" pitchFamily="49" charset="0"/>
              </a:rPr>
              <a:t>../</a:t>
            </a:r>
            <a:r>
              <a:rPr lang="en-CA" dirty="0"/>
              <a:t> refers to the parent directory</a:t>
            </a:r>
          </a:p>
        </p:txBody>
      </p:sp>
    </p:spTree>
    <p:extLst>
      <p:ext uri="{BB962C8B-B14F-4D97-AF65-F5344CB8AC3E}">
        <p14:creationId xmlns:p14="http://schemas.microsoft.com/office/powerpoint/2010/main" val="391389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79912" y="1255014"/>
            <a:ext cx="5256584" cy="3693000"/>
          </a:xfrm>
        </p:spPr>
        <p:txBody>
          <a:bodyPr>
            <a:normAutofit/>
          </a:bodyPr>
          <a:lstStyle/>
          <a:p>
            <a:r>
              <a:rPr lang="en-CA" dirty="0"/>
              <a:t>We are in one location within a file system at a time, that is </a:t>
            </a:r>
            <a:br>
              <a:rPr lang="en-CA" dirty="0">
                <a:solidFill>
                  <a:schemeClr val="tx2"/>
                </a:solidFill>
              </a:rPr>
            </a:br>
            <a:r>
              <a:rPr lang="en-CA" dirty="0">
                <a:solidFill>
                  <a:schemeClr val="tx2"/>
                </a:solidFill>
              </a:rPr>
              <a:t>the current directory</a:t>
            </a:r>
            <a:endParaRPr lang="en-CA" dirty="0"/>
          </a:p>
          <a:p>
            <a:r>
              <a:rPr lang="en-CA" dirty="0"/>
              <a:t>By default, any operations executed by the OS will occur </a:t>
            </a:r>
            <a:r>
              <a:rPr lang="en-CA" dirty="0">
                <a:solidFill>
                  <a:schemeClr val="tx2"/>
                </a:solidFill>
              </a:rPr>
              <a:t>within the </a:t>
            </a:r>
            <a:r>
              <a:rPr lang="en-CA" i="1" dirty="0">
                <a:solidFill>
                  <a:schemeClr val="tx2"/>
                </a:solidFill>
              </a:rPr>
              <a:t>current</a:t>
            </a:r>
            <a:r>
              <a:rPr lang="en-CA" dirty="0">
                <a:solidFill>
                  <a:schemeClr val="tx2"/>
                </a:solidFill>
              </a:rPr>
              <a:t> directory</a:t>
            </a:r>
            <a:r>
              <a:rPr lang="en-CA" dirty="0"/>
              <a:t>.</a:t>
            </a: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255014"/>
            <a:ext cx="3274988" cy="3429000"/>
          </a:xfrm>
          <a:prstGeom prst="rect">
            <a:avLst/>
          </a:prstGeom>
        </p:spPr>
      </p:pic>
      <p:sp>
        <p:nvSpPr>
          <p:cNvPr id="11" name="Title 1"/>
          <p:cNvSpPr>
            <a:spLocks noGrp="1"/>
          </p:cNvSpPr>
          <p:nvPr>
            <p:ph type="title"/>
          </p:nvPr>
        </p:nvSpPr>
        <p:spPr>
          <a:xfrm>
            <a:off x="251520" y="411510"/>
            <a:ext cx="8229600" cy="742950"/>
          </a:xfrm>
        </p:spPr>
        <p:txBody>
          <a:bodyPr>
            <a:normAutofit/>
          </a:bodyPr>
          <a:lstStyle/>
          <a:p>
            <a:r>
              <a:rPr lang="en-CA" dirty="0"/>
              <a:t>Absolute and Relative Paths</a:t>
            </a:r>
          </a:p>
        </p:txBody>
      </p:sp>
    </p:spTree>
    <p:extLst>
      <p:ext uri="{BB962C8B-B14F-4D97-AF65-F5344CB8AC3E}">
        <p14:creationId xmlns:p14="http://schemas.microsoft.com/office/powerpoint/2010/main" val="1853411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a:t>
            </a:r>
          </a:p>
        </p:txBody>
      </p:sp>
      <p:sp>
        <p:nvSpPr>
          <p:cNvPr id="5" name="Content Placeholder 4"/>
          <p:cNvSpPr>
            <a:spLocks noGrp="1"/>
          </p:cNvSpPr>
          <p:nvPr>
            <p:ph sz="half" idx="2"/>
          </p:nvPr>
        </p:nvSpPr>
        <p:spPr>
          <a:xfrm>
            <a:off x="3995936" y="1255014"/>
            <a:ext cx="4896544" cy="3538728"/>
          </a:xfrm>
        </p:spPr>
        <p:txBody>
          <a:bodyPr>
            <a:normAutofit lnSpcReduction="10000"/>
          </a:bodyPr>
          <a:lstStyle/>
          <a:p>
            <a:r>
              <a:rPr lang="en-CA" dirty="0"/>
              <a:t>The </a:t>
            </a:r>
            <a:r>
              <a:rPr lang="en-CA" dirty="0">
                <a:solidFill>
                  <a:schemeClr val="tx2"/>
                </a:solidFill>
              </a:rPr>
              <a:t>absolute</a:t>
            </a:r>
            <a:r>
              <a:rPr lang="en-CA" dirty="0"/>
              <a:t> path is </a:t>
            </a:r>
            <a:r>
              <a:rPr lang="en-CA" dirty="0">
                <a:solidFill>
                  <a:schemeClr val="tx2"/>
                </a:solidFill>
              </a:rPr>
              <a:t>consistent from the root</a:t>
            </a:r>
            <a:r>
              <a:rPr lang="en-CA" dirty="0"/>
              <a:t>.</a:t>
            </a:r>
          </a:p>
          <a:p>
            <a:r>
              <a:rPr lang="en-CA" i="1" dirty="0"/>
              <a:t>week1_notes.docx</a:t>
            </a:r>
            <a:r>
              <a:rPr lang="en-CA" dirty="0"/>
              <a:t> is in the absolute path </a:t>
            </a:r>
            <a:r>
              <a:rPr lang="en-CA" b="1" dirty="0">
                <a:latin typeface="Consolas" panose="020B0609020204030204" pitchFamily="49" charset="0"/>
              </a:rPr>
              <a:t>C:\Courses\CPR101\</a:t>
            </a:r>
          </a:p>
          <a:p>
            <a:r>
              <a:rPr lang="en-CA" dirty="0"/>
              <a:t>The </a:t>
            </a:r>
            <a:r>
              <a:rPr lang="en-CA" dirty="0">
                <a:solidFill>
                  <a:schemeClr val="tx2"/>
                </a:solidFill>
              </a:rPr>
              <a:t>absolute</a:t>
            </a:r>
            <a:r>
              <a:rPr lang="en-CA" dirty="0"/>
              <a:t> path is independent of </a:t>
            </a:r>
            <a:r>
              <a:rPr lang="en-CA" dirty="0">
                <a:solidFill>
                  <a:schemeClr val="tx2"/>
                </a:solidFill>
              </a:rPr>
              <a:t>the current directory</a:t>
            </a:r>
            <a:r>
              <a:rPr lang="en-CA" dirty="0"/>
              <a:t>.</a:t>
            </a: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6" y="1154460"/>
            <a:ext cx="3768978" cy="3946220"/>
          </a:xfrm>
          <a:prstGeom prst="rect">
            <a:avLst/>
          </a:prstGeom>
        </p:spPr>
      </p:pic>
    </p:spTree>
    <p:extLst>
      <p:ext uri="{BB962C8B-B14F-4D97-AF65-F5344CB8AC3E}">
        <p14:creationId xmlns:p14="http://schemas.microsoft.com/office/powerpoint/2010/main" val="3062168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1510"/>
            <a:ext cx="8229600" cy="742950"/>
          </a:xfrm>
        </p:spPr>
        <p:txBody>
          <a:bodyPr>
            <a:normAutofit/>
          </a:bodyPr>
          <a:lstStyle/>
          <a:p>
            <a:r>
              <a:rPr lang="en-CA" dirty="0"/>
              <a:t>Absolute and Relative Paths (Cont’d)</a:t>
            </a:r>
          </a:p>
        </p:txBody>
      </p:sp>
      <p:sp>
        <p:nvSpPr>
          <p:cNvPr id="5" name="Content Placeholder 4"/>
          <p:cNvSpPr>
            <a:spLocks noGrp="1"/>
          </p:cNvSpPr>
          <p:nvPr>
            <p:ph sz="half" idx="2"/>
          </p:nvPr>
        </p:nvSpPr>
        <p:spPr>
          <a:xfrm>
            <a:off x="3707904" y="1255014"/>
            <a:ext cx="5184576" cy="3538728"/>
          </a:xfrm>
        </p:spPr>
        <p:txBody>
          <a:bodyPr>
            <a:normAutofit lnSpcReduction="10000"/>
          </a:bodyPr>
          <a:lstStyle/>
          <a:p>
            <a:r>
              <a:rPr lang="en-CA" dirty="0"/>
              <a:t>The </a:t>
            </a:r>
            <a:r>
              <a:rPr lang="en-CA" dirty="0">
                <a:solidFill>
                  <a:schemeClr val="tx2"/>
                </a:solidFill>
              </a:rPr>
              <a:t>relative</a:t>
            </a:r>
            <a:r>
              <a:rPr lang="en-CA" dirty="0"/>
              <a:t> path depends on the </a:t>
            </a:r>
            <a:r>
              <a:rPr lang="en-CA" dirty="0">
                <a:solidFill>
                  <a:schemeClr val="tx2"/>
                </a:solidFill>
              </a:rPr>
              <a:t>current </a:t>
            </a:r>
            <a:r>
              <a:rPr lang="en-CA" b="1" dirty="0">
                <a:solidFill>
                  <a:schemeClr val="tx2"/>
                </a:solidFill>
                <a:latin typeface="Consolas" panose="020B0609020204030204" pitchFamily="49" charset="0"/>
              </a:rPr>
              <a:t>.\</a:t>
            </a:r>
            <a:r>
              <a:rPr lang="en-CA" dirty="0">
                <a:solidFill>
                  <a:schemeClr val="tx2"/>
                </a:solidFill>
              </a:rPr>
              <a:t> </a:t>
            </a:r>
            <a:r>
              <a:rPr lang="en-CA" dirty="0"/>
              <a:t>and </a:t>
            </a:r>
            <a:r>
              <a:rPr lang="en-CA" dirty="0">
                <a:solidFill>
                  <a:schemeClr val="tx2"/>
                </a:solidFill>
              </a:rPr>
              <a:t>parent </a:t>
            </a:r>
            <a:r>
              <a:rPr lang="en-CA" b="1" dirty="0">
                <a:solidFill>
                  <a:schemeClr val="tx2"/>
                </a:solidFill>
                <a:latin typeface="Consolas" panose="020B0609020204030204" pitchFamily="49" charset="0"/>
              </a:rPr>
              <a:t>..\</a:t>
            </a:r>
            <a:r>
              <a:rPr lang="en-CA" b="1" dirty="0">
                <a:solidFill>
                  <a:schemeClr val="tx2"/>
                </a:solidFill>
              </a:rPr>
              <a:t> </a:t>
            </a:r>
            <a:r>
              <a:rPr lang="en-CA" dirty="0"/>
              <a:t>directories</a:t>
            </a:r>
            <a:r>
              <a:rPr lang="en-CA" dirty="0">
                <a:solidFill>
                  <a:schemeClr val="tx2"/>
                </a:solidFill>
              </a:rPr>
              <a:t>.</a:t>
            </a:r>
            <a:endParaRPr lang="en-CA" dirty="0">
              <a:solidFill>
                <a:srgbClr val="FF0000"/>
              </a:solidFill>
            </a:endParaRPr>
          </a:p>
          <a:p>
            <a:r>
              <a:rPr lang="en-CA" dirty="0"/>
              <a:t>relative to </a:t>
            </a:r>
            <a:br>
              <a:rPr lang="en-CA" dirty="0"/>
            </a:br>
            <a:r>
              <a:rPr lang="en-CA" dirty="0"/>
              <a:t> 	</a:t>
            </a:r>
            <a:r>
              <a:rPr lang="en-CA" b="1" dirty="0">
                <a:latin typeface="Consolas" panose="020B0609020204030204" pitchFamily="49" charset="0"/>
              </a:rPr>
              <a:t>.\IPC144</a:t>
            </a:r>
            <a:br>
              <a:rPr lang="en-CA" b="1" dirty="0">
                <a:latin typeface="Consolas" panose="020B0609020204030204" pitchFamily="49" charset="0"/>
              </a:rPr>
            </a:br>
            <a:r>
              <a:rPr lang="en-CA" i="1" dirty="0"/>
              <a:t>week1_notes.docx</a:t>
            </a:r>
            <a:r>
              <a:rPr lang="en-CA" dirty="0"/>
              <a:t> is in 		</a:t>
            </a:r>
            <a:r>
              <a:rPr lang="en-CA" b="1" dirty="0">
                <a:latin typeface="Consolas" panose="020B0609020204030204" pitchFamily="49" charset="0"/>
              </a:rPr>
              <a:t>..\CPR101\ </a:t>
            </a:r>
            <a:br>
              <a:rPr lang="en-CA" b="1" dirty="0"/>
            </a:br>
            <a:endParaRPr lang="en-CA" b="1" dirty="0">
              <a:latin typeface="Consolas" panose="020B0609020204030204" pitchFamily="49" charset="0"/>
            </a:endParaRPr>
          </a:p>
        </p:txBody>
      </p:sp>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95" y="1059582"/>
            <a:ext cx="3645011" cy="3816424"/>
          </a:xfrm>
          <a:prstGeom prst="rect">
            <a:avLst/>
          </a:prstGeom>
        </p:spPr>
      </p:pic>
    </p:spTree>
    <p:extLst>
      <p:ext uri="{BB962C8B-B14F-4D97-AF65-F5344CB8AC3E}">
        <p14:creationId xmlns:p14="http://schemas.microsoft.com/office/powerpoint/2010/main" val="2042887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Wildcards</a:t>
            </a:r>
          </a:p>
        </p:txBody>
      </p:sp>
      <p:sp>
        <p:nvSpPr>
          <p:cNvPr id="3" name="Content Placeholder 2"/>
          <p:cNvSpPr>
            <a:spLocks noGrp="1"/>
          </p:cNvSpPr>
          <p:nvPr>
            <p:ph idx="1"/>
          </p:nvPr>
        </p:nvSpPr>
        <p:spPr/>
        <p:txBody>
          <a:bodyPr>
            <a:normAutofit lnSpcReduction="10000"/>
          </a:bodyPr>
          <a:lstStyle/>
          <a:p>
            <a:r>
              <a:rPr lang="en-CA" dirty="0"/>
              <a:t>In file operations, we may want </a:t>
            </a:r>
            <a:r>
              <a:rPr lang="en-CA" dirty="0">
                <a:solidFill>
                  <a:schemeClr val="tx2"/>
                </a:solidFill>
              </a:rPr>
              <a:t>to access or work with multiple, similarly named files, or with files where we do not know the full filename</a:t>
            </a:r>
            <a:r>
              <a:rPr lang="en-CA" dirty="0"/>
              <a:t>.</a:t>
            </a:r>
            <a:endParaRPr lang="en-CA" dirty="0">
              <a:solidFill>
                <a:srgbClr val="FF0000"/>
              </a:solidFill>
            </a:endParaRPr>
          </a:p>
          <a:p>
            <a:r>
              <a:rPr lang="en-CA" dirty="0">
                <a:solidFill>
                  <a:schemeClr val="tx2"/>
                </a:solidFill>
              </a:rPr>
              <a:t>Use wildcards to help with this</a:t>
            </a:r>
            <a:r>
              <a:rPr lang="en-CA" dirty="0"/>
              <a:t>:</a:t>
            </a:r>
            <a:br>
              <a:rPr lang="en-CA" dirty="0"/>
            </a:br>
            <a:r>
              <a:rPr lang="en-CA" dirty="0"/>
              <a:t>   </a:t>
            </a:r>
            <a:r>
              <a:rPr lang="en-CA" b="1" dirty="0"/>
              <a:t>?</a:t>
            </a:r>
            <a:r>
              <a:rPr lang="en-CA" dirty="0"/>
              <a:t>	</a:t>
            </a:r>
            <a:r>
              <a:rPr lang="en-CA" dirty="0">
                <a:solidFill>
                  <a:schemeClr val="tx2"/>
                </a:solidFill>
              </a:rPr>
              <a:t>matches any single character</a:t>
            </a:r>
            <a:br>
              <a:rPr lang="en-CA" dirty="0"/>
            </a:br>
            <a:r>
              <a:rPr lang="en-CA" dirty="0"/>
              <a:t>   </a:t>
            </a:r>
            <a:r>
              <a:rPr lang="en-CA" b="1" dirty="0"/>
              <a:t>*	</a:t>
            </a:r>
            <a:r>
              <a:rPr lang="en-CA" dirty="0">
                <a:solidFill>
                  <a:schemeClr val="tx2"/>
                </a:solidFill>
              </a:rPr>
              <a:t>matches zero or more characters</a:t>
            </a:r>
          </a:p>
          <a:p>
            <a:r>
              <a:rPr lang="en-CA" b="1" dirty="0"/>
              <a:t>gloss*</a:t>
            </a:r>
            <a:r>
              <a:rPr lang="en-CA" dirty="0"/>
              <a:t> matches Glossary.txt, Glossary.doc, Glossy.doc</a:t>
            </a:r>
          </a:p>
          <a:p>
            <a:r>
              <a:rPr lang="en-CA" b="1" dirty="0"/>
              <a:t>gloss*.doc</a:t>
            </a:r>
            <a:r>
              <a:rPr lang="en-CA" dirty="0"/>
              <a:t> matches Glossary.doc and Glossy.doc</a:t>
            </a:r>
          </a:p>
          <a:p>
            <a:r>
              <a:rPr lang="en-CA" b="1" dirty="0" err="1"/>
              <a:t>gloss?.doc</a:t>
            </a:r>
            <a:r>
              <a:rPr lang="en-CA" b="1" dirty="0"/>
              <a:t> </a:t>
            </a:r>
            <a:r>
              <a:rPr lang="en-CA" dirty="0"/>
              <a:t>matches Glossy.doc but not Glossary.doc.</a:t>
            </a:r>
          </a:p>
          <a:p>
            <a:endParaRPr lang="en-CA" dirty="0"/>
          </a:p>
          <a:p>
            <a:endParaRPr lang="en-CA" dirty="0">
              <a:solidFill>
                <a:schemeClr val="tx2"/>
              </a:solidFill>
            </a:endParaRPr>
          </a:p>
        </p:txBody>
      </p:sp>
    </p:spTree>
    <p:extLst>
      <p:ext uri="{BB962C8B-B14F-4D97-AF65-F5344CB8AC3E}">
        <p14:creationId xmlns:p14="http://schemas.microsoft.com/office/powerpoint/2010/main" val="780113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Wildcards (Cont’d)</a:t>
            </a:r>
          </a:p>
        </p:txBody>
      </p:sp>
      <p:pic>
        <p:nvPicPr>
          <p:cNvPr id="7"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39551" y="1059581"/>
            <a:ext cx="3888433" cy="4071293"/>
          </a:xfrm>
        </p:spPr>
      </p:pic>
      <p:sp>
        <p:nvSpPr>
          <p:cNvPr id="8" name="Content Placeholder 4"/>
          <p:cNvSpPr txBox="1">
            <a:spLocks/>
          </p:cNvSpPr>
          <p:nvPr/>
        </p:nvSpPr>
        <p:spPr>
          <a:xfrm>
            <a:off x="4200906" y="1309894"/>
            <a:ext cx="4968552" cy="3538728"/>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CA" sz="2800" dirty="0"/>
              <a:t>From </a:t>
            </a:r>
            <a:r>
              <a:rPr lang="en-CA" sz="2800" b="1" dirty="0">
                <a:latin typeface="Consolas" panose="020B0609020204030204" pitchFamily="49" charset="0"/>
              </a:rPr>
              <a:t>.\CPR101\ </a:t>
            </a:r>
            <a:r>
              <a:rPr lang="en-CA" sz="2800" dirty="0"/>
              <a:t>which files are matched by</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.docx</a:t>
            </a:r>
          </a:p>
          <a:p>
            <a:pPr lvl="1">
              <a:lnSpc>
                <a:spcPct val="150000"/>
              </a:lnSpc>
              <a:buFont typeface="Courier New" panose="02070309020205020404" pitchFamily="49" charset="0"/>
              <a:buChar char="o"/>
            </a:pPr>
            <a:r>
              <a:rPr lang="en-CA" sz="2400" dirty="0">
                <a:latin typeface="Consolas" panose="020B0609020204030204" pitchFamily="49" charset="0"/>
              </a:rPr>
              <a:t>week2_screenshot</a:t>
            </a:r>
            <a:r>
              <a:rPr lang="en-CA" sz="2400" b="1" dirty="0">
                <a:latin typeface="Consolas" panose="020B0609020204030204" pitchFamily="49" charset="0"/>
              </a:rPr>
              <a:t>?</a:t>
            </a:r>
            <a:r>
              <a:rPr lang="en-CA" sz="2400" dirty="0">
                <a:latin typeface="Consolas" panose="020B0609020204030204" pitchFamily="49" charset="0"/>
              </a:rPr>
              <a:t>.jpg</a:t>
            </a:r>
          </a:p>
          <a:p>
            <a:pPr lvl="1">
              <a:lnSpc>
                <a:spcPct val="150000"/>
              </a:lnSpc>
              <a:buFont typeface="Courier New" panose="02070309020205020404" pitchFamily="49" charset="0"/>
              <a:buChar char="o"/>
            </a:pPr>
            <a:r>
              <a:rPr lang="en-CA" sz="2400" dirty="0">
                <a:latin typeface="Consolas" panose="020B0609020204030204" pitchFamily="49" charset="0"/>
              </a:rPr>
              <a:t>week</a:t>
            </a:r>
            <a:r>
              <a:rPr lang="en-CA" sz="2400" b="1" dirty="0">
                <a:latin typeface="Consolas" panose="020B0609020204030204" pitchFamily="49" charset="0"/>
              </a:rPr>
              <a:t>*</a:t>
            </a:r>
            <a:r>
              <a:rPr lang="en-CA" sz="2400" dirty="0">
                <a:latin typeface="Consolas" panose="020B0609020204030204" pitchFamily="49" charset="0"/>
              </a:rPr>
              <a:t>.doc</a:t>
            </a:r>
            <a:r>
              <a:rPr lang="en-CA" sz="2400" b="1" dirty="0">
                <a:latin typeface="Consolas" panose="020B0609020204030204" pitchFamily="49" charset="0"/>
              </a:rPr>
              <a:t>*</a:t>
            </a:r>
          </a:p>
          <a:p>
            <a:pPr lvl="1">
              <a:lnSpc>
                <a:spcPct val="150000"/>
              </a:lnSpc>
              <a:buFont typeface="Courier New" panose="02070309020205020404" pitchFamily="49" charset="0"/>
              <a:buChar char="o"/>
            </a:pPr>
            <a:r>
              <a:rPr lang="en-CA" sz="2400" b="1" dirty="0">
                <a:latin typeface="Consolas" panose="020B0609020204030204" pitchFamily="49" charset="0"/>
              </a:rPr>
              <a:t>*.*</a:t>
            </a:r>
          </a:p>
        </p:txBody>
      </p:sp>
    </p:spTree>
    <p:extLst>
      <p:ext uri="{BB962C8B-B14F-4D97-AF65-F5344CB8AC3E}">
        <p14:creationId xmlns:p14="http://schemas.microsoft.com/office/powerpoint/2010/main" val="1152359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91264" cy="3819872"/>
          </a:xfrm>
        </p:spPr>
        <p:txBody>
          <a:bodyPr>
            <a:normAutofit/>
          </a:bodyPr>
          <a:lstStyle/>
          <a:p>
            <a:r>
              <a:rPr lang="en-CA" dirty="0"/>
              <a:t>File Attributes (archive, hidden, read-only, system, compressed) tell the OS </a:t>
            </a:r>
            <a:r>
              <a:rPr lang="en-CA" dirty="0">
                <a:solidFill>
                  <a:schemeClr val="tx2"/>
                </a:solidFill>
              </a:rPr>
              <a:t>how to handle the file</a:t>
            </a:r>
            <a:r>
              <a:rPr lang="en-CA" dirty="0"/>
              <a:t>.</a:t>
            </a:r>
          </a:p>
          <a:p>
            <a:r>
              <a:rPr lang="en-CA" dirty="0"/>
              <a:t>Attributes can be </a:t>
            </a:r>
            <a:r>
              <a:rPr lang="en-CA" dirty="0">
                <a:solidFill>
                  <a:schemeClr val="tx2"/>
                </a:solidFill>
              </a:rPr>
              <a:t>set </a:t>
            </a:r>
            <a:r>
              <a:rPr lang="en-CA" u="sng" dirty="0">
                <a:solidFill>
                  <a:schemeClr val="tx2"/>
                </a:solidFill>
              </a:rPr>
              <a:t>on</a:t>
            </a:r>
            <a:r>
              <a:rPr lang="en-CA" dirty="0">
                <a:solidFill>
                  <a:schemeClr val="tx2"/>
                </a:solidFill>
              </a:rPr>
              <a:t> or </a:t>
            </a:r>
            <a:r>
              <a:rPr lang="en-CA" u="sng" dirty="0">
                <a:solidFill>
                  <a:schemeClr val="tx2"/>
                </a:solidFill>
              </a:rPr>
              <a:t>off</a:t>
            </a:r>
            <a:r>
              <a:rPr lang="en-CA" dirty="0"/>
              <a:t>.</a:t>
            </a:r>
          </a:p>
          <a:p>
            <a:r>
              <a:rPr lang="en-CA" dirty="0"/>
              <a:t>To check or set the attributes of a file or directory in File Explorer, right click the item and select </a:t>
            </a:r>
            <a:r>
              <a:rPr lang="en-CA" dirty="0">
                <a:solidFill>
                  <a:schemeClr val="tx2"/>
                </a:solidFill>
              </a:rPr>
              <a:t>Properties</a:t>
            </a:r>
            <a:r>
              <a:rPr lang="en-CA" dirty="0"/>
              <a:t>.</a:t>
            </a:r>
          </a:p>
          <a:p>
            <a:r>
              <a:rPr lang="en-CA" dirty="0">
                <a:solidFill>
                  <a:schemeClr val="tx2"/>
                </a:solidFill>
              </a:rPr>
              <a:t>read-only</a:t>
            </a:r>
            <a:r>
              <a:rPr lang="en-CA" dirty="0"/>
              <a:t> </a:t>
            </a:r>
            <a:r>
              <a:rPr lang="en-CA" b="1" u="sng" dirty="0"/>
              <a:t>on</a:t>
            </a:r>
            <a:r>
              <a:rPr lang="en-CA" dirty="0"/>
              <a:t> means the file cannot be changed</a:t>
            </a:r>
          </a:p>
          <a:p>
            <a:r>
              <a:rPr lang="en-CA" dirty="0">
                <a:solidFill>
                  <a:schemeClr val="tx2"/>
                </a:solidFill>
              </a:rPr>
              <a:t>archive:</a:t>
            </a:r>
            <a:r>
              <a:rPr lang="en-CA" dirty="0"/>
              <a:t> OS sets this attribute </a:t>
            </a:r>
            <a:r>
              <a:rPr lang="en-CA" b="1" u="sng" dirty="0"/>
              <a:t>on</a:t>
            </a:r>
            <a:r>
              <a:rPr lang="en-CA" dirty="0"/>
              <a:t> when a file is changed. Backup software must set this attribute </a:t>
            </a:r>
            <a:r>
              <a:rPr lang="en-CA" b="1" u="sng" dirty="0"/>
              <a:t>off</a:t>
            </a:r>
            <a:r>
              <a:rPr lang="en-CA" dirty="0"/>
              <a:t> upon a successful backup.</a:t>
            </a:r>
            <a:endParaRPr lang="en-CA" dirty="0">
              <a:solidFill>
                <a:srgbClr val="FF0000"/>
              </a:solidFill>
            </a:endParaRPr>
          </a:p>
          <a:p>
            <a:endParaRPr lang="en-CA" dirty="0">
              <a:solidFill>
                <a:srgbClr val="FF0000"/>
              </a:solidFill>
            </a:endParaRPr>
          </a:p>
        </p:txBody>
      </p:sp>
      <p:sp>
        <p:nvSpPr>
          <p:cNvPr id="7" name="Title 1"/>
          <p:cNvSpPr>
            <a:spLocks noGrp="1"/>
          </p:cNvSpPr>
          <p:nvPr>
            <p:ph type="title"/>
          </p:nvPr>
        </p:nvSpPr>
        <p:spPr>
          <a:xfrm>
            <a:off x="457200" y="400050"/>
            <a:ext cx="8229600" cy="742950"/>
          </a:xfrm>
        </p:spPr>
        <p:txBody>
          <a:bodyPr>
            <a:normAutofit/>
          </a:bodyPr>
          <a:lstStyle/>
          <a:p>
            <a:r>
              <a:rPr lang="en-CA" dirty="0"/>
              <a:t>File Attributes in Windows</a:t>
            </a:r>
            <a:endParaRPr lang="en-US" dirty="0"/>
          </a:p>
        </p:txBody>
      </p:sp>
    </p:spTree>
    <p:extLst>
      <p:ext uri="{BB962C8B-B14F-4D97-AF65-F5344CB8AC3E}">
        <p14:creationId xmlns:p14="http://schemas.microsoft.com/office/powerpoint/2010/main" val="154739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388640"/>
            <a:ext cx="8363272" cy="742950"/>
          </a:xfrm>
        </p:spPr>
        <p:txBody>
          <a:bodyPr>
            <a:normAutofit fontScale="90000"/>
          </a:bodyPr>
          <a:lstStyle/>
          <a:p>
            <a:pPr algn="ctr"/>
            <a:r>
              <a:rPr lang="en-US" dirty="0"/>
              <a:t>If you had it all, where would you put it? </a:t>
            </a:r>
          </a:p>
        </p:txBody>
      </p:sp>
      <p:sp>
        <p:nvSpPr>
          <p:cNvPr id="4" name="Rectangle 3"/>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74329"/>
            <a:ext cx="2942456" cy="2942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8526FA58-EBCB-48D3-8A53-C1ED1C8BC628}"/>
              </a:ext>
            </a:extLst>
          </p:cNvPr>
          <p:cNvSpPr txBox="1"/>
          <p:nvPr/>
        </p:nvSpPr>
        <p:spPr>
          <a:xfrm>
            <a:off x="3835086" y="1635646"/>
            <a:ext cx="4851714" cy="2554545"/>
          </a:xfrm>
          <a:prstGeom prst="rect">
            <a:avLst/>
          </a:prstGeom>
          <a:noFill/>
        </p:spPr>
        <p:txBody>
          <a:bodyPr wrap="square" rtlCol="0">
            <a:spAutoFit/>
          </a:bodyPr>
          <a:lstStyle/>
          <a:p>
            <a:r>
              <a:rPr lang="en-CA" sz="4000" dirty="0"/>
              <a:t>Storage devices.</a:t>
            </a:r>
            <a:br>
              <a:rPr lang="en-CA" sz="4000" dirty="0"/>
            </a:br>
            <a:r>
              <a:rPr lang="en-CA" sz="4000" dirty="0"/>
              <a:t>Drive / root, </a:t>
            </a:r>
            <a:br>
              <a:rPr lang="en-CA" sz="4000" dirty="0"/>
            </a:br>
            <a:r>
              <a:rPr lang="en-CA" sz="4000" dirty="0"/>
              <a:t>Folder / Directory, File</a:t>
            </a:r>
            <a:endParaRPr lang="en-CA" sz="4000" spc="-100" dirty="0">
              <a:solidFill>
                <a:schemeClr val="tx2"/>
              </a:solidFill>
              <a:latin typeface="Franklin Gothic Demi" pitchFamily="34" charset="0"/>
              <a:ea typeface="+mj-ea"/>
              <a:cs typeface="+mj-cs"/>
            </a:endParaRPr>
          </a:p>
        </p:txBody>
      </p:sp>
    </p:spTree>
    <p:extLst>
      <p:ext uri="{BB962C8B-B14F-4D97-AF65-F5344CB8AC3E}">
        <p14:creationId xmlns:p14="http://schemas.microsoft.com/office/powerpoint/2010/main" val="420048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dirty="0"/>
              <a:t>Computer Storage</a:t>
            </a:r>
          </a:p>
        </p:txBody>
      </p:sp>
      <p:sp>
        <p:nvSpPr>
          <p:cNvPr id="3" name="Content Placeholder 2"/>
          <p:cNvSpPr>
            <a:spLocks noGrp="1"/>
          </p:cNvSpPr>
          <p:nvPr>
            <p:ph idx="1"/>
          </p:nvPr>
        </p:nvSpPr>
        <p:spPr>
          <a:xfrm>
            <a:off x="313184" y="1059582"/>
            <a:ext cx="8651304" cy="3943350"/>
          </a:xfrm>
        </p:spPr>
        <p:txBody>
          <a:bodyPr>
            <a:normAutofit/>
          </a:bodyPr>
          <a:lstStyle/>
          <a:p>
            <a:pPr>
              <a:spcBef>
                <a:spcPts val="0"/>
              </a:spcBef>
            </a:pPr>
            <a:r>
              <a:rPr lang="en-CA" b="1" dirty="0">
                <a:solidFill>
                  <a:srgbClr val="465E9C"/>
                </a:solidFill>
              </a:rPr>
              <a:t>Volatile</a:t>
            </a:r>
            <a:r>
              <a:rPr lang="en-CA" dirty="0"/>
              <a:t> memory: needs constant power to retain data</a:t>
            </a:r>
          </a:p>
          <a:p>
            <a:pPr lvl="1">
              <a:spcBef>
                <a:spcPts val="0"/>
              </a:spcBef>
            </a:pPr>
            <a:r>
              <a:rPr lang="en-CA" dirty="0"/>
              <a:t>RAM for </a:t>
            </a:r>
            <a:r>
              <a:rPr lang="en-CA" b="1" dirty="0">
                <a:solidFill>
                  <a:srgbClr val="465E9C"/>
                </a:solidFill>
              </a:rPr>
              <a:t>primary</a:t>
            </a:r>
            <a:r>
              <a:rPr lang="en-CA" dirty="0"/>
              <a:t> storage. </a:t>
            </a:r>
            <a:r>
              <a:rPr lang="en-CA" i="1" dirty="0"/>
              <a:t>Fast</a:t>
            </a:r>
            <a:r>
              <a:rPr lang="en-CA" dirty="0"/>
              <a:t> – supports x-P-U  __ Processing Units</a:t>
            </a:r>
          </a:p>
          <a:p>
            <a:pPr>
              <a:spcBef>
                <a:spcPts val="0"/>
              </a:spcBef>
            </a:pPr>
            <a:r>
              <a:rPr lang="en-CA" b="1" dirty="0">
                <a:solidFill>
                  <a:srgbClr val="465E9C"/>
                </a:solidFill>
              </a:rPr>
              <a:t>Non-volatile</a:t>
            </a:r>
            <a:r>
              <a:rPr lang="en-CA" dirty="0"/>
              <a:t> memory: stores data </a:t>
            </a:r>
            <a:r>
              <a:rPr lang="en-CA" dirty="0">
                <a:solidFill>
                  <a:srgbClr val="465E9C"/>
                </a:solidFill>
              </a:rPr>
              <a:t>persistently </a:t>
            </a:r>
            <a:r>
              <a:rPr lang="en-CA" dirty="0"/>
              <a:t>without power</a:t>
            </a:r>
            <a:endParaRPr lang="en-CA" dirty="0">
              <a:solidFill>
                <a:srgbClr val="465E9C"/>
              </a:solidFill>
            </a:endParaRPr>
          </a:p>
          <a:p>
            <a:pPr lvl="1">
              <a:spcBef>
                <a:spcPts val="0"/>
              </a:spcBef>
            </a:pPr>
            <a:r>
              <a:rPr lang="en-US" dirty="0"/>
              <a:t>Many types of </a:t>
            </a:r>
            <a:r>
              <a:rPr lang="en-US" b="1" dirty="0">
                <a:solidFill>
                  <a:srgbClr val="465E9C"/>
                </a:solidFill>
              </a:rPr>
              <a:t>secondary</a:t>
            </a:r>
            <a:r>
              <a:rPr lang="en-US" dirty="0"/>
              <a:t> or mass storage. </a:t>
            </a:r>
            <a:r>
              <a:rPr lang="en-US" i="1" dirty="0"/>
              <a:t>Slow</a:t>
            </a:r>
            <a:r>
              <a:rPr lang="en-US" dirty="0"/>
              <a:t> – transfer to RAM</a:t>
            </a:r>
          </a:p>
          <a:p>
            <a:pPr marL="0" indent="0">
              <a:spcBef>
                <a:spcPts val="0"/>
              </a:spcBef>
              <a:buNone/>
            </a:pPr>
            <a:endParaRPr lang="en-US" dirty="0"/>
          </a:p>
        </p:txBody>
      </p:sp>
      <p:sp>
        <p:nvSpPr>
          <p:cNvPr id="5" name="Flowchart: Predefined Process 4">
            <a:extLst>
              <a:ext uri="{FF2B5EF4-FFF2-40B4-BE49-F238E27FC236}">
                <a16:creationId xmlns:a16="http://schemas.microsoft.com/office/drawing/2014/main" id="{CB54F3DB-12D8-4819-BD11-6E3FA0972BAE}"/>
              </a:ext>
            </a:extLst>
          </p:cNvPr>
          <p:cNvSpPr/>
          <p:nvPr/>
        </p:nvSpPr>
        <p:spPr>
          <a:xfrm>
            <a:off x="446989" y="2571750"/>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CPU</a:t>
            </a:r>
          </a:p>
        </p:txBody>
      </p:sp>
      <p:cxnSp>
        <p:nvCxnSpPr>
          <p:cNvPr id="10" name="Straight Arrow Connector 9">
            <a:extLst>
              <a:ext uri="{FF2B5EF4-FFF2-40B4-BE49-F238E27FC236}">
                <a16:creationId xmlns:a16="http://schemas.microsoft.com/office/drawing/2014/main" id="{0EE8F697-036C-4A85-B9C0-C97D8AF7205B}"/>
              </a:ext>
            </a:extLst>
          </p:cNvPr>
          <p:cNvCxnSpPr>
            <a:cxnSpLocks/>
            <a:stCxn id="5" idx="3"/>
            <a:endCxn id="18" idx="1"/>
          </p:cNvCxnSpPr>
          <p:nvPr/>
        </p:nvCxnSpPr>
        <p:spPr>
          <a:xfrm>
            <a:off x="1599117" y="2751770"/>
            <a:ext cx="1460715" cy="0"/>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E073251-58B4-4C88-8827-1A83859477CC}"/>
              </a:ext>
            </a:extLst>
          </p:cNvPr>
          <p:cNvSpPr/>
          <p:nvPr/>
        </p:nvSpPr>
        <p:spPr>
          <a:xfrm>
            <a:off x="3059832" y="2931790"/>
            <a:ext cx="115212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dirty="0">
                <a:ln>
                  <a:solidFill>
                    <a:schemeClr val="tx1"/>
                  </a:solidFill>
                </a:ln>
                <a:latin typeface="Consolas" panose="020B0609020204030204" pitchFamily="49" charset="0"/>
              </a:rPr>
              <a:t>CPR101</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SAA</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Mon</a:t>
            </a:r>
            <a:br>
              <a:rPr lang="en-CA" b="1" dirty="0">
                <a:ln>
                  <a:solidFill>
                    <a:schemeClr val="tx1"/>
                  </a:solidFill>
                </a:ln>
                <a:latin typeface="Consolas" panose="020B0609020204030204" pitchFamily="49" charset="0"/>
              </a:rPr>
            </a:br>
            <a:r>
              <a:rPr lang="en-CA" b="1" dirty="0">
                <a:ln>
                  <a:solidFill>
                    <a:schemeClr val="tx1"/>
                  </a:solidFill>
                </a:ln>
                <a:latin typeface="Consolas" panose="020B0609020204030204" pitchFamily="49" charset="0"/>
              </a:rPr>
              <a:t>    1-3</a:t>
            </a:r>
          </a:p>
        </p:txBody>
      </p:sp>
      <p:sp>
        <p:nvSpPr>
          <p:cNvPr id="15" name="Flowchart: Internal Storage 14">
            <a:extLst>
              <a:ext uri="{FF2B5EF4-FFF2-40B4-BE49-F238E27FC236}">
                <a16:creationId xmlns:a16="http://schemas.microsoft.com/office/drawing/2014/main" id="{1EFDD3A4-688B-4E0C-ABB9-C0BAEF1F0AD8}"/>
              </a:ext>
            </a:extLst>
          </p:cNvPr>
          <p:cNvSpPr/>
          <p:nvPr/>
        </p:nvSpPr>
        <p:spPr>
          <a:xfrm>
            <a:off x="5652120" y="2571750"/>
            <a:ext cx="3034680" cy="243118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Flowchart: Predefined Process 17">
            <a:extLst>
              <a:ext uri="{FF2B5EF4-FFF2-40B4-BE49-F238E27FC236}">
                <a16:creationId xmlns:a16="http://schemas.microsoft.com/office/drawing/2014/main" id="{5386F313-BCE2-490D-9AFA-14D16DE1A432}"/>
              </a:ext>
            </a:extLst>
          </p:cNvPr>
          <p:cNvSpPr/>
          <p:nvPr/>
        </p:nvSpPr>
        <p:spPr>
          <a:xfrm>
            <a:off x="3059832" y="2571750"/>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RAM</a:t>
            </a:r>
          </a:p>
        </p:txBody>
      </p:sp>
      <p:grpSp>
        <p:nvGrpSpPr>
          <p:cNvPr id="22" name="Group 21">
            <a:extLst>
              <a:ext uri="{FF2B5EF4-FFF2-40B4-BE49-F238E27FC236}">
                <a16:creationId xmlns:a16="http://schemas.microsoft.com/office/drawing/2014/main" id="{CD289683-9D45-47DC-84FB-30C4A02632CA}"/>
              </a:ext>
            </a:extLst>
          </p:cNvPr>
          <p:cNvGrpSpPr/>
          <p:nvPr/>
        </p:nvGrpSpPr>
        <p:grpSpPr>
          <a:xfrm>
            <a:off x="4206790" y="2567402"/>
            <a:ext cx="1450504" cy="360040"/>
            <a:chOff x="1609328" y="2571750"/>
            <a:chExt cx="1450504" cy="360040"/>
          </a:xfrm>
        </p:grpSpPr>
        <p:cxnSp>
          <p:nvCxnSpPr>
            <p:cNvPr id="23" name="Straight Arrow Connector 22">
              <a:extLst>
                <a:ext uri="{FF2B5EF4-FFF2-40B4-BE49-F238E27FC236}">
                  <a16:creationId xmlns:a16="http://schemas.microsoft.com/office/drawing/2014/main" id="{E47EA922-0C64-4826-9BCE-3B5342966088}"/>
                </a:ext>
              </a:extLst>
            </p:cNvPr>
            <p:cNvCxnSpPr>
              <a:cxnSpLocks/>
            </p:cNvCxnSpPr>
            <p:nvPr/>
          </p:nvCxnSpPr>
          <p:spPr>
            <a:xfrm>
              <a:off x="1609328" y="2751770"/>
              <a:ext cx="1450504" cy="0"/>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4" name="Flowchart: Data 23">
              <a:extLst>
                <a:ext uri="{FF2B5EF4-FFF2-40B4-BE49-F238E27FC236}">
                  <a16:creationId xmlns:a16="http://schemas.microsoft.com/office/drawing/2014/main" id="{5C7400C1-56F7-4267-9650-D22C9B201668}"/>
                </a:ext>
              </a:extLst>
            </p:cNvPr>
            <p:cNvSpPr/>
            <p:nvPr/>
          </p:nvSpPr>
          <p:spPr>
            <a:xfrm>
              <a:off x="1814296" y="2571750"/>
              <a:ext cx="1044116" cy="3600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CA" b="1" i="1" dirty="0"/>
                <a:t>slow</a:t>
              </a:r>
            </a:p>
          </p:txBody>
        </p:sp>
      </p:grpSp>
      <p:sp>
        <p:nvSpPr>
          <p:cNvPr id="20" name="TextBox 19">
            <a:extLst>
              <a:ext uri="{FF2B5EF4-FFF2-40B4-BE49-F238E27FC236}">
                <a16:creationId xmlns:a16="http://schemas.microsoft.com/office/drawing/2014/main" id="{5A7458B6-3412-4BA8-AABA-BD737891FE7E}"/>
              </a:ext>
            </a:extLst>
          </p:cNvPr>
          <p:cNvSpPr txBox="1"/>
          <p:nvPr/>
        </p:nvSpPr>
        <p:spPr>
          <a:xfrm>
            <a:off x="6096661" y="2567401"/>
            <a:ext cx="2161643" cy="292377"/>
          </a:xfrm>
          <a:prstGeom prst="rect">
            <a:avLst/>
          </a:prstGeom>
          <a:noFill/>
        </p:spPr>
        <p:txBody>
          <a:bodyPr wrap="square" lIns="0" tIns="0" rIns="0" bIns="0" rtlCol="0" anchor="ctr" anchorCtr="0">
            <a:normAutofit/>
          </a:bodyPr>
          <a:lstStyle/>
          <a:p>
            <a:r>
              <a:rPr lang="en-CA" dirty="0">
                <a:solidFill>
                  <a:schemeClr val="bg1"/>
                </a:solidFill>
              </a:rPr>
              <a:t>File: </a:t>
            </a:r>
            <a:r>
              <a:rPr lang="en-CA" dirty="0" err="1">
                <a:solidFill>
                  <a:schemeClr val="bg1"/>
                </a:solidFill>
              </a:rPr>
              <a:t>CourseSections</a:t>
            </a:r>
            <a:endParaRPr lang="en-CA" dirty="0">
              <a:solidFill>
                <a:schemeClr val="bg1"/>
              </a:solidFill>
            </a:endParaRPr>
          </a:p>
        </p:txBody>
      </p:sp>
      <p:sp>
        <p:nvSpPr>
          <p:cNvPr id="21" name="TextBox 20">
            <a:extLst>
              <a:ext uri="{FF2B5EF4-FFF2-40B4-BE49-F238E27FC236}">
                <a16:creationId xmlns:a16="http://schemas.microsoft.com/office/drawing/2014/main" id="{09717921-BC82-4A45-A06C-C2F572D098D0}"/>
              </a:ext>
            </a:extLst>
          </p:cNvPr>
          <p:cNvSpPr txBox="1"/>
          <p:nvPr/>
        </p:nvSpPr>
        <p:spPr>
          <a:xfrm>
            <a:off x="5711074" y="2931790"/>
            <a:ext cx="282858" cy="2034279"/>
          </a:xfrm>
          <a:prstGeom prst="rect">
            <a:avLst/>
          </a:prstGeom>
          <a:noFill/>
        </p:spPr>
        <p:txBody>
          <a:bodyPr vert="vert270" wrap="square" lIns="0" tIns="0" rIns="0" bIns="0" rtlCol="0" anchor="ctr" anchorCtr="1">
            <a:normAutofit/>
          </a:bodyPr>
          <a:lstStyle/>
          <a:p>
            <a:r>
              <a:rPr lang="en-CA" dirty="0">
                <a:solidFill>
                  <a:schemeClr val="bg1"/>
                </a:solidFill>
              </a:rPr>
              <a:t> R e c o r d s</a:t>
            </a:r>
          </a:p>
        </p:txBody>
      </p:sp>
      <p:graphicFrame>
        <p:nvGraphicFramePr>
          <p:cNvPr id="25" name="Table 24">
            <a:extLst>
              <a:ext uri="{FF2B5EF4-FFF2-40B4-BE49-F238E27FC236}">
                <a16:creationId xmlns:a16="http://schemas.microsoft.com/office/drawing/2014/main" id="{2AFA9748-DA22-4BA0-8E4C-092C8E04EF30}"/>
              </a:ext>
            </a:extLst>
          </p:cNvPr>
          <p:cNvGraphicFramePr>
            <a:graphicFrameLocks noGrp="1"/>
          </p:cNvGraphicFramePr>
          <p:nvPr>
            <p:extLst>
              <p:ext uri="{D42A27DB-BD31-4B8C-83A1-F6EECF244321}">
                <p14:modId xmlns:p14="http://schemas.microsoft.com/office/powerpoint/2010/main" val="1056114897"/>
              </p:ext>
            </p:extLst>
          </p:nvPr>
        </p:nvGraphicFramePr>
        <p:xfrm>
          <a:off x="6096661" y="2918031"/>
          <a:ext cx="2525551" cy="2048038"/>
        </p:xfrm>
        <a:graphic>
          <a:graphicData uri="http://schemas.openxmlformats.org/drawingml/2006/table">
            <a:tbl>
              <a:tblPr firstRow="1" bandRow="1">
                <a:effectLst/>
                <a:tableStyleId>{5C22544A-7EE6-4342-B048-85BDC9FD1C3A}</a:tableStyleId>
              </a:tblPr>
              <a:tblGrid>
                <a:gridCol w="701852">
                  <a:extLst>
                    <a:ext uri="{9D8B030D-6E8A-4147-A177-3AD203B41FA5}">
                      <a16:colId xmlns:a16="http://schemas.microsoft.com/office/drawing/2014/main" val="326287920"/>
                    </a:ext>
                  </a:extLst>
                </a:gridCol>
                <a:gridCol w="599563">
                  <a:extLst>
                    <a:ext uri="{9D8B030D-6E8A-4147-A177-3AD203B41FA5}">
                      <a16:colId xmlns:a16="http://schemas.microsoft.com/office/drawing/2014/main" val="3284149038"/>
                    </a:ext>
                  </a:extLst>
                </a:gridCol>
                <a:gridCol w="504056">
                  <a:extLst>
                    <a:ext uri="{9D8B030D-6E8A-4147-A177-3AD203B41FA5}">
                      <a16:colId xmlns:a16="http://schemas.microsoft.com/office/drawing/2014/main" val="3905779265"/>
                    </a:ext>
                  </a:extLst>
                </a:gridCol>
                <a:gridCol w="720080">
                  <a:extLst>
                    <a:ext uri="{9D8B030D-6E8A-4147-A177-3AD203B41FA5}">
                      <a16:colId xmlns:a16="http://schemas.microsoft.com/office/drawing/2014/main" val="426568353"/>
                    </a:ext>
                  </a:extLst>
                </a:gridCol>
              </a:tblGrid>
              <a:tr h="374027">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Course</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Sec-</a:t>
                      </a:r>
                      <a:r>
                        <a:rPr kumimoji="0" lang="en-CA" sz="12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tion</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DoW</a:t>
                      </a:r>
                      <a:endParaRPr lang="en-CA" dirty="0">
                        <a:solidFill>
                          <a:schemeClr val="tx1"/>
                        </a:solidFill>
                      </a:endParaRPr>
                    </a:p>
                  </a:txBody>
                  <a:tcPr marL="36000" marR="36000" marT="36000" marB="36000"/>
                </a:tc>
                <a:tc>
                  <a:txBody>
                    <a:bodyPr/>
                    <a:lstStyle/>
                    <a:p>
                      <a:pPr algn="ctr"/>
                      <a:r>
                        <a:rPr kumimoji="0" lang="en-CA" sz="12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Period</a:t>
                      </a:r>
                      <a:endParaRPr lang="en-CA" dirty="0">
                        <a:solidFill>
                          <a:schemeClr val="tx1"/>
                        </a:solidFill>
                      </a:endParaRPr>
                    </a:p>
                  </a:txBody>
                  <a:tcPr marL="36000" marR="36000" marT="36000" marB="36000"/>
                </a:tc>
                <a:extLst>
                  <a:ext uri="{0D108BD9-81ED-4DB2-BD59-A6C34878D82A}">
                    <a16:rowId xmlns:a16="http://schemas.microsoft.com/office/drawing/2014/main" val="2691441926"/>
                  </a:ext>
                </a:extLst>
              </a:tr>
              <a:tr h="279849">
                <a:tc>
                  <a:txBody>
                    <a:bodyPr/>
                    <a:lstStyle/>
                    <a:p>
                      <a:pPr algn="ctr"/>
                      <a:r>
                        <a:rPr lang="en-CA" sz="1200" dirty="0">
                          <a:solidFill>
                            <a:schemeClr val="tx1"/>
                          </a:solidFill>
                          <a:latin typeface="Consolas" panose="020B0609020204030204" pitchFamily="49" charset="0"/>
                        </a:rPr>
                        <a:t>APS145</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TUE</a:t>
                      </a:r>
                    </a:p>
                  </a:txBody>
                  <a:tcPr marL="36000" marR="36000" marT="36000" marB="36000"/>
                </a:tc>
                <a:tc>
                  <a:txBody>
                    <a:bodyPr/>
                    <a:lstStyle/>
                    <a:p>
                      <a:pPr algn="ctr"/>
                      <a:r>
                        <a:rPr lang="en-CA" sz="1200" dirty="0">
                          <a:solidFill>
                            <a:schemeClr val="tx1"/>
                          </a:solidFill>
                          <a:latin typeface="Consolas" panose="020B0609020204030204" pitchFamily="49" charset="0"/>
                        </a:rPr>
                        <a:t>3-4</a:t>
                      </a:r>
                    </a:p>
                  </a:txBody>
                  <a:tcPr marL="36000" marR="36000" marT="36000" marB="36000"/>
                </a:tc>
                <a:extLst>
                  <a:ext uri="{0D108BD9-81ED-4DB2-BD59-A6C34878D82A}">
                    <a16:rowId xmlns:a16="http://schemas.microsoft.com/office/drawing/2014/main" val="3808787694"/>
                  </a:ext>
                </a:extLst>
              </a:tr>
              <a:tr h="279849">
                <a:tc>
                  <a:txBody>
                    <a:bodyPr/>
                    <a:lstStyle/>
                    <a:p>
                      <a:pPr algn="ctr"/>
                      <a:r>
                        <a:rPr lang="en-CA" sz="1200" b="1" dirty="0">
                          <a:solidFill>
                            <a:schemeClr val="tx1"/>
                          </a:solidFill>
                          <a:latin typeface="Consolas" panose="020B0609020204030204" pitchFamily="49" charset="0"/>
                        </a:rPr>
                        <a:t>CPR101</a:t>
                      </a:r>
                    </a:p>
                  </a:txBody>
                  <a:tcPr marL="36000" marR="36000" marT="36000" marB="36000"/>
                </a:tc>
                <a:tc>
                  <a:txBody>
                    <a:bodyPr/>
                    <a:lstStyle/>
                    <a:p>
                      <a:pPr algn="ctr"/>
                      <a:r>
                        <a:rPr lang="en-CA" sz="1200" b="1" dirty="0">
                          <a:solidFill>
                            <a:schemeClr val="tx1"/>
                          </a:solidFill>
                          <a:latin typeface="Consolas" panose="020B0609020204030204" pitchFamily="49" charset="0"/>
                        </a:rPr>
                        <a:t>SAA</a:t>
                      </a:r>
                    </a:p>
                  </a:txBody>
                  <a:tcPr marL="36000" marR="36000" marT="36000" marB="36000"/>
                </a:tc>
                <a:tc>
                  <a:txBody>
                    <a:bodyPr/>
                    <a:lstStyle/>
                    <a:p>
                      <a:pPr algn="ctr"/>
                      <a:r>
                        <a:rPr lang="en-CA" sz="1200" b="1" dirty="0">
                          <a:solidFill>
                            <a:schemeClr val="tx1"/>
                          </a:solidFill>
                          <a:latin typeface="Consolas" panose="020B0609020204030204" pitchFamily="49" charset="0"/>
                        </a:rPr>
                        <a:t>MON</a:t>
                      </a:r>
                    </a:p>
                  </a:txBody>
                  <a:tcPr marL="36000" marR="36000" marT="36000" marB="36000"/>
                </a:tc>
                <a:tc>
                  <a:txBody>
                    <a:bodyPr/>
                    <a:lstStyle/>
                    <a:p>
                      <a:pPr algn="ctr"/>
                      <a:r>
                        <a:rPr lang="en-CA" sz="1200" b="1" dirty="0">
                          <a:solidFill>
                            <a:schemeClr val="tx1"/>
                          </a:solidFill>
                          <a:latin typeface="Consolas" panose="020B0609020204030204" pitchFamily="49" charset="0"/>
                        </a:rPr>
                        <a:t>1-3</a:t>
                      </a:r>
                    </a:p>
                  </a:txBody>
                  <a:tcPr marL="36000" marR="36000" marT="36000" marB="36000"/>
                </a:tc>
                <a:extLst>
                  <a:ext uri="{0D108BD9-81ED-4DB2-BD59-A6C34878D82A}">
                    <a16:rowId xmlns:a16="http://schemas.microsoft.com/office/drawing/2014/main" val="1721668346"/>
                  </a:ext>
                </a:extLst>
              </a:tr>
              <a:tr h="216024">
                <a:tc>
                  <a:txBody>
                    <a:bodyPr/>
                    <a:lstStyle/>
                    <a:p>
                      <a:pPr algn="ctr"/>
                      <a:r>
                        <a:rPr lang="en-CA" sz="1200" dirty="0">
                          <a:solidFill>
                            <a:schemeClr val="tx1"/>
                          </a:solidFill>
                          <a:latin typeface="Consolas" panose="020B0609020204030204" pitchFamily="49" charset="0"/>
                        </a:rPr>
                        <a:t>IPC144</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TUE</a:t>
                      </a:r>
                    </a:p>
                  </a:txBody>
                  <a:tcPr marL="36000" marR="36000" marT="36000" marB="36000"/>
                </a:tc>
                <a:tc>
                  <a:txBody>
                    <a:bodyPr/>
                    <a:lstStyle/>
                    <a:p>
                      <a:pPr algn="ctr"/>
                      <a:r>
                        <a:rPr lang="en-CA" sz="1200" dirty="0">
                          <a:solidFill>
                            <a:schemeClr val="tx1"/>
                          </a:solidFill>
                          <a:latin typeface="Consolas" panose="020B0609020204030204" pitchFamily="49" charset="0"/>
                        </a:rPr>
                        <a:t>6-7</a:t>
                      </a:r>
                    </a:p>
                  </a:txBody>
                  <a:tcPr marL="36000" marR="36000" marT="36000" marB="36000"/>
                </a:tc>
                <a:extLst>
                  <a:ext uri="{0D108BD9-81ED-4DB2-BD59-A6C34878D82A}">
                    <a16:rowId xmlns:a16="http://schemas.microsoft.com/office/drawing/2014/main" val="1277126214"/>
                  </a:ext>
                </a:extLst>
              </a:tr>
              <a:tr h="216024">
                <a:tc>
                  <a:txBody>
                    <a:bodyPr/>
                    <a:lstStyle/>
                    <a:p>
                      <a:pPr algn="ctr"/>
                      <a:r>
                        <a:rPr lang="en-CA" sz="1200" dirty="0">
                          <a:solidFill>
                            <a:schemeClr val="tx1"/>
                          </a:solidFill>
                          <a:latin typeface="Consolas" panose="020B0609020204030204" pitchFamily="49" charset="0"/>
                        </a:rPr>
                        <a:t>IPC144</a:t>
                      </a:r>
                    </a:p>
                  </a:txBody>
                  <a:tcPr marL="36000" marR="36000" marT="36000" marB="36000"/>
                </a:tc>
                <a:tc>
                  <a:txBody>
                    <a:bodyPr/>
                    <a:lstStyle/>
                    <a:p>
                      <a:pPr algn="ctr"/>
                      <a:r>
                        <a:rPr lang="en-CA" sz="1200" dirty="0">
                          <a:solidFill>
                            <a:schemeClr val="tx1"/>
                          </a:solidFill>
                          <a:latin typeface="Consolas" panose="020B0609020204030204" pitchFamily="49" charset="0"/>
                        </a:rPr>
                        <a:t>SBB</a:t>
                      </a:r>
                    </a:p>
                  </a:txBody>
                  <a:tcPr marL="36000" marR="36000" marT="36000" marB="36000"/>
                </a:tc>
                <a:tc>
                  <a:txBody>
                    <a:bodyPr/>
                    <a:lstStyle/>
                    <a:p>
                      <a:pPr algn="ctr"/>
                      <a:r>
                        <a:rPr lang="en-CA" sz="1200" dirty="0">
                          <a:solidFill>
                            <a:schemeClr val="tx1"/>
                          </a:solidFill>
                          <a:latin typeface="Consolas" panose="020B0609020204030204" pitchFamily="49" charset="0"/>
                        </a:rPr>
                        <a:t>THU</a:t>
                      </a:r>
                    </a:p>
                  </a:txBody>
                  <a:tcPr marL="36000" marR="36000" marT="36000" marB="36000"/>
                </a:tc>
                <a:tc>
                  <a:txBody>
                    <a:bodyPr/>
                    <a:lstStyle/>
                    <a:p>
                      <a:pPr algn="ctr"/>
                      <a:r>
                        <a:rPr lang="en-CA" sz="1200" dirty="0">
                          <a:solidFill>
                            <a:schemeClr val="tx1"/>
                          </a:solidFill>
                          <a:latin typeface="Consolas" panose="020B0609020204030204" pitchFamily="49" charset="0"/>
                        </a:rPr>
                        <a:t>7-8</a:t>
                      </a:r>
                    </a:p>
                  </a:txBody>
                  <a:tcPr marL="36000" marR="36000" marT="36000" marB="36000"/>
                </a:tc>
                <a:extLst>
                  <a:ext uri="{0D108BD9-81ED-4DB2-BD59-A6C34878D82A}">
                    <a16:rowId xmlns:a16="http://schemas.microsoft.com/office/drawing/2014/main" val="1619174966"/>
                  </a:ext>
                </a:extLst>
              </a:tr>
              <a:tr h="282328">
                <a:tc>
                  <a:txBody>
                    <a:bodyPr/>
                    <a:lstStyle/>
                    <a:p>
                      <a:pPr algn="ctr"/>
                      <a:r>
                        <a:rPr lang="en-CA" sz="1200" dirty="0">
                          <a:solidFill>
                            <a:schemeClr val="tx1"/>
                          </a:solidFill>
                          <a:latin typeface="Consolas" panose="020B0609020204030204" pitchFamily="49" charset="0"/>
                        </a:rPr>
                        <a:t>ULI101</a:t>
                      </a:r>
                    </a:p>
                  </a:txBody>
                  <a:tcPr marL="36000" marR="36000" marT="36000" marB="36000"/>
                </a:tc>
                <a:tc>
                  <a:txBody>
                    <a:bodyPr/>
                    <a:lstStyle/>
                    <a:p>
                      <a:pPr algn="ctr"/>
                      <a:r>
                        <a:rPr lang="en-CA" sz="1200" dirty="0">
                          <a:solidFill>
                            <a:schemeClr val="tx1"/>
                          </a:solidFill>
                          <a:latin typeface="Consolas" panose="020B0609020204030204" pitchFamily="49" charset="0"/>
                        </a:rPr>
                        <a:t>SAA</a:t>
                      </a:r>
                    </a:p>
                  </a:txBody>
                  <a:tcPr marL="36000" marR="36000" marT="36000" marB="36000"/>
                </a:tc>
                <a:tc>
                  <a:txBody>
                    <a:bodyPr/>
                    <a:lstStyle/>
                    <a:p>
                      <a:pPr algn="ctr"/>
                      <a:r>
                        <a:rPr lang="en-CA" sz="1200" dirty="0">
                          <a:solidFill>
                            <a:schemeClr val="tx1"/>
                          </a:solidFill>
                          <a:latin typeface="Consolas" panose="020B0609020204030204" pitchFamily="49" charset="0"/>
                        </a:rPr>
                        <a:t>MON</a:t>
                      </a:r>
                    </a:p>
                  </a:txBody>
                  <a:tcPr marL="36000" marR="36000" marT="36000" marB="36000"/>
                </a:tc>
                <a:tc>
                  <a:txBody>
                    <a:bodyPr/>
                    <a:lstStyle/>
                    <a:p>
                      <a:pPr algn="ctr"/>
                      <a:r>
                        <a:rPr lang="en-CA" sz="1200" dirty="0">
                          <a:solidFill>
                            <a:schemeClr val="tx1"/>
                          </a:solidFill>
                          <a:latin typeface="Consolas" panose="020B0609020204030204" pitchFamily="49" charset="0"/>
                        </a:rPr>
                        <a:t>5-6</a:t>
                      </a:r>
                    </a:p>
                  </a:txBody>
                  <a:tcPr marL="36000" marR="36000" marT="36000" marB="36000"/>
                </a:tc>
                <a:extLst>
                  <a:ext uri="{0D108BD9-81ED-4DB2-BD59-A6C34878D82A}">
                    <a16:rowId xmlns:a16="http://schemas.microsoft.com/office/drawing/2014/main" val="1572108692"/>
                  </a:ext>
                </a:extLst>
              </a:tr>
              <a:tr h="258492">
                <a:tc>
                  <a:txBody>
                    <a:bodyPr/>
                    <a:lstStyle/>
                    <a:p>
                      <a:pPr algn="ctr"/>
                      <a:r>
                        <a:rPr lang="en-CA" sz="1200" dirty="0">
                          <a:solidFill>
                            <a:schemeClr val="tx1"/>
                          </a:solidFill>
                          <a:latin typeface="Consolas" panose="020B0609020204030204" pitchFamily="49" charset="0"/>
                        </a:rPr>
                        <a:t>ULI101</a:t>
                      </a:r>
                    </a:p>
                  </a:txBody>
                  <a:tcPr marL="36000" marR="36000" marT="36000" marB="36000"/>
                </a:tc>
                <a:tc>
                  <a:txBody>
                    <a:bodyPr/>
                    <a:lstStyle/>
                    <a:p>
                      <a:pPr algn="ctr"/>
                      <a:r>
                        <a:rPr lang="en-CA" sz="1200" dirty="0">
                          <a:solidFill>
                            <a:schemeClr val="tx1"/>
                          </a:solidFill>
                          <a:latin typeface="Consolas" panose="020B0609020204030204" pitchFamily="49" charset="0"/>
                        </a:rPr>
                        <a:t>SBB</a:t>
                      </a:r>
                    </a:p>
                  </a:txBody>
                  <a:tcPr marL="36000" marR="36000" marT="36000" marB="36000"/>
                </a:tc>
                <a:tc>
                  <a:txBody>
                    <a:bodyPr/>
                    <a:lstStyle/>
                    <a:p>
                      <a:pPr algn="ctr"/>
                      <a:r>
                        <a:rPr lang="en-CA" sz="1200" dirty="0">
                          <a:solidFill>
                            <a:schemeClr val="tx1"/>
                          </a:solidFill>
                          <a:latin typeface="Consolas" panose="020B0609020204030204" pitchFamily="49" charset="0"/>
                        </a:rPr>
                        <a:t>WED</a:t>
                      </a:r>
                    </a:p>
                  </a:txBody>
                  <a:tcPr marL="36000" marR="36000" marT="36000" marB="36000"/>
                </a:tc>
                <a:tc>
                  <a:txBody>
                    <a:bodyPr/>
                    <a:lstStyle/>
                    <a:p>
                      <a:pPr algn="ctr"/>
                      <a:r>
                        <a:rPr lang="en-CA" sz="1200" dirty="0">
                          <a:solidFill>
                            <a:schemeClr val="tx1"/>
                          </a:solidFill>
                          <a:latin typeface="Consolas" panose="020B0609020204030204" pitchFamily="49" charset="0"/>
                        </a:rPr>
                        <a:t>2-3</a:t>
                      </a:r>
                    </a:p>
                  </a:txBody>
                  <a:tcPr marL="36000" marR="36000" marT="36000" marB="36000"/>
                </a:tc>
                <a:extLst>
                  <a:ext uri="{0D108BD9-81ED-4DB2-BD59-A6C34878D82A}">
                    <a16:rowId xmlns:a16="http://schemas.microsoft.com/office/drawing/2014/main" val="1253614329"/>
                  </a:ext>
                </a:extLst>
              </a:tr>
            </a:tbl>
          </a:graphicData>
        </a:graphic>
      </p:graphicFrame>
      <p:cxnSp>
        <p:nvCxnSpPr>
          <p:cNvPr id="27" name="Straight Arrow Connector 26">
            <a:extLst>
              <a:ext uri="{FF2B5EF4-FFF2-40B4-BE49-F238E27FC236}">
                <a16:creationId xmlns:a16="http://schemas.microsoft.com/office/drawing/2014/main" id="{B70E5888-F59B-42A4-9465-DF0DE049784A}"/>
              </a:ext>
            </a:extLst>
          </p:cNvPr>
          <p:cNvCxnSpPr>
            <a:cxnSpLocks/>
          </p:cNvCxnSpPr>
          <p:nvPr/>
        </p:nvCxnSpPr>
        <p:spPr>
          <a:xfrm flipH="1" flipV="1">
            <a:off x="4199041" y="3760867"/>
            <a:ext cx="1957135" cy="19790"/>
          </a:xfrm>
          <a:prstGeom prst="straightConnector1">
            <a:avLst/>
          </a:prstGeom>
          <a:ln>
            <a:solidFill>
              <a:schemeClr val="tx1">
                <a:lumMod val="85000"/>
                <a:lumOff val="15000"/>
              </a:schemeClr>
            </a:solidFill>
            <a:headEnd type="diamond" w="sm" len="sm"/>
            <a:tailEnd type="triangle"/>
          </a:ln>
        </p:spPr>
        <p:style>
          <a:lnRef idx="1">
            <a:schemeClr val="accent1"/>
          </a:lnRef>
          <a:fillRef idx="0">
            <a:schemeClr val="accent1"/>
          </a:fillRef>
          <a:effectRef idx="0">
            <a:schemeClr val="accent1"/>
          </a:effectRef>
          <a:fontRef idx="minor">
            <a:schemeClr val="tx1"/>
          </a:fontRef>
        </p:style>
      </p:cxnSp>
      <p:sp>
        <p:nvSpPr>
          <p:cNvPr id="38" name="Flowchart: Predefined Process 37">
            <a:extLst>
              <a:ext uri="{FF2B5EF4-FFF2-40B4-BE49-F238E27FC236}">
                <a16:creationId xmlns:a16="http://schemas.microsoft.com/office/drawing/2014/main" id="{14E48E6C-BC2C-4866-A851-B4731E26AA87}"/>
              </a:ext>
            </a:extLst>
          </p:cNvPr>
          <p:cNvSpPr/>
          <p:nvPr/>
        </p:nvSpPr>
        <p:spPr>
          <a:xfrm>
            <a:off x="446989" y="2927442"/>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FPU</a:t>
            </a:r>
          </a:p>
        </p:txBody>
      </p:sp>
      <p:sp>
        <p:nvSpPr>
          <p:cNvPr id="39" name="Flowchart: Predefined Process 38">
            <a:extLst>
              <a:ext uri="{FF2B5EF4-FFF2-40B4-BE49-F238E27FC236}">
                <a16:creationId xmlns:a16="http://schemas.microsoft.com/office/drawing/2014/main" id="{FE00EAD4-51C8-4785-B11F-FB928758E4F4}"/>
              </a:ext>
            </a:extLst>
          </p:cNvPr>
          <p:cNvSpPr/>
          <p:nvPr/>
        </p:nvSpPr>
        <p:spPr>
          <a:xfrm>
            <a:off x="446989" y="3287482"/>
            <a:ext cx="1152128" cy="36004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GPU</a:t>
            </a:r>
          </a:p>
        </p:txBody>
      </p:sp>
      <p:sp>
        <p:nvSpPr>
          <p:cNvPr id="4" name="Flowchart: Data 3">
            <a:extLst>
              <a:ext uri="{FF2B5EF4-FFF2-40B4-BE49-F238E27FC236}">
                <a16:creationId xmlns:a16="http://schemas.microsoft.com/office/drawing/2014/main" id="{C2E20364-45B9-406D-ADFF-9DCA5E364963}"/>
              </a:ext>
            </a:extLst>
          </p:cNvPr>
          <p:cNvSpPr/>
          <p:nvPr/>
        </p:nvSpPr>
        <p:spPr>
          <a:xfrm flipH="1">
            <a:off x="1807416" y="2592617"/>
            <a:ext cx="1044116" cy="3600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CA" b="1" i="1" dirty="0"/>
              <a:t>fast</a:t>
            </a:r>
          </a:p>
        </p:txBody>
      </p:sp>
    </p:spTree>
    <p:extLst>
      <p:ext uri="{BB962C8B-B14F-4D97-AF65-F5344CB8AC3E}">
        <p14:creationId xmlns:p14="http://schemas.microsoft.com/office/powerpoint/2010/main" val="41174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1" y="267494"/>
            <a:ext cx="8786537" cy="742950"/>
          </a:xfrm>
        </p:spPr>
        <p:txBody>
          <a:bodyPr>
            <a:normAutofit/>
          </a:bodyPr>
          <a:lstStyle/>
          <a:p>
            <a:pPr algn="ctr"/>
            <a:r>
              <a:rPr lang="en-CA" i="1" dirty="0"/>
              <a:t>Persistent</a:t>
            </a:r>
            <a:r>
              <a:rPr lang="en-CA" dirty="0"/>
              <a:t> secondary storage devices	</a:t>
            </a:r>
          </a:p>
        </p:txBody>
      </p:sp>
      <p:pic>
        <p:nvPicPr>
          <p:cNvPr id="1026" name="Picture 2" descr="https://img.purch.com/1525406403994-jpg/o/aHR0cDovL21lZGlhLmJlc3RvZm1pY3JvLmNvbS9XL0svNzY5NzAwL29yaWdpbmFsLzE1MjU0MDY0MDM5OTQuanBn">
            <a:extLst>
              <a:ext uri="{FF2B5EF4-FFF2-40B4-BE49-F238E27FC236}">
                <a16:creationId xmlns:a16="http://schemas.microsoft.com/office/drawing/2014/main" id="{8DA90299-D162-4292-A7FA-42C4E915A36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059582"/>
            <a:ext cx="4550168"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32EBA4A3-EB48-4292-9979-574C847D3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580" y="1059582"/>
            <a:ext cx="4224469" cy="23762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110.lunapic.com/editor/working/156597009794217275?7241637213">
            <a:extLst>
              <a:ext uri="{FF2B5EF4-FFF2-40B4-BE49-F238E27FC236}">
                <a16:creationId xmlns:a16="http://schemas.microsoft.com/office/drawing/2014/main" id="{24A4F9E2-2132-4BE0-AE2C-1BAF242D4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9612" y="2760994"/>
            <a:ext cx="3829608" cy="25530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7569C9-DD9C-482A-BF7D-8CCF4A85158D}"/>
              </a:ext>
            </a:extLst>
          </p:cNvPr>
          <p:cNvSpPr txBox="1"/>
          <p:nvPr/>
        </p:nvSpPr>
        <p:spPr>
          <a:xfrm>
            <a:off x="323528" y="1275606"/>
            <a:ext cx="792088" cy="369332"/>
          </a:xfrm>
          <a:prstGeom prst="rect">
            <a:avLst/>
          </a:prstGeom>
          <a:noFill/>
          <a:ln w="12700" cap="rnd">
            <a:solidFill>
              <a:schemeClr val="tx1"/>
            </a:solidFill>
            <a:prstDash val="sysDot"/>
          </a:ln>
        </p:spPr>
        <p:txBody>
          <a:bodyPr wrap="square" rtlCol="0">
            <a:spAutoFit/>
          </a:bodyPr>
          <a:lstStyle/>
          <a:p>
            <a:pPr algn="ctr"/>
            <a:r>
              <a:rPr lang="en-CA" b="1" dirty="0"/>
              <a:t>SSD</a:t>
            </a:r>
          </a:p>
        </p:txBody>
      </p:sp>
      <p:sp>
        <p:nvSpPr>
          <p:cNvPr id="11" name="TextBox 10">
            <a:extLst>
              <a:ext uri="{FF2B5EF4-FFF2-40B4-BE49-F238E27FC236}">
                <a16:creationId xmlns:a16="http://schemas.microsoft.com/office/drawing/2014/main" id="{3F488064-32BA-441E-A2AC-A19275F366FF}"/>
              </a:ext>
            </a:extLst>
          </p:cNvPr>
          <p:cNvSpPr txBox="1"/>
          <p:nvPr/>
        </p:nvSpPr>
        <p:spPr>
          <a:xfrm>
            <a:off x="6693184" y="1529632"/>
            <a:ext cx="648072" cy="369332"/>
          </a:xfrm>
          <a:prstGeom prst="rect">
            <a:avLst/>
          </a:prstGeom>
          <a:noFill/>
          <a:ln w="12700">
            <a:solidFill>
              <a:schemeClr val="tx1"/>
            </a:solidFill>
            <a:prstDash val="sysDot"/>
          </a:ln>
        </p:spPr>
        <p:txBody>
          <a:bodyPr wrap="square" rtlCol="0">
            <a:spAutoFit/>
          </a:bodyPr>
          <a:lstStyle/>
          <a:p>
            <a:r>
              <a:rPr lang="en-CA" b="1" dirty="0">
                <a:solidFill>
                  <a:schemeClr val="bg1"/>
                </a:solidFill>
              </a:rPr>
              <a:t>LTO</a:t>
            </a:r>
          </a:p>
        </p:txBody>
      </p:sp>
      <p:sp>
        <p:nvSpPr>
          <p:cNvPr id="12" name="TextBox 11">
            <a:extLst>
              <a:ext uri="{FF2B5EF4-FFF2-40B4-BE49-F238E27FC236}">
                <a16:creationId xmlns:a16="http://schemas.microsoft.com/office/drawing/2014/main" id="{5DD540F3-2EBC-4617-8D03-4D56E345B950}"/>
              </a:ext>
            </a:extLst>
          </p:cNvPr>
          <p:cNvSpPr txBox="1"/>
          <p:nvPr/>
        </p:nvSpPr>
        <p:spPr>
          <a:xfrm>
            <a:off x="3851920" y="2058402"/>
            <a:ext cx="720080" cy="369332"/>
          </a:xfrm>
          <a:prstGeom prst="rect">
            <a:avLst/>
          </a:prstGeom>
          <a:noFill/>
          <a:ln w="12700" cap="rnd">
            <a:solidFill>
              <a:schemeClr val="tx1"/>
            </a:solidFill>
            <a:prstDash val="sysDot"/>
          </a:ln>
        </p:spPr>
        <p:txBody>
          <a:bodyPr wrap="square" rtlCol="0">
            <a:spAutoFit/>
          </a:bodyPr>
          <a:lstStyle/>
          <a:p>
            <a:r>
              <a:rPr lang="en-CA" b="1" dirty="0"/>
              <a:t>HDD</a:t>
            </a:r>
          </a:p>
        </p:txBody>
      </p:sp>
      <p:pic>
        <p:nvPicPr>
          <p:cNvPr id="3" name="Picture 2">
            <a:extLst>
              <a:ext uri="{FF2B5EF4-FFF2-40B4-BE49-F238E27FC236}">
                <a16:creationId xmlns:a16="http://schemas.microsoft.com/office/drawing/2014/main" id="{493FC09B-0FDA-4847-BCE4-3ED3BC3FD8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4268" y="3591140"/>
            <a:ext cx="1437769" cy="1063178"/>
          </a:xfrm>
          <a:prstGeom prst="rect">
            <a:avLst/>
          </a:prstGeom>
        </p:spPr>
      </p:pic>
      <p:sp>
        <p:nvSpPr>
          <p:cNvPr id="10" name="TextBox 9">
            <a:extLst>
              <a:ext uri="{FF2B5EF4-FFF2-40B4-BE49-F238E27FC236}">
                <a16:creationId xmlns:a16="http://schemas.microsoft.com/office/drawing/2014/main" id="{245093C8-25BE-4185-922A-B993DF2801DD}"/>
              </a:ext>
            </a:extLst>
          </p:cNvPr>
          <p:cNvSpPr txBox="1"/>
          <p:nvPr/>
        </p:nvSpPr>
        <p:spPr>
          <a:xfrm>
            <a:off x="6876256" y="4416521"/>
            <a:ext cx="2267744" cy="646331"/>
          </a:xfrm>
          <a:prstGeom prst="rect">
            <a:avLst/>
          </a:prstGeom>
          <a:noFill/>
          <a:ln w="12700">
            <a:noFill/>
            <a:prstDash val="sysDot"/>
          </a:ln>
        </p:spPr>
        <p:txBody>
          <a:bodyPr wrap="square" rtlCol="0">
            <a:spAutoFit/>
          </a:bodyPr>
          <a:lstStyle/>
          <a:p>
            <a:pPr algn="ctr"/>
            <a:r>
              <a:rPr lang="en-CA" b="1" dirty="0"/>
              <a:t>        USB</a:t>
            </a:r>
            <a:br>
              <a:rPr lang="en-CA" b="1" dirty="0"/>
            </a:br>
            <a:r>
              <a:rPr lang="en-CA" b="1" dirty="0"/>
              <a:t>personal use only</a:t>
            </a:r>
          </a:p>
        </p:txBody>
      </p:sp>
      <p:sp>
        <p:nvSpPr>
          <p:cNvPr id="13" name="TextBox 12">
            <a:extLst>
              <a:ext uri="{FF2B5EF4-FFF2-40B4-BE49-F238E27FC236}">
                <a16:creationId xmlns:a16="http://schemas.microsoft.com/office/drawing/2014/main" id="{3219AE0F-2723-4430-85AB-69975A531238}"/>
              </a:ext>
            </a:extLst>
          </p:cNvPr>
          <p:cNvSpPr txBox="1"/>
          <p:nvPr/>
        </p:nvSpPr>
        <p:spPr>
          <a:xfrm>
            <a:off x="3131840" y="4416521"/>
            <a:ext cx="3312368" cy="369332"/>
          </a:xfrm>
          <a:prstGeom prst="rect">
            <a:avLst/>
          </a:prstGeom>
          <a:noFill/>
          <a:ln w="12700">
            <a:noFill/>
            <a:prstDash val="sysDot"/>
          </a:ln>
        </p:spPr>
        <p:txBody>
          <a:bodyPr wrap="square" rtlCol="0">
            <a:spAutoFit/>
          </a:bodyPr>
          <a:lstStyle/>
          <a:p>
            <a:r>
              <a:rPr lang="en-CA" b="1" dirty="0"/>
              <a:t> </a:t>
            </a:r>
            <a:r>
              <a:rPr lang="en-CA" b="1" dirty="0">
                <a:solidFill>
                  <a:schemeClr val="bg1">
                    <a:lumMod val="50000"/>
                  </a:schemeClr>
                </a:solidFill>
              </a:rPr>
              <a:t>CD</a:t>
            </a:r>
            <a:r>
              <a:rPr lang="en-CA" b="1" dirty="0"/>
              <a:t>      </a:t>
            </a:r>
            <a:r>
              <a:rPr lang="en-CA" b="1" dirty="0">
                <a:solidFill>
                  <a:schemeClr val="bg1">
                    <a:lumMod val="50000"/>
                  </a:schemeClr>
                </a:solidFill>
              </a:rPr>
              <a:t>DVD</a:t>
            </a:r>
            <a:r>
              <a:rPr lang="en-CA" b="1" dirty="0"/>
              <a:t>       BD 100GB</a:t>
            </a:r>
          </a:p>
        </p:txBody>
      </p:sp>
      <p:sp>
        <p:nvSpPr>
          <p:cNvPr id="14" name="TextBox 13">
            <a:extLst>
              <a:ext uri="{FF2B5EF4-FFF2-40B4-BE49-F238E27FC236}">
                <a16:creationId xmlns:a16="http://schemas.microsoft.com/office/drawing/2014/main" id="{3B4589DC-3876-4CC2-A079-F75F6C8A4597}"/>
              </a:ext>
            </a:extLst>
          </p:cNvPr>
          <p:cNvSpPr txBox="1"/>
          <p:nvPr/>
        </p:nvSpPr>
        <p:spPr>
          <a:xfrm>
            <a:off x="6261136" y="1966069"/>
            <a:ext cx="1512168" cy="461665"/>
          </a:xfrm>
          <a:prstGeom prst="rect">
            <a:avLst/>
          </a:prstGeom>
          <a:solidFill>
            <a:srgbClr val="576F93">
              <a:alpha val="50000"/>
            </a:srgbClr>
          </a:solidFill>
          <a:ln w="12700">
            <a:noFill/>
            <a:prstDash val="sysDot"/>
          </a:ln>
        </p:spPr>
        <p:txBody>
          <a:bodyPr wrap="square" rtlCol="0">
            <a:spAutoFit/>
          </a:bodyPr>
          <a:lstStyle/>
          <a:p>
            <a:pPr algn="ctr"/>
            <a:r>
              <a:rPr lang="en-CA" sz="1200" dirty="0">
                <a:solidFill>
                  <a:schemeClr val="bg1"/>
                </a:solidFill>
              </a:rPr>
              <a:t>Linear Tape Open</a:t>
            </a:r>
            <a:br>
              <a:rPr lang="en-CA" sz="1200" dirty="0">
                <a:solidFill>
                  <a:schemeClr val="bg1"/>
                </a:solidFill>
              </a:rPr>
            </a:br>
            <a:r>
              <a:rPr lang="en-CA" sz="1200" dirty="0">
                <a:solidFill>
                  <a:schemeClr val="bg1"/>
                </a:solidFill>
              </a:rPr>
              <a:t>18TB</a:t>
            </a:r>
            <a:endParaRPr lang="en-CA" dirty="0">
              <a:solidFill>
                <a:schemeClr val="bg1"/>
              </a:solidFill>
            </a:endParaRPr>
          </a:p>
        </p:txBody>
      </p:sp>
      <p:sp>
        <p:nvSpPr>
          <p:cNvPr id="4" name="TextBox 3">
            <a:extLst>
              <a:ext uri="{FF2B5EF4-FFF2-40B4-BE49-F238E27FC236}">
                <a16:creationId xmlns:a16="http://schemas.microsoft.com/office/drawing/2014/main" id="{D870F57A-A0F6-112C-B813-D865AA6E942E}"/>
              </a:ext>
            </a:extLst>
          </p:cNvPr>
          <p:cNvSpPr txBox="1"/>
          <p:nvPr/>
        </p:nvSpPr>
        <p:spPr>
          <a:xfrm>
            <a:off x="3549932" y="3300317"/>
            <a:ext cx="2534236" cy="369333"/>
          </a:xfrm>
          <a:prstGeom prst="rect">
            <a:avLst/>
          </a:prstGeom>
          <a:solidFill>
            <a:schemeClr val="bg1">
              <a:alpha val="60000"/>
            </a:schemeClr>
          </a:solidFill>
          <a:ln w="12700" cap="rnd">
            <a:solidFill>
              <a:schemeClr val="tx1"/>
            </a:solidFill>
            <a:prstDash val="sysDot"/>
          </a:ln>
        </p:spPr>
        <p:txBody>
          <a:bodyPr wrap="square" rtlCol="0">
            <a:spAutoFit/>
          </a:bodyPr>
          <a:lstStyle/>
          <a:p>
            <a:pPr algn="ctr"/>
            <a:r>
              <a:rPr lang="en-CA" b="1" dirty="0"/>
              <a:t>Optical</a:t>
            </a:r>
          </a:p>
        </p:txBody>
      </p:sp>
    </p:spTree>
    <p:extLst>
      <p:ext uri="{BB962C8B-B14F-4D97-AF65-F5344CB8AC3E}">
        <p14:creationId xmlns:p14="http://schemas.microsoft.com/office/powerpoint/2010/main" val="201469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i="1" dirty="0"/>
              <a:t>Persistent</a:t>
            </a:r>
            <a:r>
              <a:rPr lang="en-CA" dirty="0"/>
              <a:t> storage devices historically</a:t>
            </a:r>
          </a:p>
        </p:txBody>
      </p:sp>
      <p:sp>
        <p:nvSpPr>
          <p:cNvPr id="3" name="Content Placeholder 2"/>
          <p:cNvSpPr>
            <a:spLocks noGrp="1"/>
          </p:cNvSpPr>
          <p:nvPr>
            <p:ph idx="1"/>
          </p:nvPr>
        </p:nvSpPr>
        <p:spPr>
          <a:xfrm>
            <a:off x="288847" y="987574"/>
            <a:ext cx="8675641" cy="3943350"/>
          </a:xfrm>
        </p:spPr>
        <p:txBody>
          <a:bodyPr>
            <a:normAutofit/>
          </a:bodyPr>
          <a:lstStyle/>
          <a:p>
            <a:pPr marL="0" indent="0" algn="ctr">
              <a:spcBef>
                <a:spcPts val="0"/>
              </a:spcBef>
              <a:buNone/>
            </a:pPr>
            <a:r>
              <a:rPr lang="en-US" dirty="0">
                <a:ln w="25400">
                  <a:noFill/>
                </a:ln>
              </a:rPr>
              <a:t>Storage media were mounted on "drives" used by a "machine" </a:t>
            </a:r>
          </a:p>
        </p:txBody>
      </p:sp>
      <p:pic>
        <p:nvPicPr>
          <p:cNvPr id="1026" name="Picture 2" descr="https://i.stack.imgur.com/d9a21.jpg">
            <a:extLst>
              <a:ext uri="{FF2B5EF4-FFF2-40B4-BE49-F238E27FC236}">
                <a16:creationId xmlns:a16="http://schemas.microsoft.com/office/drawing/2014/main" id="{D96F1B8D-16AE-4333-A46F-E8EBA9B7F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47" y="1453395"/>
            <a:ext cx="2290564" cy="34358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stack.imgur.com/y0hco.jpg">
            <a:extLst>
              <a:ext uri="{FF2B5EF4-FFF2-40B4-BE49-F238E27FC236}">
                <a16:creationId xmlns:a16="http://schemas.microsoft.com/office/drawing/2014/main" id="{FA7A877C-5C3F-4AA2-AABD-22285FC81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720" y="1450760"/>
            <a:ext cx="2401743" cy="34801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1CCC1C9-2666-4D19-8266-6700B8423B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5772" y="1440160"/>
            <a:ext cx="3824182" cy="3147814"/>
          </a:xfrm>
          <a:prstGeom prst="rect">
            <a:avLst/>
          </a:prstGeom>
        </p:spPr>
      </p:pic>
      <p:sp>
        <p:nvSpPr>
          <p:cNvPr id="5" name="TextBox 4">
            <a:extLst>
              <a:ext uri="{FF2B5EF4-FFF2-40B4-BE49-F238E27FC236}">
                <a16:creationId xmlns:a16="http://schemas.microsoft.com/office/drawing/2014/main" id="{5BBD8CB3-FF84-425E-97D9-A1FBBC7989EB}"/>
              </a:ext>
            </a:extLst>
          </p:cNvPr>
          <p:cNvSpPr txBox="1"/>
          <p:nvPr/>
        </p:nvSpPr>
        <p:spPr>
          <a:xfrm>
            <a:off x="457200" y="3575507"/>
            <a:ext cx="1954560" cy="954107"/>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Tape Drive</a:t>
            </a:r>
          </a:p>
        </p:txBody>
      </p:sp>
      <p:sp>
        <p:nvSpPr>
          <p:cNvPr id="8" name="TextBox 7">
            <a:extLst>
              <a:ext uri="{FF2B5EF4-FFF2-40B4-BE49-F238E27FC236}">
                <a16:creationId xmlns:a16="http://schemas.microsoft.com/office/drawing/2014/main" id="{0E500983-9573-41DA-A67D-D4398E05DD3A}"/>
              </a:ext>
            </a:extLst>
          </p:cNvPr>
          <p:cNvSpPr txBox="1"/>
          <p:nvPr/>
        </p:nvSpPr>
        <p:spPr>
          <a:xfrm>
            <a:off x="2959187" y="3880306"/>
            <a:ext cx="1954560" cy="954107"/>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Disk Pack</a:t>
            </a:r>
            <a:br>
              <a:rPr lang="en-CA" sz="2800" b="1" dirty="0">
                <a:ln w="25400" cap="sq" cmpd="tri">
                  <a:solidFill>
                    <a:schemeClr val="accent1">
                      <a:shade val="50000"/>
                    </a:schemeClr>
                  </a:solidFill>
                  <a:bevel/>
                </a:ln>
                <a:solidFill>
                  <a:schemeClr val="bg1"/>
                </a:solidFill>
              </a:rPr>
            </a:br>
            <a:r>
              <a:rPr lang="en-CA" sz="2800" b="1" dirty="0">
                <a:ln w="25400" cap="sq" cmpd="tri">
                  <a:solidFill>
                    <a:schemeClr val="accent1">
                      <a:shade val="50000"/>
                    </a:schemeClr>
                  </a:solidFill>
                  <a:bevel/>
                </a:ln>
                <a:solidFill>
                  <a:schemeClr val="bg1"/>
                </a:solidFill>
              </a:rPr>
              <a:t>Drive</a:t>
            </a:r>
          </a:p>
        </p:txBody>
      </p:sp>
      <p:sp>
        <p:nvSpPr>
          <p:cNvPr id="9" name="TextBox 8">
            <a:extLst>
              <a:ext uri="{FF2B5EF4-FFF2-40B4-BE49-F238E27FC236}">
                <a16:creationId xmlns:a16="http://schemas.microsoft.com/office/drawing/2014/main" id="{C3396696-B427-4797-8B22-2D68E0B6BD3B}"/>
              </a:ext>
            </a:extLst>
          </p:cNvPr>
          <p:cNvSpPr txBox="1"/>
          <p:nvPr/>
        </p:nvSpPr>
        <p:spPr>
          <a:xfrm>
            <a:off x="5305772" y="4366326"/>
            <a:ext cx="3586708" cy="523220"/>
          </a:xfrm>
          <a:prstGeom prst="rect">
            <a:avLst/>
          </a:prstGeom>
          <a:noFill/>
          <a:ln cmpd="sng">
            <a:noFill/>
          </a:ln>
          <a:effectLst/>
        </p:spPr>
        <p:txBody>
          <a:bodyPr wrap="square" rtlCol="0" anchor="ctr" anchorCtr="1">
            <a:spAutoFit/>
          </a:bodyPr>
          <a:lstStyle/>
          <a:p>
            <a:pPr algn="ctr"/>
            <a:r>
              <a:rPr lang="en-CA" sz="2800" b="1" dirty="0">
                <a:ln w="25400" cap="sq" cmpd="tri">
                  <a:solidFill>
                    <a:schemeClr val="accent1">
                      <a:shade val="50000"/>
                    </a:schemeClr>
                  </a:solidFill>
                  <a:bevel/>
                </a:ln>
                <a:solidFill>
                  <a:schemeClr val="bg1"/>
                </a:solidFill>
              </a:rPr>
              <a:t>Diskette Drive</a:t>
            </a:r>
          </a:p>
        </p:txBody>
      </p:sp>
    </p:spTree>
    <p:extLst>
      <p:ext uri="{BB962C8B-B14F-4D97-AF65-F5344CB8AC3E}">
        <p14:creationId xmlns:p14="http://schemas.microsoft.com/office/powerpoint/2010/main" val="340734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OS mounts a storage device to a Drive</a:t>
            </a:r>
          </a:p>
        </p:txBody>
      </p:sp>
      <p:sp>
        <p:nvSpPr>
          <p:cNvPr id="3" name="Content Placeholder 2"/>
          <p:cNvSpPr>
            <a:spLocks noGrp="1"/>
          </p:cNvSpPr>
          <p:nvPr>
            <p:ph idx="1"/>
          </p:nvPr>
        </p:nvSpPr>
        <p:spPr>
          <a:xfrm>
            <a:off x="251520" y="1059582"/>
            <a:ext cx="8892480" cy="3819872"/>
          </a:xfrm>
        </p:spPr>
        <p:txBody>
          <a:bodyPr>
            <a:noAutofit/>
          </a:bodyPr>
          <a:lstStyle/>
          <a:p>
            <a:pPr>
              <a:spcBef>
                <a:spcPts val="0"/>
              </a:spcBef>
            </a:pPr>
            <a:r>
              <a:rPr lang="en-CA" dirty="0">
                <a:solidFill>
                  <a:schemeClr val="tx2"/>
                </a:solidFill>
              </a:rPr>
              <a:t>Drive</a:t>
            </a:r>
            <a:r>
              <a:rPr lang="en-CA" dirty="0"/>
              <a:t>: storage device recognized by </a:t>
            </a:r>
            <a:r>
              <a:rPr lang="en-CA" dirty="0">
                <a:solidFill>
                  <a:schemeClr val="tx2"/>
                </a:solidFill>
              </a:rPr>
              <a:t>Operating System (OS)</a:t>
            </a:r>
          </a:p>
          <a:p>
            <a:pPr>
              <a:spcBef>
                <a:spcPts val="0"/>
              </a:spcBef>
            </a:pPr>
            <a:r>
              <a:rPr lang="en-CA" dirty="0"/>
              <a:t>OS </a:t>
            </a:r>
            <a:r>
              <a:rPr lang="en-CA" dirty="0">
                <a:solidFill>
                  <a:schemeClr val="tx2"/>
                </a:solidFill>
              </a:rPr>
              <a:t>mounts</a:t>
            </a:r>
            <a:r>
              <a:rPr lang="en-CA" dirty="0"/>
              <a:t> drives: recognizes hardware &amp; </a:t>
            </a:r>
            <a:r>
              <a:rPr lang="en-US" dirty="0"/>
              <a:t>assigns unique identifier</a:t>
            </a:r>
            <a:br>
              <a:rPr lang="en-US" dirty="0"/>
            </a:br>
            <a:r>
              <a:rPr lang="en-US" b="1" dirty="0">
                <a:latin typeface="Consolas" panose="020B0609020204030204" pitchFamily="49" charset="0"/>
              </a:rPr>
              <a:t>C:</a:t>
            </a:r>
            <a:r>
              <a:rPr lang="en-US" dirty="0"/>
              <a:t>  or  </a:t>
            </a:r>
            <a:r>
              <a:rPr lang="en-US" b="1" dirty="0">
                <a:latin typeface="Consolas" panose="020B0609020204030204" pitchFamily="49" charset="0"/>
              </a:rPr>
              <a:t>D:</a:t>
            </a:r>
            <a:r>
              <a:rPr lang="en-US" dirty="0"/>
              <a:t>  or  </a:t>
            </a:r>
            <a:r>
              <a:rPr lang="en-US" b="1" dirty="0">
                <a:latin typeface="Consolas" panose="020B0609020204030204" pitchFamily="49" charset="0"/>
              </a:rPr>
              <a:t>E:</a:t>
            </a:r>
            <a:r>
              <a:rPr lang="en-US" dirty="0"/>
              <a:t>  </a:t>
            </a:r>
            <a:r>
              <a:rPr lang="en-US" b="1" dirty="0">
                <a:latin typeface="Consolas" panose="020B0609020204030204" pitchFamily="49" charset="0"/>
              </a:rPr>
              <a:t>...</a:t>
            </a:r>
            <a:r>
              <a:rPr lang="en-US" dirty="0"/>
              <a:t>	in Windows (mounting is </a:t>
            </a:r>
            <a:r>
              <a:rPr lang="en-US" dirty="0" err="1"/>
              <a:t>automagic</a:t>
            </a:r>
            <a:r>
              <a:rPr lang="en-US" dirty="0"/>
              <a:t>)</a:t>
            </a:r>
            <a:br>
              <a:rPr lang="en-US" b="1" dirty="0">
                <a:latin typeface="Consolas" panose="020B0609020204030204" pitchFamily="49" charset="0"/>
              </a:rPr>
            </a:br>
            <a:r>
              <a:rPr lang="en-CA" b="1" dirty="0">
                <a:latin typeface="Consolas" panose="020B0609020204030204" pitchFamily="49" charset="0"/>
              </a:rPr>
              <a:t># mount /dev/sdc1   /media/</a:t>
            </a:r>
            <a:r>
              <a:rPr lang="en-CA" b="1" dirty="0" err="1">
                <a:latin typeface="Consolas" panose="020B0609020204030204" pitchFamily="49" charset="0"/>
              </a:rPr>
              <a:t>usb</a:t>
            </a:r>
            <a:r>
              <a:rPr lang="en-CA" b="1" dirty="0">
                <a:latin typeface="Consolas" panose="020B0609020204030204" pitchFamily="49" charset="0"/>
              </a:rPr>
              <a:t>-drive/</a:t>
            </a:r>
            <a:r>
              <a:rPr lang="en-US" b="1" dirty="0">
                <a:latin typeface="Consolas" panose="020B0609020204030204" pitchFamily="49" charset="0"/>
              </a:rPr>
              <a:t> </a:t>
            </a:r>
            <a:r>
              <a:rPr lang="en-US" dirty="0"/>
              <a:t>in Linux/Unix</a:t>
            </a:r>
            <a:br>
              <a:rPr lang="en-US" dirty="0"/>
            </a:br>
            <a:r>
              <a:rPr lang="en-CA" b="1" dirty="0">
                <a:latin typeface="Consolas" panose="020B0609020204030204" pitchFamily="49" charset="0"/>
              </a:rPr>
              <a:t>        -</a:t>
            </a:r>
            <a:r>
              <a:rPr lang="en-CA" i="1" dirty="0"/>
              <a:t>hardware</a:t>
            </a:r>
            <a:r>
              <a:rPr lang="en-CA" b="1" dirty="0">
                <a:latin typeface="Consolas" panose="020B0609020204030204" pitchFamily="49" charset="0"/>
              </a:rPr>
              <a:t>-   ----</a:t>
            </a:r>
            <a:r>
              <a:rPr lang="en-US" i="1" dirty="0"/>
              <a:t> identifier </a:t>
            </a:r>
            <a:r>
              <a:rPr lang="en-CA" b="1" dirty="0">
                <a:latin typeface="Consolas" panose="020B0609020204030204" pitchFamily="49" charset="0"/>
              </a:rPr>
              <a:t>----</a:t>
            </a:r>
            <a:endParaRPr lang="en-US" b="1" dirty="0">
              <a:latin typeface="Consolas" panose="020B0609020204030204" pitchFamily="49" charset="0"/>
            </a:endParaRPr>
          </a:p>
          <a:p>
            <a:pPr>
              <a:spcBef>
                <a:spcPts val="0"/>
              </a:spcBef>
            </a:pPr>
            <a:r>
              <a:rPr lang="en-CA" b="1" dirty="0">
                <a:solidFill>
                  <a:schemeClr val="tx2"/>
                </a:solidFill>
              </a:rPr>
              <a:t>Mounting</a:t>
            </a:r>
            <a:r>
              <a:rPr lang="en-CA" dirty="0"/>
              <a:t> is the process of making the file system on a storage device accessible to the OS and your applications / software.</a:t>
            </a:r>
          </a:p>
          <a:p>
            <a:pPr lvl="1">
              <a:spcBef>
                <a:spcPts val="0"/>
              </a:spcBef>
            </a:pPr>
            <a:r>
              <a:rPr lang="en-CA" dirty="0"/>
              <a:t>e.g. plug in a USB drive</a:t>
            </a:r>
          </a:p>
        </p:txBody>
      </p:sp>
    </p:spTree>
    <p:extLst>
      <p:ext uri="{BB962C8B-B14F-4D97-AF65-F5344CB8AC3E}">
        <p14:creationId xmlns:p14="http://schemas.microsoft.com/office/powerpoint/2010/main" val="209474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i="1" dirty="0"/>
              <a:t>Persistent</a:t>
            </a:r>
            <a:r>
              <a:rPr lang="en-CA" dirty="0"/>
              <a:t> storage – DAS   </a:t>
            </a:r>
            <a:r>
              <a:rPr lang="en-CA" dirty="0">
                <a:solidFill>
                  <a:schemeClr val="tx1">
                    <a:lumMod val="50000"/>
                    <a:lumOff val="50000"/>
                  </a:schemeClr>
                </a:solidFill>
              </a:rPr>
              <a:t>"D-A-S"</a:t>
            </a:r>
          </a:p>
        </p:txBody>
      </p:sp>
      <p:sp>
        <p:nvSpPr>
          <p:cNvPr id="3" name="Content Placeholder 2"/>
          <p:cNvSpPr>
            <a:spLocks noGrp="1"/>
          </p:cNvSpPr>
          <p:nvPr>
            <p:ph idx="1"/>
          </p:nvPr>
        </p:nvSpPr>
        <p:spPr>
          <a:xfrm>
            <a:off x="4729680" y="1059582"/>
            <a:ext cx="4414320" cy="3657600"/>
          </a:xfrm>
        </p:spPr>
        <p:txBody>
          <a:bodyPr wrap="square">
            <a:normAutofit fontScale="70000" lnSpcReduction="20000"/>
          </a:bodyPr>
          <a:lstStyle/>
          <a:p>
            <a:pPr marL="0" indent="0">
              <a:lnSpc>
                <a:spcPct val="120000"/>
              </a:lnSpc>
              <a:spcBef>
                <a:spcPts val="0"/>
              </a:spcBef>
              <a:buNone/>
            </a:pPr>
            <a:r>
              <a:rPr lang="en-CA" u="sng" dirty="0"/>
              <a:t>Direct Attached Storage</a:t>
            </a:r>
          </a:p>
          <a:p>
            <a:pPr>
              <a:lnSpc>
                <a:spcPct val="120000"/>
              </a:lnSpc>
              <a:spcBef>
                <a:spcPts val="0"/>
              </a:spcBef>
            </a:pPr>
            <a:r>
              <a:rPr lang="en-CA" dirty="0"/>
              <a:t>within same server case or frame, </a:t>
            </a:r>
            <a:br>
              <a:rPr lang="en-CA" dirty="0"/>
            </a:br>
            <a:r>
              <a:rPr lang="en-CA" dirty="0"/>
              <a:t>direct connect to system motherboard</a:t>
            </a:r>
          </a:p>
          <a:p>
            <a:pPr>
              <a:lnSpc>
                <a:spcPct val="120000"/>
              </a:lnSpc>
              <a:spcBef>
                <a:spcPts val="0"/>
              </a:spcBef>
            </a:pPr>
            <a:r>
              <a:rPr lang="en-CA" b="1" dirty="0"/>
              <a:t>SSD</a:t>
            </a:r>
            <a:r>
              <a:rPr lang="en-CA" dirty="0"/>
              <a:t> – Solid State Drive</a:t>
            </a:r>
          </a:p>
          <a:p>
            <a:pPr lvl="1">
              <a:lnSpc>
                <a:spcPct val="120000"/>
              </a:lnSpc>
              <a:spcBef>
                <a:spcPts val="0"/>
              </a:spcBef>
            </a:pPr>
            <a:r>
              <a:rPr lang="en-CA" dirty="0"/>
              <a:t>High performance, 10% of enterprise/cloud</a:t>
            </a:r>
          </a:p>
          <a:p>
            <a:pPr lvl="1">
              <a:lnSpc>
                <a:spcPct val="120000"/>
              </a:lnSpc>
              <a:spcBef>
                <a:spcPts val="0"/>
              </a:spcBef>
            </a:pPr>
            <a:r>
              <a:rPr lang="en-CA" dirty="0"/>
              <a:t>High </a:t>
            </a:r>
            <a:r>
              <a:rPr lang="en-CA" u="sng" dirty="0"/>
              <a:t>T</a:t>
            </a:r>
            <a:r>
              <a:rPr lang="en-CA" dirty="0"/>
              <a:t>otal </a:t>
            </a:r>
            <a:r>
              <a:rPr lang="en-CA" u="sng" dirty="0"/>
              <a:t>C</a:t>
            </a:r>
            <a:r>
              <a:rPr lang="en-CA" dirty="0"/>
              <a:t>ost of </a:t>
            </a:r>
            <a:r>
              <a:rPr lang="en-CA" u="sng" dirty="0"/>
              <a:t>O</a:t>
            </a:r>
            <a:r>
              <a:rPr lang="en-CA" dirty="0"/>
              <a:t>wnership (TCO)</a:t>
            </a:r>
          </a:p>
          <a:p>
            <a:pPr>
              <a:lnSpc>
                <a:spcPct val="120000"/>
              </a:lnSpc>
              <a:spcBef>
                <a:spcPts val="0"/>
              </a:spcBef>
            </a:pPr>
            <a:r>
              <a:rPr lang="en-CA" b="1" dirty="0"/>
              <a:t>HDD</a:t>
            </a:r>
            <a:r>
              <a:rPr lang="en-CA" dirty="0"/>
              <a:t> – Hard Disk Drive</a:t>
            </a:r>
          </a:p>
          <a:p>
            <a:pPr lvl="1">
              <a:lnSpc>
                <a:spcPct val="120000"/>
              </a:lnSpc>
              <a:spcBef>
                <a:spcPts val="0"/>
              </a:spcBef>
            </a:pPr>
            <a:r>
              <a:rPr lang="en-CA" dirty="0"/>
              <a:t>Good performance, 90% of enterprise/cloud</a:t>
            </a:r>
          </a:p>
          <a:p>
            <a:pPr lvl="1">
              <a:lnSpc>
                <a:spcPct val="120000"/>
              </a:lnSpc>
              <a:spcBef>
                <a:spcPts val="0"/>
              </a:spcBef>
            </a:pPr>
            <a:r>
              <a:rPr lang="en-CA" dirty="0"/>
              <a:t>Low TCO</a:t>
            </a:r>
          </a:p>
          <a:p>
            <a:pPr>
              <a:lnSpc>
                <a:spcPct val="120000"/>
              </a:lnSpc>
              <a:spcBef>
                <a:spcPts val="0"/>
              </a:spcBef>
            </a:pPr>
            <a:r>
              <a:rPr lang="en-CA" dirty="0"/>
              <a:t>Scalability</a:t>
            </a:r>
          </a:p>
          <a:p>
            <a:pPr lvl="1">
              <a:lnSpc>
                <a:spcPct val="120000"/>
              </a:lnSpc>
              <a:spcBef>
                <a:spcPts val="0"/>
              </a:spcBef>
            </a:pPr>
            <a:r>
              <a:rPr lang="en-CA" dirty="0"/>
              <a:t>constrained by drive capacity and</a:t>
            </a:r>
          </a:p>
          <a:p>
            <a:pPr lvl="1">
              <a:lnSpc>
                <a:spcPct val="120000"/>
              </a:lnSpc>
              <a:spcBef>
                <a:spcPts val="0"/>
              </a:spcBef>
            </a:pPr>
            <a:r>
              <a:rPr lang="en-CA" dirty="0"/>
              <a:t>physical space within case or rack</a:t>
            </a:r>
          </a:p>
          <a:p>
            <a:pPr>
              <a:lnSpc>
                <a:spcPct val="120000"/>
              </a:lnSpc>
              <a:spcBef>
                <a:spcPts val="0"/>
              </a:spcBef>
            </a:pPr>
            <a:r>
              <a:rPr lang="en-CA" dirty="0"/>
              <a:t>Total Cost of Ownership (TCO)</a:t>
            </a:r>
          </a:p>
          <a:p>
            <a:pPr lvl="1">
              <a:lnSpc>
                <a:spcPct val="120000"/>
              </a:lnSpc>
              <a:spcBef>
                <a:spcPts val="0"/>
              </a:spcBef>
            </a:pPr>
            <a:r>
              <a:rPr lang="en-CA" dirty="0"/>
              <a:t>1 × 22TB </a:t>
            </a:r>
            <a:r>
              <a:rPr lang="en-CA" b="1" dirty="0"/>
              <a:t>HDD is 1/6 TCO </a:t>
            </a:r>
            <a:r>
              <a:rPr lang="en-CA" dirty="0"/>
              <a:t>of 5.7 × 3.84TB SDD</a:t>
            </a:r>
          </a:p>
          <a:p>
            <a:pPr lvl="2">
              <a:lnSpc>
                <a:spcPct val="120000"/>
              </a:lnSpc>
              <a:spcBef>
                <a:spcPts val="0"/>
              </a:spcBef>
            </a:pPr>
            <a:endParaRPr lang="en-CA" dirty="0"/>
          </a:p>
        </p:txBody>
      </p:sp>
      <p:pic>
        <p:nvPicPr>
          <p:cNvPr id="4" name="Picture 2" descr="https://img.purch.com/1525406403994-jpg/o/aHR0cDovL21lZGlhLmJlc3RvZm1pY3JvLmNvbS9XL0svNzY5NzAwL29yaWdpbmFsLzE1MjU0MDY0MDM5OTQuanBn">
            <a:extLst>
              <a:ext uri="{FF2B5EF4-FFF2-40B4-BE49-F238E27FC236}">
                <a16:creationId xmlns:a16="http://schemas.microsoft.com/office/drawing/2014/main" id="{8F0DACDE-9EC3-3366-6F24-36B53C617F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059582"/>
            <a:ext cx="4550168"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285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4">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344675"/>
      </a:hlink>
      <a:folHlink>
        <a:srgbClr val="344675"/>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38810</TotalTime>
  <Words>10441</Words>
  <Application>Microsoft Office PowerPoint</Application>
  <PresentationFormat>On-screen Show (16:9)</PresentationFormat>
  <Paragraphs>718</Paragraphs>
  <Slides>38</Slides>
  <Notes>38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Cascadia Code</vt:lpstr>
      <vt:lpstr>Consolas</vt:lpstr>
      <vt:lpstr>Courier New</vt:lpstr>
      <vt:lpstr>Franklin Gothic Demi</vt:lpstr>
      <vt:lpstr>Helvetica Neue</vt:lpstr>
      <vt:lpstr>Linux Libertine</vt:lpstr>
      <vt:lpstr>Webdings</vt:lpstr>
      <vt:lpstr>Clarity</vt:lpstr>
      <vt:lpstr>Custom Design</vt:lpstr>
      <vt:lpstr>Computer Principles for Programmers</vt:lpstr>
      <vt:lpstr>Agenda</vt:lpstr>
      <vt:lpstr>Agenda</vt:lpstr>
      <vt:lpstr>If you had it all, where would you put it? </vt:lpstr>
      <vt:lpstr>Computer Storage</vt:lpstr>
      <vt:lpstr>Persistent secondary storage devices </vt:lpstr>
      <vt:lpstr>Persistent storage devices historically</vt:lpstr>
      <vt:lpstr>OS mounts a storage device to a Drive</vt:lpstr>
      <vt:lpstr>Persistent storage – DAS   "D-A-S"</vt:lpstr>
      <vt:lpstr>Persistent storage – SAN   "SAN"</vt:lpstr>
      <vt:lpstr>Persistent storage – Cloud</vt:lpstr>
      <vt:lpstr>Persistent storage – NAS   "N-A-S"</vt:lpstr>
      <vt:lpstr>Persistent storage – Attached</vt:lpstr>
      <vt:lpstr>Persistent storage – Offline &amp; Nearline</vt:lpstr>
      <vt:lpstr>What is a File? What is Data? </vt:lpstr>
      <vt:lpstr>Data format == meaning</vt:lpstr>
      <vt:lpstr>How is a house and its things organized?</vt:lpstr>
      <vt:lpstr>Directory Structures, Parent-Child Directories</vt:lpstr>
      <vt:lpstr>What is a Folder/Directory?</vt:lpstr>
      <vt:lpstr>Path and Filename structure</vt:lpstr>
      <vt:lpstr>File Extensions</vt:lpstr>
      <vt:lpstr>Common File Extensions</vt:lpstr>
      <vt:lpstr>Naming Conventions</vt:lpstr>
      <vt:lpstr>Common File/Folder Operations</vt:lpstr>
      <vt:lpstr>Visual Studio demo and activity</vt:lpstr>
      <vt:lpstr>Notes</vt:lpstr>
      <vt:lpstr>For later…</vt:lpstr>
      <vt:lpstr>Curve of Forgetting,  Sine Wave of Remembering</vt:lpstr>
      <vt:lpstr>Persistent storage device architectures</vt:lpstr>
      <vt:lpstr>What is a Character?</vt:lpstr>
      <vt:lpstr>What are Reserved Characters?</vt:lpstr>
      <vt:lpstr>More About Directory Structures</vt:lpstr>
      <vt:lpstr>Absolute and Relative Paths</vt:lpstr>
      <vt:lpstr>Absolute and Relative Paths</vt:lpstr>
      <vt:lpstr>Absolute and Relative Paths (Cont’d)</vt:lpstr>
      <vt:lpstr>Wildcards</vt:lpstr>
      <vt:lpstr>Wildcards (Cont’d)</vt:lpstr>
      <vt:lpstr>File Attributes in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Candice</dc:creator>
  <cp:lastModifiedBy>Tim McKenna</cp:lastModifiedBy>
  <cp:revision>949</cp:revision>
  <cp:lastPrinted>2019-05-07T05:17:45Z</cp:lastPrinted>
  <dcterms:created xsi:type="dcterms:W3CDTF">2016-05-30T19:06:58Z</dcterms:created>
  <dcterms:modified xsi:type="dcterms:W3CDTF">2023-05-09T04:34:47Z</dcterms:modified>
</cp:coreProperties>
</file>