
<file path=[Content_Types].xml><?xml version="1.0" encoding="utf-8"?>
<Types xmlns="http://schemas.openxmlformats.org/package/2006/content-types">
  <Default Extension="emf" ContentType="image/x-emf"/>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4"/>
  </p:sldMasterIdLst>
  <p:notesMasterIdLst>
    <p:notesMasterId r:id="rId24"/>
  </p:notesMasterIdLst>
  <p:sldIdLst>
    <p:sldId id="256" r:id="rId5"/>
    <p:sldId id="374" r:id="rId6"/>
    <p:sldId id="393" r:id="rId7"/>
    <p:sldId id="342" r:id="rId8"/>
    <p:sldId id="324" r:id="rId9"/>
    <p:sldId id="336" r:id="rId10"/>
    <p:sldId id="333" r:id="rId11"/>
    <p:sldId id="325" r:id="rId12"/>
    <p:sldId id="356" r:id="rId13"/>
    <p:sldId id="351" r:id="rId14"/>
    <p:sldId id="359" r:id="rId15"/>
    <p:sldId id="358" r:id="rId16"/>
    <p:sldId id="349" r:id="rId17"/>
    <p:sldId id="352" r:id="rId18"/>
    <p:sldId id="375" r:id="rId19"/>
    <p:sldId id="354" r:id="rId20"/>
    <p:sldId id="392" r:id="rId21"/>
    <p:sldId id="353" r:id="rId22"/>
    <p:sldId id="389" r:id="rId23"/>
  </p:sldIdLst>
  <p:sldSz cx="9144000" cy="5143500" type="screen16x9"/>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E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932" autoAdjust="0"/>
  </p:normalViewPr>
  <p:slideViewPr>
    <p:cSldViewPr>
      <p:cViewPr varScale="1">
        <p:scale>
          <a:sx n="148" d="100"/>
          <a:sy n="148" d="100"/>
        </p:scale>
        <p:origin x="2154" y="114"/>
      </p:cViewPr>
      <p:guideLst>
        <p:guide orient="horz" pos="1620"/>
        <p:guide pos="2880"/>
      </p:guideLst>
    </p:cSldViewPr>
  </p:slideViewPr>
  <p:notesTextViewPr>
    <p:cViewPr>
      <p:scale>
        <a:sx n="1" d="1"/>
        <a:sy n="1" d="1"/>
      </p:scale>
      <p:origin x="0" y="0"/>
    </p:cViewPr>
  </p:notesTextViewPr>
  <p:sorterViewPr>
    <p:cViewPr>
      <p:scale>
        <a:sx n="200" d="100"/>
        <a:sy n="200" d="100"/>
      </p:scale>
      <p:origin x="0" y="-2031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0B49775B-8F53-4D6D-8CF3-A5EC3380B11F}" type="datetimeFigureOut">
              <a:rPr lang="en-US" smtClean="0"/>
              <a:t>9/12/2022</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6CE49CAB-11E7-4E46-B3A8-B9759289B5BF}" type="slidenum">
              <a:rPr lang="en-US" smtClean="0"/>
              <a:t>‹#›</a:t>
            </a:fld>
            <a:endParaRPr lang="en-US"/>
          </a:p>
        </p:txBody>
      </p:sp>
    </p:spTree>
    <p:extLst>
      <p:ext uri="{BB962C8B-B14F-4D97-AF65-F5344CB8AC3E}">
        <p14:creationId xmlns:p14="http://schemas.microsoft.com/office/powerpoint/2010/main" val="1908658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Visual Studio IntelliSense YouTube video at </a:t>
            </a:r>
            <a:r>
              <a:rPr lang="en-CA" b="1" dirty="0"/>
              <a:t>https://youtu.be/bWYNjdLdbZs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Details may not appear when screen sharing during online lecture.</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https://hackertyper.net/</a:t>
            </a:r>
          </a:p>
          <a:p>
            <a:r>
              <a:rPr lang="en-US" dirty="0"/>
              <a:t>Real programmers and movie/TV actors don't use the mouse. Ever seen an actor do anything at a computer other than flail away at a keyboard? </a:t>
            </a:r>
            <a:br>
              <a:rPr lang="en-US" dirty="0"/>
            </a:br>
            <a:r>
              <a:rPr lang="en-US" dirty="0"/>
              <a:t>https://tvtropes.org/pmwiki/pmwiki.php/Main/RapidFireTyping</a:t>
            </a:r>
          </a:p>
          <a:p>
            <a:r>
              <a:rPr lang="en-US" b="0" dirty="0"/>
              <a:t>http://geektyper.com/unsc/ </a:t>
            </a:r>
            <a:r>
              <a:rPr lang="en-US" b="1" dirty="0"/>
              <a:t>	</a:t>
            </a:r>
            <a:r>
              <a:rPr lang="en-US" b="0" dirty="0"/>
              <a:t>  [use Backspace key to select other styles]</a:t>
            </a:r>
          </a:p>
          <a:p>
            <a:r>
              <a:rPr lang="en-US" dirty="0"/>
              <a:t>https://geekprank.com/hacker/</a:t>
            </a:r>
          </a:p>
          <a:p>
            <a:r>
              <a:rPr lang="en-US" dirty="0"/>
              <a:t>http://thepierealm.coffeecup.com/hackerTyper/</a:t>
            </a:r>
          </a:p>
          <a:p>
            <a:endParaRPr lang="en-US" dirty="0"/>
          </a:p>
          <a:p>
            <a:pPr defTabSz="966612">
              <a:defRPr/>
            </a:pPr>
            <a:r>
              <a:rPr lang="en-US" dirty="0"/>
              <a:t>https://userinterfaces.aalto.fi/how-we-type/  i.e. type any way you want</a:t>
            </a:r>
          </a:p>
          <a:p>
            <a:endParaRPr lang="en-US" dirty="0"/>
          </a:p>
          <a:p>
            <a:pPr defTabSz="966612">
              <a:defRPr/>
            </a:pPr>
            <a:r>
              <a:rPr lang="en-US" dirty="0"/>
              <a:t>https://io9.gizmodo.com/the-10-goofiest-computer-hacking-scenes-in-cinema-histo-5643388</a:t>
            </a:r>
          </a:p>
          <a:p>
            <a:r>
              <a:rPr lang="en-US" dirty="0"/>
              <a:t>See also https://www.nngroup.com/articles/movies-usability-top-10-bloopers/</a:t>
            </a:r>
          </a:p>
          <a:p>
            <a:endParaRPr lang="en-US" dirty="0"/>
          </a:p>
          <a:p>
            <a:r>
              <a:rPr lang="en-US" dirty="0"/>
              <a:t>Google: 	using computers in movies</a:t>
            </a:r>
            <a:br>
              <a:rPr lang="en-US" dirty="0"/>
            </a:br>
            <a:r>
              <a:rPr lang="en-US" dirty="0"/>
              <a:t>–and– 	</a:t>
            </a:r>
            <a:r>
              <a:rPr lang="en-CA" dirty="0"/>
              <a:t>actors typing keyboards in movies</a:t>
            </a:r>
            <a:endParaRPr lang="en-US" dirty="0"/>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things that you learn about computers, as shown in the movies... From http://www.mwc.co.uk/humour.htm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1. Word processors never display a cursor. 2. You never have to use the spacebar when typing long sentences. 3. All monitors display 2 inch high letters. 4. High-tech computers, such as those used by NASA, the CIA, or some such governmental institution, have easy-to-understand graphical interfaces. 5. Those that don't will have incredibly powerful text-based command shells that can correctly understand and execute commands typed in plain English. 6. Corollary: You can gain access to any information you want by simply typing "ACCESS ALL OF THE SECRET FILES" on any keyboard. 7. Likewise, you can infect a computer with a destructive virus by simply typing "UPLOAD VIRUS." Viruses cause temperatures in computers, just like they do in humans. After a while, smoke billows out of disk drives and monitors. 8. All computers are connected. You can access the information on the villain's desktop computer, even if it's turned off. 9. Powerful computers beep whenever you press a key or whenever the screen changes. Some computers also slow down the output on the screen so that it doesn't go faster than you can read. The *really* advanced ones also emulate the sound of a dot-matrix printer as the characters come across the screen. 10. All computer panels have thousands of volts and flash pots just underneath the surface. Malfunctions are indicated by a bright flash, a puff of smoke, a shower of sparks, and an explosion that forces you backward. (See #7, above) 11. People typing away on a computer will turn it off without saving the data. 12. A hacker can get into the most sensitive computer in the world before intermission and guess the secret password in two tries. 13. Any PERMISSION DENIED has an OVERRIDE function. 14. Complex calculations and loading of huge amounts of data will be accomplished in under three seconds. In the movies, modems transmit data at two gigabytes per second. 15. When the power plant/missile site/whatever overheats, all the control panels will explode, as will the entire building. 16. If you display a file on the screen and someone deletes the file, it also disappears from the screen. There are no ways to copy a backup file-and there are no undelete utilities. 17. If a disk has got encrypted files, you are automatically asked for a password when you try to access it. 18. No matter what kind of computer disk it is, it'll be readable by any system you put it into. All application software is usable by all computer platforms. 19. The more high-tech the equipment, the more buttons it has. However, everyone must have been highly trained, because the buttons aren't labelled. 20. Most computers, no matter how small, have reality-defying three-dimensional, real-time, photo-realistic animated graphics capability. 21. Laptops, for some strange reason, always seem to have amazing real-time video phone capabilities and the performance of a CRAY-MP 22. Whenever a character looks at a VDU, the image is so bright that it projects itself onto his/her face. 23. Computers never crash during key, high-intensity activities. Humans operating computers never make mistakes under stress. 24. Programs are fiendishly perfect and never have bugs that slow down users. 25. Any photograph can have minute details pulled out of it. You can zoom into any picture as far as you want to. For example: "What's that fuzzy thing in the corner? I don't know, let's check. It's the murder weapon!". "Let's look under the bed for the killers shoes. No, just some comics books (Marvel 1954, very rare). Let's check the closet shelves..." 26. All the financial and accounting information of any multi-billion-dollar international company can fit on a single 3 1/2" floppy. </a:t>
            </a:r>
            <a:endParaRPr lang="en-CA"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a:t>
            </a:fld>
            <a:endParaRPr lang="en-US"/>
          </a:p>
        </p:txBody>
      </p:sp>
    </p:spTree>
    <p:extLst>
      <p:ext uri="{BB962C8B-B14F-4D97-AF65-F5344CB8AC3E}">
        <p14:creationId xmlns:p14="http://schemas.microsoft.com/office/powerpoint/2010/main" val="2626530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300" b="1" dirty="0"/>
              <a:t>"Important:</a:t>
            </a:r>
            <a:r>
              <a:rPr lang="en-CA" sz="1300" dirty="0"/>
              <a:t> If you're not using AutoSave or if your file is not stored on OneDrive or SharePoint, the </a:t>
            </a:r>
            <a:r>
              <a:rPr lang="en-CA" sz="1300" b="1" dirty="0"/>
              <a:t>Save</a:t>
            </a:r>
            <a:r>
              <a:rPr lang="en-CA" sz="1300" dirty="0"/>
              <a:t> button is still your best friend. To be sure you don’t lose your latest work, select </a:t>
            </a:r>
            <a:r>
              <a:rPr lang="en-CA" sz="1300" b="1" dirty="0"/>
              <a:t>Save</a:t>
            </a:r>
            <a:r>
              <a:rPr lang="en-CA" sz="1300" dirty="0"/>
              <a:t>  (or press </a:t>
            </a:r>
            <a:r>
              <a:rPr lang="en-CA" sz="1300" dirty="0" err="1"/>
              <a:t>Ctrl+S</a:t>
            </a:r>
            <a:r>
              <a:rPr lang="en-CA" sz="1300" dirty="0"/>
              <a:t>) often."</a:t>
            </a:r>
          </a:p>
          <a:p>
            <a:r>
              <a:rPr lang="en-CA" dirty="0"/>
              <a:t>https://support.office.com/en-us/article/help-protect-your-files-in-case-of-a-crash-551c29b1-6a4b-4415-a3ff-a80415b92f99</a:t>
            </a:r>
          </a:p>
        </p:txBody>
      </p:sp>
      <p:sp>
        <p:nvSpPr>
          <p:cNvPr id="4" name="Slide Number Placeholder 3"/>
          <p:cNvSpPr>
            <a:spLocks noGrp="1"/>
          </p:cNvSpPr>
          <p:nvPr>
            <p:ph type="sldNum" sz="quarter" idx="10"/>
          </p:nvPr>
        </p:nvSpPr>
        <p:spPr/>
        <p:txBody>
          <a:bodyPr/>
          <a:lstStyle/>
          <a:p>
            <a:fld id="{6CE49CAB-11E7-4E46-B3A8-B9759289B5BF}" type="slidenum">
              <a:rPr lang="en-US" smtClean="0"/>
              <a:t>10</a:t>
            </a:fld>
            <a:endParaRPr lang="en-US"/>
          </a:p>
        </p:txBody>
      </p:sp>
    </p:spTree>
    <p:extLst>
      <p:ext uri="{BB962C8B-B14F-4D97-AF65-F5344CB8AC3E}">
        <p14:creationId xmlns:p14="http://schemas.microsoft.com/office/powerpoint/2010/main" val="1165183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11</a:t>
            </a:fld>
            <a:endParaRPr lang="en-US"/>
          </a:p>
        </p:txBody>
      </p:sp>
    </p:spTree>
    <p:extLst>
      <p:ext uri="{BB962C8B-B14F-4D97-AF65-F5344CB8AC3E}">
        <p14:creationId xmlns:p14="http://schemas.microsoft.com/office/powerpoint/2010/main" val="3649110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CTRL + Up / Down will scroll window pane contents up / down one row/line at a time. It is similar to page down which moves a pane's worth of lines up / down.</a:t>
            </a:r>
          </a:p>
        </p:txBody>
      </p:sp>
      <p:sp>
        <p:nvSpPr>
          <p:cNvPr id="4" name="Slide Number Placeholder 3"/>
          <p:cNvSpPr>
            <a:spLocks noGrp="1"/>
          </p:cNvSpPr>
          <p:nvPr>
            <p:ph type="sldNum" sz="quarter" idx="10"/>
          </p:nvPr>
        </p:nvSpPr>
        <p:spPr/>
        <p:txBody>
          <a:bodyPr/>
          <a:lstStyle/>
          <a:p>
            <a:fld id="{6CE49CAB-11E7-4E46-B3A8-B9759289B5BF}" type="slidenum">
              <a:rPr lang="en-US" smtClean="0"/>
              <a:t>12</a:t>
            </a:fld>
            <a:endParaRPr lang="en-US"/>
          </a:p>
        </p:txBody>
      </p:sp>
    </p:spTree>
    <p:extLst>
      <p:ext uri="{BB962C8B-B14F-4D97-AF65-F5344CB8AC3E}">
        <p14:creationId xmlns:p14="http://schemas.microsoft.com/office/powerpoint/2010/main" val="3984187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 = Integrated Development Environment</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13</a:t>
            </a:fld>
            <a:endParaRPr lang="en-US"/>
          </a:p>
        </p:txBody>
      </p:sp>
    </p:spTree>
    <p:extLst>
      <p:ext uri="{BB962C8B-B14F-4D97-AF65-F5344CB8AC3E}">
        <p14:creationId xmlns:p14="http://schemas.microsoft.com/office/powerpoint/2010/main" val="1321079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14</a:t>
            </a:fld>
            <a:endParaRPr lang="en-US"/>
          </a:p>
        </p:txBody>
      </p:sp>
    </p:spTree>
    <p:extLst>
      <p:ext uri="{BB962C8B-B14F-4D97-AF65-F5344CB8AC3E}">
        <p14:creationId xmlns:p14="http://schemas.microsoft.com/office/powerpoint/2010/main" val="2207216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VS IDE, Help menu / Keyboard Accessibility ( </a:t>
            </a:r>
            <a:r>
              <a:rPr lang="en-US" b="1" dirty="0"/>
              <a:t>ALT+H K</a:t>
            </a:r>
            <a:r>
              <a:rPr lang="en-US" dirty="0"/>
              <a:t> )</a:t>
            </a:r>
            <a:endParaRPr lang="en-CA" dirty="0"/>
          </a:p>
          <a:p>
            <a:r>
              <a:rPr lang="en-CA" dirty="0"/>
              <a:t>https://docs.microsoft.com/en-ca/visualstudio/ide/reference</a:t>
            </a:r>
            <a:r>
              <a:rPr lang="en-CA"/>
              <a:t>/how-to-use-the-keyboard-exclusively</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15</a:t>
            </a:fld>
            <a:endParaRPr lang="en-US"/>
          </a:p>
        </p:txBody>
      </p:sp>
    </p:spTree>
    <p:extLst>
      <p:ext uri="{BB962C8B-B14F-4D97-AF65-F5344CB8AC3E}">
        <p14:creationId xmlns:p14="http://schemas.microsoft.com/office/powerpoint/2010/main" val="83329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16</a:t>
            </a:fld>
            <a:endParaRPr lang="en-US"/>
          </a:p>
        </p:txBody>
      </p:sp>
    </p:spTree>
    <p:extLst>
      <p:ext uri="{BB962C8B-B14F-4D97-AF65-F5344CB8AC3E}">
        <p14:creationId xmlns:p14="http://schemas.microsoft.com/office/powerpoint/2010/main" val="1198341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DO NOT FIND and REPLACE – dangerous. Always rename a variable.</a:t>
            </a:r>
          </a:p>
          <a:p>
            <a:endParaRPr lang="en-CA"/>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17</a:t>
            </a:fld>
            <a:endParaRPr lang="en-US"/>
          </a:p>
        </p:txBody>
      </p:sp>
    </p:spTree>
    <p:extLst>
      <p:ext uri="{BB962C8B-B14F-4D97-AF65-F5344CB8AC3E}">
        <p14:creationId xmlns:p14="http://schemas.microsoft.com/office/powerpoint/2010/main" val="35964448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latinLnBrk="0" hangingPunct="1"/>
            <a:r>
              <a:rPr lang="en-CA" sz="1300" dirty="0"/>
              <a:t>* IntelliSense assists programming by offering automatic code and syntax completion. </a:t>
            </a:r>
            <a:endParaRPr lang="en-CA" dirty="0">
              <a:effectLst/>
            </a:endParaRPr>
          </a:p>
          <a:p>
            <a:pPr rtl="0" latinLnBrk="0" hangingPunct="1"/>
            <a:r>
              <a:rPr lang="en-CA" sz="1300" dirty="0"/>
              <a:t>* IntelliSense is sensitive to the source file extension, e.g. _____</a:t>
            </a:r>
            <a:r>
              <a:rPr lang="en-CA" sz="1300" b="1" dirty="0"/>
              <a:t>.c</a:t>
            </a:r>
            <a:r>
              <a:rPr lang="en-CA" sz="1300" dirty="0"/>
              <a:t>  for C language source files. Only items relevant to that source file language are displayed. </a:t>
            </a:r>
            <a:endParaRPr lang="en-CA" dirty="0">
              <a:effectLst/>
            </a:endParaRPr>
          </a:p>
          <a:p>
            <a:pPr rtl="0" latinLnBrk="0" hangingPunct="1"/>
            <a:r>
              <a:rPr lang="en-CA" sz="1300" dirty="0"/>
              <a:t>* IntelliSense is activated when you begin to type a command, function, or variable name, e.g. "</a:t>
            </a:r>
            <a:r>
              <a:rPr lang="en-CA" sz="1300" dirty="0" err="1"/>
              <a:t>pr</a:t>
            </a:r>
            <a:r>
              <a:rPr lang="en-CA" sz="1300" dirty="0"/>
              <a:t>" to print. A list appears with items matching the characters typed. </a:t>
            </a:r>
            <a:endParaRPr lang="en-CA" dirty="0">
              <a:effectLst/>
            </a:endParaRPr>
          </a:p>
          <a:p>
            <a:pPr rtl="0" latinLnBrk="0" hangingPunct="1"/>
            <a:r>
              <a:rPr lang="en-CA" sz="1300" dirty="0"/>
              <a:t>* Pressing TAB selects the default item and completes your partially typed code. Use Up/Down to select a different item in the IntelliSense list and press TAB or Enter to insert that item. </a:t>
            </a:r>
            <a:endParaRPr lang="en-CA" dirty="0">
              <a:effectLst/>
            </a:endParaRPr>
          </a:p>
          <a:p>
            <a:pPr rtl="0" latinLnBrk="0" hangingPunct="1"/>
            <a:r>
              <a:rPr lang="en-CA" sz="1300" dirty="0"/>
              <a:t>* Ctrl + Spacebar turns on IntelliSense before you start typing or when it is staying out of your way</a:t>
            </a:r>
            <a:endParaRPr lang="en-CA" dirty="0">
              <a:effectLst/>
            </a:endParaRPr>
          </a:p>
          <a:p>
            <a:pPr rtl="0" latinLnBrk="0" hangingPunct="1"/>
            <a:r>
              <a:rPr lang="en-CA" dirty="0">
                <a:effectLst/>
              </a:rPr>
              <a:t>* </a:t>
            </a:r>
            <a:r>
              <a:rPr lang="en-CA" sz="1300" dirty="0"/>
              <a:t>Key </a:t>
            </a:r>
            <a:r>
              <a:rPr lang="en-CA" sz="1300" b="1" dirty="0"/>
              <a:t>(</a:t>
            </a:r>
            <a:r>
              <a:rPr lang="en-CA" sz="1300" dirty="0"/>
              <a:t> for a left parenthesis, and the right hand </a:t>
            </a:r>
            <a:r>
              <a:rPr lang="en-CA" sz="1300" b="1" dirty="0"/>
              <a:t>)</a:t>
            </a:r>
            <a:r>
              <a:rPr lang="en-CA" sz="1300" dirty="0"/>
              <a:t> is automatically inserted with the cursor positioned between them; for a function like </a:t>
            </a:r>
            <a:r>
              <a:rPr lang="en-CA" sz="1300" dirty="0" err="1"/>
              <a:t>printf</a:t>
            </a:r>
            <a:r>
              <a:rPr lang="en-CA" sz="1300" dirty="0"/>
              <a:t>, the comments and parameters are shown. </a:t>
            </a:r>
            <a:endParaRPr lang="en-CA" dirty="0">
              <a:effectLst/>
            </a:endParaRPr>
          </a:p>
          <a:p>
            <a:pPr rtl="0" latinLnBrk="0" hangingPunct="1"/>
            <a:r>
              <a:rPr lang="en-CA" sz="1300" dirty="0"/>
              <a:t>* Key </a:t>
            </a:r>
            <a:r>
              <a:rPr lang="en-CA" sz="1300" b="1" dirty="0"/>
              <a:t>"</a:t>
            </a:r>
            <a:r>
              <a:rPr lang="en-CA" sz="1300" dirty="0"/>
              <a:t> to open a quoted string of characters and IntelliSense automatically inserts a matching double-quote </a:t>
            </a:r>
            <a:r>
              <a:rPr lang="en-CA" sz="1300" b="1" dirty="0"/>
              <a:t>"; </a:t>
            </a:r>
            <a:r>
              <a:rPr lang="en-CA" sz="1300" dirty="0"/>
              <a:t>the cursor is positioned inside the quotes ready for the entry of a text string. This works for any matched pair of punctuation marks: ( )   { }   [ ]   " "   ' '   /* */ </a:t>
            </a:r>
            <a:endParaRPr lang="en-CA" dirty="0">
              <a:effectLst/>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18</a:t>
            </a:fld>
            <a:endParaRPr lang="en-US"/>
          </a:p>
        </p:txBody>
      </p:sp>
    </p:spTree>
    <p:extLst>
      <p:ext uri="{BB962C8B-B14F-4D97-AF65-F5344CB8AC3E}">
        <p14:creationId xmlns:p14="http://schemas.microsoft.com/office/powerpoint/2010/main" val="2460280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Unlisted YouTube video at </a:t>
            </a:r>
          </a:p>
          <a:p>
            <a:r>
              <a:rPr lang="en-CA" dirty="0"/>
              <a:t>https://youtu.be/bWYNjdLdbZs</a:t>
            </a:r>
          </a:p>
          <a:p>
            <a:endParaRPr lang="en-CA" dirty="0"/>
          </a:p>
          <a:p>
            <a:r>
              <a:rPr lang="en-CA" dirty="0"/>
              <a:t>Details do not appear when screen sharing during online lecture.</a:t>
            </a:r>
          </a:p>
        </p:txBody>
      </p:sp>
      <p:sp>
        <p:nvSpPr>
          <p:cNvPr id="4" name="Slide Number Placeholder 3"/>
          <p:cNvSpPr>
            <a:spLocks noGrp="1"/>
          </p:cNvSpPr>
          <p:nvPr>
            <p:ph type="sldNum" sz="quarter" idx="10"/>
          </p:nvPr>
        </p:nvSpPr>
        <p:spPr/>
        <p:txBody>
          <a:bodyPr/>
          <a:lstStyle/>
          <a:p>
            <a:fld id="{6CE49CAB-11E7-4E46-B3A8-B9759289B5BF}" type="slidenum">
              <a:rPr lang="en-US" smtClean="0"/>
              <a:t>19</a:t>
            </a:fld>
            <a:endParaRPr lang="en-US"/>
          </a:p>
        </p:txBody>
      </p:sp>
    </p:spTree>
    <p:extLst>
      <p:ext uri="{BB962C8B-B14F-4D97-AF65-F5344CB8AC3E}">
        <p14:creationId xmlns:p14="http://schemas.microsoft.com/office/powerpoint/2010/main" val="1636499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400" dirty="0">
                <a:latin typeface="Segoe UI" panose="020B0502040204020203" pitchFamily="34" charset="0"/>
                <a:cs typeface="Segoe UI" panose="020B0502040204020203" pitchFamily="34" charset="0"/>
              </a:rPr>
              <a:t>Understanding the problem is “Well begun, half done.” Grok the issues and the solution may present itself.</a:t>
            </a:r>
          </a:p>
          <a:p>
            <a:endParaRPr lang="en-CA" sz="1400" dirty="0">
              <a:latin typeface="Segoe UI" panose="020B0502040204020203" pitchFamily="34" charset="0"/>
              <a:cs typeface="Segoe UI" panose="020B0502040204020203" pitchFamily="34" charset="0"/>
            </a:endParaRPr>
          </a:p>
          <a:p>
            <a:r>
              <a:rPr lang="en-CA" sz="1400" kern="1200" dirty="0">
                <a:solidFill>
                  <a:schemeClr val="tx1"/>
                </a:solidFill>
                <a:effectLst/>
                <a:latin typeface="Segoe UI" panose="020B0502040204020203" pitchFamily="34" charset="0"/>
                <a:cs typeface="Segoe UI" panose="020B0502040204020203" pitchFamily="34" charset="0"/>
              </a:rPr>
              <a:t>Simple paraphrasing </a:t>
            </a:r>
            <a:r>
              <a:rPr lang="en-CA" sz="1400" i="1" kern="1200"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is</a:t>
            </a:r>
            <a:r>
              <a:rPr lang="en-CA" sz="1400" kern="1200"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 </a:t>
            </a:r>
            <a:r>
              <a:rPr lang="en-CA" sz="1400" dirty="0">
                <a:effectLst/>
                <a:latin typeface="Segoe UI" panose="020B0502040204020203" pitchFamily="34" charset="0"/>
                <a:ea typeface="Times New Roman" panose="02020603050405020304" pitchFamily="18" charset="0"/>
                <a:cs typeface="Segoe UI" panose="020B0502040204020203" pitchFamily="34" charset="0"/>
              </a:rPr>
              <a:t>plagiarism unless the source text is clearly cited and referenced. </a:t>
            </a:r>
            <a:br>
              <a:rPr lang="en-CA" sz="1400" dirty="0">
                <a:effectLst/>
                <a:latin typeface="Segoe UI" panose="020B0502040204020203" pitchFamily="34" charset="0"/>
                <a:ea typeface="Times New Roman" panose="02020603050405020304" pitchFamily="18" charset="0"/>
                <a:cs typeface="Segoe UI" panose="020B0502040204020203" pitchFamily="34" charset="0"/>
              </a:rPr>
            </a:br>
            <a:r>
              <a:rPr lang="en-CA" sz="1400" dirty="0">
                <a:effectLst/>
                <a:latin typeface="Segoe UI" panose="020B0502040204020203" pitchFamily="34" charset="0"/>
                <a:ea typeface="Times New Roman" panose="02020603050405020304" pitchFamily="18" charset="0"/>
                <a:cs typeface="Segoe UI" panose="020B0502040204020203" pitchFamily="34" charset="0"/>
              </a:rPr>
              <a:t>Rewording someone else’s work with equivalent semantics is obfuscation, not scholarship.</a:t>
            </a:r>
          </a:p>
          <a:p>
            <a:r>
              <a:rPr lang="en-CA" sz="1400" dirty="0">
                <a:latin typeface="Segoe UI" panose="020B0502040204020203" pitchFamily="34" charset="0"/>
                <a:cs typeface="Segoe UI" panose="020B0502040204020203" pitchFamily="34" charset="0"/>
              </a:rPr>
              <a:t>https://owl.english.purdue.edu/owl/resource/619/1/</a:t>
            </a:r>
          </a:p>
          <a:p>
            <a:endParaRPr lang="en-CA" sz="1400" dirty="0">
              <a:latin typeface="Segoe UI" panose="020B0502040204020203" pitchFamily="34" charset="0"/>
              <a:cs typeface="Segoe UI" panose="020B0502040204020203" pitchFamily="34" charset="0"/>
            </a:endParaRPr>
          </a:p>
          <a:p>
            <a:r>
              <a:rPr lang="en-CA" sz="1400" dirty="0">
                <a:latin typeface="Segoe UI" panose="020B0502040204020203" pitchFamily="34" charset="0"/>
                <a:cs typeface="Segoe UI" panose="020B0502040204020203" pitchFamily="34" charset="0"/>
              </a:rPr>
              <a:t>This is not only an academic issue. It is even </a:t>
            </a:r>
            <a:r>
              <a:rPr lang="en-CA" sz="1400" i="1" dirty="0">
                <a:latin typeface="Segoe UI" panose="020B0502040204020203" pitchFamily="34" charset="0"/>
                <a:cs typeface="Segoe UI" panose="020B0502040204020203" pitchFamily="34" charset="0"/>
              </a:rPr>
              <a:t>more</a:t>
            </a:r>
            <a:r>
              <a:rPr lang="en-CA" sz="1400" dirty="0">
                <a:latin typeface="Segoe UI" panose="020B0502040204020203" pitchFamily="34" charset="0"/>
                <a:cs typeface="Segoe UI" panose="020B0502040204020203" pitchFamily="34" charset="0"/>
              </a:rPr>
              <a:t> important as a professional. You wouldn’t appreciate someone stealing your work (violating your copyright) and making money off your efforts.</a:t>
            </a:r>
          </a:p>
          <a:p>
            <a:endParaRPr lang="en-CA" sz="1400" dirty="0">
              <a:latin typeface="Segoe UI" panose="020B0502040204020203" pitchFamily="34" charset="0"/>
              <a:cs typeface="Segoe UI" panose="020B0502040204020203" pitchFamily="34" charset="0"/>
            </a:endParaRPr>
          </a:p>
          <a:p>
            <a:r>
              <a:rPr lang="en-CA" sz="1400" dirty="0">
                <a:latin typeface="Segoe UI" panose="020B0502040204020203" pitchFamily="34" charset="0"/>
                <a:cs typeface="Segoe UI" panose="020B0502040204020203" pitchFamily="34" charset="0"/>
              </a:rPr>
              <a:t>Stealing other people’s research or using Open Source code contrary to the license will get you fired, sacked, terminated with cause. </a:t>
            </a:r>
            <a:br>
              <a:rPr lang="en-CA" sz="1400" dirty="0">
                <a:latin typeface="Segoe UI" panose="020B0502040204020203" pitchFamily="34" charset="0"/>
                <a:cs typeface="Segoe UI" panose="020B0502040204020203" pitchFamily="34" charset="0"/>
              </a:rPr>
            </a:br>
            <a:r>
              <a:rPr lang="en-CA" sz="1400" dirty="0">
                <a:latin typeface="Segoe UI" panose="020B0502040204020203" pitchFamily="34" charset="0"/>
                <a:cs typeface="Segoe UI" panose="020B0502040204020203" pitchFamily="34" charset="0"/>
              </a:rPr>
              <a:t>The startup you were fired from was likely financed by the mortgage on the boss’s house — she’ll lose it settling the lawsuits you caused.</a:t>
            </a:r>
          </a:p>
          <a:p>
            <a:endParaRPr lang="en-CA" dirty="0"/>
          </a:p>
          <a:p>
            <a:r>
              <a:rPr lang="en-US" dirty="0"/>
              <a:t>"I didn't know" is not a credible excuse for cheating or plagiarism.</a:t>
            </a:r>
          </a:p>
          <a:p>
            <a:endParaRPr lang="en-US" dirty="0"/>
          </a:p>
          <a:p>
            <a:r>
              <a:rPr lang="en-US" dirty="0"/>
              <a:t>Assignment and quiz 'answers' from other students can be found through a web search. Using academic work found on 'study' websites is a violation of academic integrity. So is posting it there. SafeAssign can easily find and identify those items when they are submitted again. The 'answers' are usually wrong, and glaringly so. ("A" students tend not to post their work for use by others.)  </a:t>
            </a:r>
          </a:p>
          <a:p>
            <a:endParaRPr lang="en-US" dirty="0"/>
          </a:p>
          <a:p>
            <a:r>
              <a:rPr lang="en-US" dirty="0"/>
              <a:t>Only journals, library resources, published books, and reputable websites count as research for ideas learned or quotations taken to support your work. However, using such legitimate research without citation and referencing, is still plagiarism. </a:t>
            </a:r>
          </a:p>
          <a:p>
            <a:endParaRPr lang="en-US" dirty="0"/>
          </a:p>
          <a:p>
            <a:r>
              <a:rPr lang="en-US" dirty="0"/>
              <a:t>Paraphrasing does not count as original work – it barely qualifies as a grammar exercise. Paraphrasing is plagiarism if the source and the scope of paraphrasing is not cited and referenced. </a:t>
            </a:r>
          </a:p>
        </p:txBody>
      </p:sp>
      <p:sp>
        <p:nvSpPr>
          <p:cNvPr id="4" name="Slide Number Placeholder 3"/>
          <p:cNvSpPr>
            <a:spLocks noGrp="1"/>
          </p:cNvSpPr>
          <p:nvPr>
            <p:ph type="sldNum" sz="quarter" idx="10"/>
          </p:nvPr>
        </p:nvSpPr>
        <p:spPr/>
        <p:txBody>
          <a:bodyPr/>
          <a:lstStyle/>
          <a:p>
            <a:fld id="{6CE49CAB-11E7-4E46-B3A8-B9759289B5BF}" type="slidenum">
              <a:rPr lang="en-US" smtClean="0"/>
              <a:t>2</a:t>
            </a:fld>
            <a:endParaRPr lang="en-US"/>
          </a:p>
        </p:txBody>
      </p:sp>
    </p:spTree>
    <p:extLst>
      <p:ext uri="{BB962C8B-B14F-4D97-AF65-F5344CB8AC3E}">
        <p14:creationId xmlns:p14="http://schemas.microsoft.com/office/powerpoint/2010/main" val="3271331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600" noProof="0" dirty="0">
                <a:effectLst/>
                <a:latin typeface="Calibri" panose="020F0502020204030204" pitchFamily="34" charset="0"/>
                <a:ea typeface="Segoe UI" panose="020B0502040204020203" pitchFamily="34" charset="0"/>
              </a:rPr>
              <a:t>You are not here to get marks. You are here to learn something. </a:t>
            </a:r>
            <a:r>
              <a:rPr lang="en-CA" sz="1600" noProof="0" dirty="0">
                <a:effectLst/>
                <a:latin typeface="+mn-lt"/>
                <a:ea typeface="Calibri" panose="020F0502020204030204" pitchFamily="34" charset="0"/>
                <a:cs typeface="Times New Roman" panose="02020603050405020304" pitchFamily="18" charset="0"/>
              </a:rPr>
              <a:t>Marks are the </a:t>
            </a:r>
            <a:r>
              <a:rPr lang="en-CA" sz="1600" i="1" noProof="0" dirty="0">
                <a:effectLst/>
                <a:latin typeface="+mn-lt"/>
                <a:ea typeface="Calibri" panose="020F0502020204030204" pitchFamily="34" charset="0"/>
                <a:cs typeface="Times New Roman" panose="02020603050405020304" pitchFamily="18" charset="0"/>
              </a:rPr>
              <a:t>result </a:t>
            </a:r>
            <a:r>
              <a:rPr lang="en-CA" sz="1600" noProof="0" dirty="0">
                <a:effectLst/>
                <a:latin typeface="+mn-lt"/>
                <a:ea typeface="Calibri" panose="020F0502020204030204" pitchFamily="34" charset="0"/>
                <a:cs typeface="Times New Roman" panose="02020603050405020304" pitchFamily="18" charset="0"/>
              </a:rPr>
              <a:t>of your work and learning.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600" noProof="0" dirty="0">
                <a:effectLst/>
                <a:latin typeface="+mn-lt"/>
                <a:ea typeface="Times New Roman" panose="02020603050405020304" pitchFamily="18" charset="0"/>
                <a:cs typeface="Times New Roman" panose="02020603050405020304" pitchFamily="18" charset="0"/>
              </a:rPr>
              <a:t>If you present someone else’s answers as your own, then there is no work of yours to earn marks.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600" noProof="0" dirty="0">
              <a:effectLst/>
              <a:latin typeface="+mn-lt"/>
              <a:ea typeface="Calibri" panose="020F0502020204030204" pitchFamily="34" charset="0"/>
              <a:cs typeface="Times New Roman" panose="02020603050405020304" pitchFamily="18" charset="0"/>
            </a:endParaRPr>
          </a:p>
          <a:p>
            <a:r>
              <a:rPr lang="en-CA" sz="1600" noProof="0" dirty="0">
                <a:effectLst/>
                <a:latin typeface="Calibri" panose="020F0502020204030204" pitchFamily="34" charset="0"/>
                <a:ea typeface="Segoe UI" panose="020B0502040204020203" pitchFamily="34" charset="0"/>
              </a:rPr>
              <a:t>IPC144, Week 1 Reflection:</a:t>
            </a:r>
          </a:p>
          <a:p>
            <a:r>
              <a:rPr lang="en-CA" sz="1600" noProof="0" dirty="0">
                <a:effectLst/>
                <a:latin typeface="Lucida Console" panose="020B0609040504020204" pitchFamily="49" charset="0"/>
                <a:ea typeface="Times New Roman" panose="02020603050405020304" pitchFamily="18" charset="0"/>
              </a:rPr>
              <a:t>“I have learned about Assignment Submission, navigating in a command line environment, using "</a:t>
            </a:r>
            <a:r>
              <a:rPr lang="en-CA" sz="1600" noProof="0" dirty="0" err="1">
                <a:effectLst/>
                <a:latin typeface="Lucida Console" panose="020B0609040504020204" pitchFamily="49" charset="0"/>
                <a:ea typeface="Times New Roman" panose="02020603050405020304" pitchFamily="18" charset="0"/>
              </a:rPr>
              <a:t>printf</a:t>
            </a:r>
            <a:r>
              <a:rPr lang="en-CA" sz="1600" noProof="0" dirty="0">
                <a:effectLst/>
                <a:latin typeface="Lucida Console" panose="020B0609040504020204" pitchFamily="49" charset="0"/>
                <a:ea typeface="Times New Roman" panose="02020603050405020304" pitchFamily="18" charset="0"/>
              </a:rPr>
              <a:t>()" statements in C and overcoming some of its syntactic delicacies. </a:t>
            </a:r>
            <a:r>
              <a:rPr lang="en-CA" sz="1600" b="1" noProof="0" dirty="0">
                <a:effectLst/>
                <a:latin typeface="Lucida Console" panose="020B0609040504020204" pitchFamily="49" charset="0"/>
                <a:ea typeface="Times New Roman" panose="02020603050405020304" pitchFamily="18" charset="0"/>
              </a:rPr>
              <a:t>Most importantly, I have learned to do it myself, which was not generally my approach towards studies.”</a:t>
            </a:r>
            <a:endParaRPr lang="en-CA" sz="1600" noProof="0" dirty="0">
              <a:effectLst/>
              <a:latin typeface="Calibri" panose="020F0502020204030204" pitchFamily="34" charset="0"/>
              <a:ea typeface="Segoe UI" panose="020B0502040204020203" pitchFamily="34" charset="0"/>
            </a:endParaRPr>
          </a:p>
          <a:p>
            <a:endParaRPr lang="en-CA" sz="1600" b="1" noProof="0" dirty="0"/>
          </a:p>
          <a:p>
            <a:r>
              <a:rPr lang="en-US" sz="1800" dirty="0">
                <a:effectLst/>
                <a:latin typeface="Segoe UI" panose="020B0502040204020203" pitchFamily="34" charset="0"/>
                <a:ea typeface="Segoe UI" panose="020B0502040204020203" pitchFamily="34" charset="0"/>
              </a:rPr>
              <a:t>Submissions are checked for plagiarism using SafeAssign. Students can view SafeAssign’s originality report for each activity submission. There is a time delay generating the report.</a:t>
            </a:r>
            <a:br>
              <a:rPr lang="en-GB" sz="1800" dirty="0">
                <a:effectLst/>
                <a:latin typeface="Segoe UI" panose="020B0502040204020203" pitchFamily="34" charset="0"/>
                <a:ea typeface="Segoe UI" panose="020B0502040204020203" pitchFamily="34" charset="0"/>
              </a:rPr>
            </a:br>
            <a:r>
              <a:rPr lang="en-GB" sz="1800" dirty="0">
                <a:effectLst/>
                <a:latin typeface="Segoe UI" panose="020B0502040204020203" pitchFamily="34" charset="0"/>
                <a:ea typeface="Segoe UI" panose="020B0502040204020203" pitchFamily="34" charset="0"/>
              </a:rPr>
              <a:t>N.B. SafeAssign cannot count or do arithmetic – ignore the percentage match; it sometimes shows a 100% match even when your own unique answers are not matched. You will see it matching on questions, and some of the standard answers. Of course it matches on the question text! Everyone gets the questions! But SafeAssign has no way for the professor to mask out text that everyone gets. (It is really pathetic indicating whoever wrote it never taught a class. Even more likely, never graduated from primary school. (see above math skills)</a:t>
            </a:r>
            <a:br>
              <a:rPr lang="en-GB" sz="1800" dirty="0">
                <a:effectLst/>
                <a:latin typeface="Segoe UI" panose="020B0502040204020203" pitchFamily="34" charset="0"/>
                <a:ea typeface="Segoe UI" panose="020B0502040204020203" pitchFamily="34" charset="0"/>
              </a:rPr>
            </a:br>
            <a:r>
              <a:rPr lang="en-GB" sz="1800" dirty="0">
                <a:effectLst/>
                <a:latin typeface="Segoe UI" panose="020B0502040204020203" pitchFamily="34" charset="0"/>
                <a:ea typeface="Segoe UI" panose="020B0502040204020203" pitchFamily="34" charset="0"/>
              </a:rPr>
              <a:t>What SafeAssign does do well is highlight cases were answers </a:t>
            </a:r>
            <a:r>
              <a:rPr lang="en-GB" sz="1800" i="1" dirty="0">
                <a:effectLst/>
                <a:latin typeface="Segoe UI" panose="020B0502040204020203" pitchFamily="34" charset="0"/>
                <a:ea typeface="Segoe UI" panose="020B0502040204020203" pitchFamily="34" charset="0"/>
              </a:rPr>
              <a:t>may </a:t>
            </a:r>
            <a:r>
              <a:rPr lang="en-GB" sz="1800" dirty="0">
                <a:effectLst/>
                <a:latin typeface="Segoe UI" panose="020B0502040204020203" pitchFamily="34" charset="0"/>
                <a:ea typeface="Segoe UI" panose="020B0502040204020203" pitchFamily="34" charset="0"/>
              </a:rPr>
              <a:t>have been copied from other student assignments or outside resources. Examine the details of individual matches in the SafeAssign report. If the details show a match with your answers, then we might have a problem.</a:t>
            </a:r>
            <a:endParaRPr lang="en-GB" sz="1800" dirty="0">
              <a:effectLst/>
              <a:latin typeface="Calibri" panose="020F0502020204030204" pitchFamily="34" charset="0"/>
              <a:ea typeface="Segoe UI" panose="020B0502040204020203" pitchFamily="34" charset="0"/>
            </a:endParaRPr>
          </a:p>
          <a:p>
            <a:r>
              <a:rPr lang="en-CA" sz="1600" b="0" noProof="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600" noProof="0" dirty="0">
                <a:effectLst/>
                <a:latin typeface="+mn-lt"/>
                <a:ea typeface="Calibri" panose="020F0502020204030204" pitchFamily="34" charset="0"/>
                <a:cs typeface="Times New Roman" panose="02020603050405020304" pitchFamily="18" charset="0"/>
              </a:rPr>
              <a:t>Beware of doing business with or investing in a company which says they are in business to make money. </a:t>
            </a:r>
            <a:br>
              <a:rPr lang="en-CA" sz="1600" noProof="0" dirty="0">
                <a:effectLst/>
                <a:latin typeface="+mn-lt"/>
                <a:ea typeface="Calibri" panose="020F0502020204030204" pitchFamily="34" charset="0"/>
                <a:cs typeface="Times New Roman" panose="02020603050405020304" pitchFamily="18" charset="0"/>
              </a:rPr>
            </a:br>
            <a:r>
              <a:rPr lang="en-CA" sz="1600" noProof="0" dirty="0">
                <a:effectLst/>
                <a:latin typeface="+mn-lt"/>
                <a:ea typeface="Calibri" panose="020F0502020204030204" pitchFamily="34" charset="0"/>
                <a:cs typeface="Times New Roman" panose="02020603050405020304" pitchFamily="18" charset="0"/>
              </a:rPr>
              <a:t>Delivery of quality products and services is the business. Money is the result of doing business, not the purpose. </a:t>
            </a:r>
          </a:p>
          <a:p>
            <a:r>
              <a:rPr lang="en-CA" sz="1600" noProof="0" dirty="0">
                <a:latin typeface="+mn-lt"/>
              </a:rPr>
              <a:t>Marks are the result of doing the work. </a:t>
            </a:r>
            <a:r>
              <a:rPr lang="en-CA" sz="1600" noProof="0">
                <a:latin typeface="+mn-lt"/>
              </a:rPr>
              <a:t>It is process </a:t>
            </a:r>
            <a:r>
              <a:rPr lang="en-CA" sz="1600" noProof="0" dirty="0">
                <a:latin typeface="+mn-lt"/>
              </a:rPr>
              <a:t>before </a:t>
            </a:r>
            <a:r>
              <a:rPr lang="en-CA" sz="1600" noProof="0">
                <a:latin typeface="+mn-lt"/>
              </a:rPr>
              <a:t>payout.</a:t>
            </a:r>
          </a:p>
          <a:p>
            <a:endParaRPr lang="en-CA" sz="1600" noProof="0" dirty="0">
              <a:latin typeface="+mn-lt"/>
            </a:endParaRPr>
          </a:p>
          <a:p>
            <a:r>
              <a:rPr lang="en-CA" sz="1600" b="1" noProof="0" dirty="0"/>
              <a:t>Explaining why you don’t know the answer is a better alternative than desperately searching, copying, and pasting an answer you may not understand. The latter makes it easy to catch plagiarism.</a:t>
            </a:r>
            <a:br>
              <a:rPr lang="en-CA" sz="1600" b="1" noProof="0" dirty="0"/>
            </a:br>
            <a:endParaRPr lang="en-CA" sz="1600" noProof="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600" noProof="0" dirty="0">
                <a:effectLst/>
                <a:latin typeface="+mn-lt"/>
                <a:ea typeface="Times New Roman" panose="02020603050405020304" pitchFamily="18" charset="0"/>
                <a:cs typeface="Times New Roman" panose="02020603050405020304" pitchFamily="18" charset="0"/>
              </a:rPr>
              <a:t>Cheating or plagiarism is presenting someone else's words or ideas or coding as your own.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600" noProof="0" dirty="0">
                <a:effectLst/>
                <a:latin typeface="+mn-lt"/>
                <a:ea typeface="Times New Roman" panose="02020603050405020304" pitchFamily="18" charset="0"/>
                <a:cs typeface="Times New Roman" panose="02020603050405020304" pitchFamily="18" charset="0"/>
              </a:rPr>
              <a:t>This applies to activities, quizzes, assignments, and tests, in whole and in part.</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600" noProof="0" dirty="0">
                <a:effectLst/>
                <a:latin typeface="+mn-lt"/>
                <a:ea typeface="Times New Roman" panose="02020603050405020304" pitchFamily="18" charset="0"/>
                <a:cs typeface="Times New Roman" panose="02020603050405020304" pitchFamily="18" charset="0"/>
              </a:rPr>
              <a:t>Copying even a small part without attribution is dishonest and affects the entire work submitted as your own.</a:t>
            </a:r>
          </a:p>
        </p:txBody>
      </p:sp>
      <p:sp>
        <p:nvSpPr>
          <p:cNvPr id="4" name="Slide Number Placeholder 3"/>
          <p:cNvSpPr>
            <a:spLocks noGrp="1"/>
          </p:cNvSpPr>
          <p:nvPr>
            <p:ph type="sldNum" sz="quarter" idx="10"/>
          </p:nvPr>
        </p:nvSpPr>
        <p:spPr/>
        <p:txBody>
          <a:bodyPr/>
          <a:lstStyle/>
          <a:p>
            <a:fld id="{6CE49CAB-11E7-4E46-B3A8-B9759289B5BF}" type="slidenum">
              <a:rPr lang="en-US" smtClean="0"/>
              <a:t>3</a:t>
            </a:fld>
            <a:endParaRPr lang="en-US"/>
          </a:p>
        </p:txBody>
      </p:sp>
    </p:spTree>
    <p:extLst>
      <p:ext uri="{BB962C8B-B14F-4D97-AF65-F5344CB8AC3E}">
        <p14:creationId xmlns:p14="http://schemas.microsoft.com/office/powerpoint/2010/main" val="218085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sz="1300" dirty="0"/>
              <a:t>Why keyboard shortcuts? Because you create documents and source code by </a:t>
            </a:r>
            <a:r>
              <a:rPr lang="en-US" sz="1300" i="1" dirty="0"/>
              <a:t>typing. At a keyboard. </a:t>
            </a:r>
            <a:r>
              <a:rPr lang="en-US" sz="1300" dirty="0"/>
              <a:t>Why leave the keyboard to find a mouse, find the cursor and so on, when you could do the same things with keyboard shortcuts?</a:t>
            </a:r>
          </a:p>
          <a:p>
            <a:endParaRPr lang="en-US" dirty="0"/>
          </a:p>
          <a:p>
            <a:pPr defTabSz="966612">
              <a:defRPr/>
            </a:pPr>
            <a:r>
              <a:rPr lang="en-US" dirty="0"/>
              <a:t>Web forms: you may need the mouse for initial positioning if the programmer has not done that for you. Good web forms do not require the user to employ a mouse.</a:t>
            </a:r>
          </a:p>
          <a:p>
            <a:endParaRPr lang="en-US" dirty="0"/>
          </a:p>
          <a:p>
            <a:r>
              <a:rPr lang="en-US" dirty="0"/>
              <a:t>Week 1 package has a Visual Studio self-guided introduction if you missed it last week.</a:t>
            </a:r>
          </a:p>
          <a:p>
            <a:endParaRPr lang="en-US" dirty="0"/>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4</a:t>
            </a:fld>
            <a:endParaRPr lang="en-US"/>
          </a:p>
        </p:txBody>
      </p:sp>
    </p:spTree>
    <p:extLst>
      <p:ext uri="{BB962C8B-B14F-4D97-AF65-F5344CB8AC3E}">
        <p14:creationId xmlns:p14="http://schemas.microsoft.com/office/powerpoint/2010/main" val="1487093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http://9gag.com/gag/133978/</a:t>
            </a:r>
          </a:p>
        </p:txBody>
      </p:sp>
      <p:sp>
        <p:nvSpPr>
          <p:cNvPr id="4" name="Slide Number Placeholder 3"/>
          <p:cNvSpPr>
            <a:spLocks noGrp="1"/>
          </p:cNvSpPr>
          <p:nvPr>
            <p:ph type="sldNum" sz="quarter" idx="10"/>
          </p:nvPr>
        </p:nvSpPr>
        <p:spPr/>
        <p:txBody>
          <a:bodyPr/>
          <a:lstStyle/>
          <a:p>
            <a:fld id="{6CE49CAB-11E7-4E46-B3A8-B9759289B5BF}" type="slidenum">
              <a:rPr lang="en-US" smtClean="0"/>
              <a:t>5</a:t>
            </a:fld>
            <a:endParaRPr lang="en-US"/>
          </a:p>
        </p:txBody>
      </p:sp>
    </p:spTree>
    <p:extLst>
      <p:ext uri="{BB962C8B-B14F-4D97-AF65-F5344CB8AC3E}">
        <p14:creationId xmlns:p14="http://schemas.microsoft.com/office/powerpoint/2010/main" val="546602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magic Windows key… Look! Microsoft has a special key only for Windows PCs. So, please don't buy an Apple computer. </a:t>
            </a:r>
            <a:br>
              <a:rPr lang="en-US" dirty="0"/>
            </a:br>
            <a:r>
              <a:rPr lang="en-US" dirty="0"/>
              <a:t>Apple keyboards have a "Command" key. (As have IBM mid-range servers </a:t>
            </a:r>
            <a:r>
              <a:rPr lang="en-US"/>
              <a:t>since the 1970s.) </a:t>
            </a:r>
            <a:r>
              <a:rPr lang="en-US" dirty="0"/>
              <a:t>This means please don't buy a Windows </a:t>
            </a:r>
            <a:r>
              <a:rPr lang="en-US"/>
              <a:t>type computer.</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6</a:t>
            </a:fld>
            <a:endParaRPr lang="en-US"/>
          </a:p>
        </p:txBody>
      </p:sp>
    </p:spTree>
    <p:extLst>
      <p:ext uri="{BB962C8B-B14F-4D97-AF65-F5344CB8AC3E}">
        <p14:creationId xmlns:p14="http://schemas.microsoft.com/office/powerpoint/2010/main" val="3520462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Windows Key and an arrow key to move and arrange windows on the screen(s)</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7</a:t>
            </a:fld>
            <a:endParaRPr lang="en-US"/>
          </a:p>
        </p:txBody>
      </p:sp>
    </p:spTree>
    <p:extLst>
      <p:ext uri="{BB962C8B-B14F-4D97-AF65-F5344CB8AC3E}">
        <p14:creationId xmlns:p14="http://schemas.microsoft.com/office/powerpoint/2010/main" val="1640744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Alt + spacebar, C is easy to input from the home row and closes a program like Alt + F4</a:t>
            </a:r>
          </a:p>
          <a:p>
            <a:endParaRPr lang="en-CA" dirty="0"/>
          </a:p>
          <a:p>
            <a:r>
              <a:rPr lang="en-CA" dirty="0"/>
              <a:t>Windows key symbol in </a:t>
            </a:r>
            <a:r>
              <a:rPr lang="en-CA" sz="1300" dirty="0"/>
              <a:t> "HoloLens MDL 2 Assets" font. This contains, no only the Windows key, but other useful system symbols.</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8</a:t>
            </a:fld>
            <a:endParaRPr lang="en-US"/>
          </a:p>
        </p:txBody>
      </p:sp>
    </p:spTree>
    <p:extLst>
      <p:ext uri="{BB962C8B-B14F-4D97-AF65-F5344CB8AC3E}">
        <p14:creationId xmlns:p14="http://schemas.microsoft.com/office/powerpoint/2010/main" val="2005207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kindergarten class, you learned to cut and paste and trace (copy). The keyboard metaphors are not an accident.</a:t>
            </a:r>
          </a:p>
          <a:p>
            <a:endParaRPr lang="en-US" dirty="0"/>
          </a:p>
          <a:p>
            <a:r>
              <a:rPr lang="en-US" dirty="0"/>
              <a:t>Windows took </a:t>
            </a:r>
            <a:r>
              <a:rPr lang="en-US" dirty="0" err="1"/>
              <a:t>Ctrl+X,C,V</a:t>
            </a:r>
            <a:r>
              <a:rPr lang="en-US" dirty="0"/>
              <a:t> from the Lisa and Mac projects at Apple who took it from Xerox PARC (Palo Alto Research Center) founded in 1970 with the charter to create “The Office of the Future”</a:t>
            </a:r>
          </a:p>
          <a:p>
            <a:endParaRPr lang="en-US" dirty="0"/>
          </a:p>
          <a:p>
            <a:r>
              <a:rPr lang="en-US" dirty="0"/>
              <a:t>There are other shortcut keys which we will get to in the activity section.</a:t>
            </a:r>
            <a:endParaRPr lang="en-CA" dirty="0"/>
          </a:p>
          <a:p>
            <a:endParaRPr lang="en-US" dirty="0"/>
          </a:p>
          <a:p>
            <a:r>
              <a:rPr lang="en-US" dirty="0"/>
              <a:t>http://www.digitaltrends.com/computing/cut-copy-paste-beginners-guide/</a:t>
            </a:r>
          </a:p>
          <a:p>
            <a:r>
              <a:rPr lang="en-US" dirty="0"/>
              <a:t>http://www.howtogeek.com/115664/42-text-editing-keyboard-shortcuts-that-work-almost-everywhere/ </a:t>
            </a:r>
          </a:p>
          <a:p>
            <a:r>
              <a:rPr lang="en-US" dirty="0"/>
              <a:t>https://support.microsoft.com/en-ca/help/12445/windows-keyboard-shortcuts</a:t>
            </a:r>
          </a:p>
          <a:p>
            <a:r>
              <a:rPr lang="en-US" dirty="0"/>
              <a:t>http://www.hongkiat.com/blog/100-keyboard-shortcuts-windows/</a:t>
            </a:r>
          </a:p>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9</a:t>
            </a:fld>
            <a:endParaRPr lang="en-US"/>
          </a:p>
        </p:txBody>
      </p:sp>
    </p:spTree>
    <p:extLst>
      <p:ext uri="{BB962C8B-B14F-4D97-AF65-F5344CB8AC3E}">
        <p14:creationId xmlns:p14="http://schemas.microsoft.com/office/powerpoint/2010/main" val="4171562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2022-09-12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07471-B472-4C3F-B46F-D347BD4AB42B}" type="datetimeFigureOut">
              <a:rPr lang="en-CA" smtClean="0"/>
              <a:t>2022-09-12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597915"/>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2022-09-12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2022-09-12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2022-09-12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2022-09-12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2022-09-12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ry - Stop">
    <p:spTree>
      <p:nvGrpSpPr>
        <p:cNvPr id="1" name=""/>
        <p:cNvGrpSpPr/>
        <p:nvPr/>
      </p:nvGrpSpPr>
      <p:grpSpPr>
        <a:xfrm>
          <a:off x="0" y="0"/>
          <a:ext cx="0" cy="0"/>
          <a:chOff x="0" y="0"/>
          <a:chExt cx="0" cy="0"/>
        </a:xfrm>
      </p:grpSpPr>
      <p:sp>
        <p:nvSpPr>
          <p:cNvPr id="2" name="Title 1"/>
          <p:cNvSpPr>
            <a:spLocks noGrp="1"/>
          </p:cNvSpPr>
          <p:nvPr>
            <p:ph type="title"/>
          </p:nvPr>
        </p:nvSpPr>
        <p:spPr>
          <a:xfrm>
            <a:off x="457200" y="400050"/>
            <a:ext cx="7571184" cy="742950"/>
          </a:xfrm>
        </p:spPr>
        <p:txBody>
          <a:bodyPr/>
          <a:lstStyle/>
          <a:p>
            <a:r>
              <a:rPr lang="en-US" dirty="0"/>
              <a:t>Click to edit Master title style</a:t>
            </a:r>
            <a:endParaRPr lang="en-CA" dirty="0"/>
          </a:p>
        </p:txBody>
      </p:sp>
      <p:sp>
        <p:nvSpPr>
          <p:cNvPr id="3" name="Date Placeholder 2"/>
          <p:cNvSpPr>
            <a:spLocks noGrp="1"/>
          </p:cNvSpPr>
          <p:nvPr>
            <p:ph type="dt" sz="half" idx="10"/>
          </p:nvPr>
        </p:nvSpPr>
        <p:spPr/>
        <p:txBody>
          <a:bodyPr/>
          <a:lstStyle/>
          <a:p>
            <a:fld id="{E9B07471-B472-4C3F-B46F-D347BD4AB42B}" type="datetimeFigureOut">
              <a:rPr lang="en-CA" smtClean="0"/>
              <a:t>2022-09-12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
        <p:nvSpPr>
          <p:cNvPr id="6" name="Content Placeholder 2"/>
          <p:cNvSpPr>
            <a:spLocks noGrp="1"/>
          </p:cNvSpPr>
          <p:nvPr>
            <p:ph idx="1"/>
          </p:nvPr>
        </p:nvSpPr>
        <p:spPr>
          <a:xfrm>
            <a:off x="457200" y="1200150"/>
            <a:ext cx="82296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8091958" y="411509"/>
            <a:ext cx="720080" cy="830997"/>
          </a:xfrm>
          <a:prstGeom prst="rect">
            <a:avLst/>
          </a:prstGeom>
          <a:noFill/>
        </p:spPr>
        <p:txBody>
          <a:bodyPr wrap="square" rtlCol="0">
            <a:spAutoFit/>
          </a:bodyPr>
          <a:lstStyle/>
          <a:p>
            <a:r>
              <a:rPr lang="en-CA" sz="4800" dirty="0" err="1">
                <a:solidFill>
                  <a:schemeClr val="tx2">
                    <a:lumMod val="60000"/>
                    <a:lumOff val="40000"/>
                  </a:schemeClr>
                </a:solidFill>
                <a:latin typeface="Webdings" pitchFamily="18" charset="2"/>
              </a:rPr>
              <a:t>i</a:t>
            </a:r>
            <a:endParaRPr lang="en-CA" sz="4800" dirty="0">
              <a:solidFill>
                <a:schemeClr val="tx2">
                  <a:lumMod val="60000"/>
                  <a:lumOff val="40000"/>
                </a:schemeClr>
              </a:solidFill>
              <a:latin typeface="Webdings" pitchFamily="18" charset="2"/>
            </a:endParaRPr>
          </a:p>
        </p:txBody>
      </p:sp>
    </p:spTree>
    <p:extLst>
      <p:ext uri="{BB962C8B-B14F-4D97-AF65-F5344CB8AC3E}">
        <p14:creationId xmlns:p14="http://schemas.microsoft.com/office/powerpoint/2010/main" val="2482613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000" b="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07471-B472-4C3F-B46F-D347BD4AB42B}" type="datetimeFigureOut">
              <a:rPr lang="en-CA" smtClean="0"/>
              <a:t>2022-09-12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7" name="Straight Connector 6"/>
          <p:cNvCxnSpPr/>
          <p:nvPr/>
        </p:nvCxnSpPr>
        <p:spPr>
          <a:xfrm>
            <a:off x="731520" y="344957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8219256"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sz="24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8219256"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9B07471-B472-4C3F-B46F-D347BD4AB42B}" type="datetimeFigureOut">
              <a:rPr lang="en-CA" smtClean="0"/>
              <a:t>2022-09-12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spTree>
    <p:extLst>
      <p:ext uri="{BB962C8B-B14F-4D97-AF65-F5344CB8AC3E}">
        <p14:creationId xmlns:p14="http://schemas.microsoft.com/office/powerpoint/2010/main" val="53037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47484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B07471-B472-4C3F-B46F-D347BD4AB42B}" type="datetimeFigureOut">
              <a:rPr lang="en-CA" smtClean="0"/>
              <a:t>2022-09-12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
        <p:nvSpPr>
          <p:cNvPr id="9" name="Picture Placeholder 8"/>
          <p:cNvSpPr>
            <a:spLocks noGrp="1"/>
          </p:cNvSpPr>
          <p:nvPr>
            <p:ph type="pic" sz="quarter" idx="13"/>
          </p:nvPr>
        </p:nvSpPr>
        <p:spPr>
          <a:xfrm>
            <a:off x="5004048" y="1257301"/>
            <a:ext cx="4139952" cy="3886200"/>
          </a:xfrm>
        </p:spPr>
        <p:txBody>
          <a:bodyPr/>
          <a:lstStyle/>
          <a:p>
            <a:endParaRPr lang="en-CA" dirty="0"/>
          </a:p>
        </p:txBody>
      </p:sp>
    </p:spTree>
    <p:extLst>
      <p:ext uri="{BB962C8B-B14F-4D97-AF65-F5344CB8AC3E}">
        <p14:creationId xmlns:p14="http://schemas.microsoft.com/office/powerpoint/2010/main" val="616190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Franklin Gothic Demi"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B07471-B472-4C3F-B46F-D347BD4AB42B}" type="datetimeFigureOut">
              <a:rPr lang="en-CA" smtClean="0"/>
              <a:t>2022-09-12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B07471-B472-4C3F-B46F-D347BD4AB42B}" type="datetimeFigureOut">
              <a:rPr lang="en-CA" smtClean="0"/>
              <a:t>2022-09-12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07471-B472-4C3F-B46F-D347BD4AB42B}" type="datetimeFigureOut">
              <a:rPr lang="en-CA" smtClean="0"/>
              <a:t>2022-09-12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fld id="{E9B07471-B472-4C3F-B46F-D347BD4AB42B}" type="datetimeFigureOut">
              <a:rPr lang="en-CA" smtClean="0"/>
              <a:t>2022-09-12</a:t>
            </a:fld>
            <a:endParaRPr lang="en-CA"/>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endParaRPr lang="en-CA" dirty="0"/>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fld id="{9520302C-C939-453E-8DD2-9FE6F9C2455B}"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28" r:id="rId3"/>
    <p:sldLayoutId id="2147484119" r:id="rId4"/>
    <p:sldLayoutId id="2147484130" r:id="rId5"/>
    <p:sldLayoutId id="2147484129" r:id="rId6"/>
    <p:sldLayoutId id="2147484121" r:id="rId7"/>
    <p:sldLayoutId id="2147484122" r:id="rId8"/>
    <p:sldLayoutId id="2147484123" r:id="rId9"/>
    <p:sldLayoutId id="2147484120" r:id="rId10"/>
    <p:sldLayoutId id="2147484124" r:id="rId11"/>
    <p:sldLayoutId id="2147484125" r:id="rId12"/>
    <p:sldLayoutId id="2147484126" r:id="rId13"/>
    <p:sldLayoutId id="2147484127" r:id="rId14"/>
  </p:sldLayoutIdLst>
  <p:txStyles>
    <p:title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hyperlink" Target="https://tvtropes.org/pmwiki/pmwiki.php/Main/RapidFireTyping" TargetMode="External"/><Relationship Id="rId7" Type="http://schemas.openxmlformats.org/officeDocument/2006/relationships/hyperlink" Target="http://thepierealm.coffeecup.com/hackerType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geektyper.com/" TargetMode="External"/><Relationship Id="rId5" Type="http://schemas.openxmlformats.org/officeDocument/2006/relationships/hyperlink" Target="https://geekprank.com/hacker/" TargetMode="External"/><Relationship Id="rId4" Type="http://schemas.openxmlformats.org/officeDocument/2006/relationships/hyperlink" Target="https://hackertyper.net/"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www.gocomics.com/moderately-confused/2021/01/22"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hyperlink" Target="https://support.office.com/en-us/article/help-protect-your-files-in-case-of-a-crash-551c29b1-6a4b-4415-a3ff-a80415b92f99"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5.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ict.senecacollege.ca/setting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www.digitaltrends.com/computing/cut-copy-paste-beginners-guide/"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Computer Principles for Programmers </a:t>
            </a:r>
          </a:p>
        </p:txBody>
      </p:sp>
      <p:sp>
        <p:nvSpPr>
          <p:cNvPr id="3" name="Subtitle 2"/>
          <p:cNvSpPr>
            <a:spLocks noGrp="1"/>
          </p:cNvSpPr>
          <p:nvPr>
            <p:ph type="subTitle" idx="1"/>
          </p:nvPr>
        </p:nvSpPr>
        <p:spPr>
          <a:xfrm>
            <a:off x="685800" y="2623517"/>
            <a:ext cx="7848600" cy="446906"/>
          </a:xfrm>
        </p:spPr>
        <p:txBody>
          <a:bodyPr>
            <a:normAutofit lnSpcReduction="10000"/>
          </a:bodyPr>
          <a:lstStyle/>
          <a:p>
            <a:pPr algn="ctr"/>
            <a:r>
              <a:rPr lang="en-US" b="1" dirty="0"/>
              <a:t>Keyboard Shortcuts in Windows and Visual Studio </a:t>
            </a:r>
          </a:p>
        </p:txBody>
      </p:sp>
      <p:sp>
        <p:nvSpPr>
          <p:cNvPr id="5" name="TextBox 4">
            <a:extLst>
              <a:ext uri="{FF2B5EF4-FFF2-40B4-BE49-F238E27FC236}">
                <a16:creationId xmlns:a16="http://schemas.microsoft.com/office/drawing/2014/main" id="{19328F40-0480-488A-9A83-F781A3D13A88}"/>
              </a:ext>
            </a:extLst>
          </p:cNvPr>
          <p:cNvSpPr txBox="1"/>
          <p:nvPr/>
        </p:nvSpPr>
        <p:spPr>
          <a:xfrm>
            <a:off x="755576" y="3219822"/>
            <a:ext cx="3384376" cy="1200329"/>
          </a:xfrm>
          <a:prstGeom prst="rect">
            <a:avLst/>
          </a:prstGeom>
          <a:noFill/>
        </p:spPr>
        <p:txBody>
          <a:bodyPr wrap="square" rtlCol="0">
            <a:spAutoFit/>
          </a:bodyPr>
          <a:lstStyle/>
          <a:p>
            <a:pPr algn="ctr"/>
            <a:r>
              <a:rPr lang="en-US" b="1" dirty="0"/>
              <a:t>Real programmers</a:t>
            </a:r>
            <a:br>
              <a:rPr lang="en-US" b="1" dirty="0"/>
            </a:br>
            <a:r>
              <a:rPr lang="en-US" b="1" dirty="0"/>
              <a:t>don’t use a mouse.</a:t>
            </a:r>
            <a:br>
              <a:rPr lang="en-US" b="1" dirty="0"/>
            </a:br>
            <a:r>
              <a:rPr lang="en-US" b="1" dirty="0"/>
              <a:t>Neither do </a:t>
            </a:r>
            <a:r>
              <a:rPr lang="en-US" b="1" dirty="0">
                <a:hlinkClick r:id="rId3"/>
              </a:rPr>
              <a:t>actors in movies</a:t>
            </a:r>
            <a:r>
              <a:rPr lang="en-US" b="1" dirty="0"/>
              <a:t>.</a:t>
            </a:r>
          </a:p>
          <a:p>
            <a:pPr algn="ctr"/>
            <a:r>
              <a:rPr lang="en-US" b="1" dirty="0">
                <a:hlinkClick r:id="rId4"/>
              </a:rPr>
              <a:t>Type</a:t>
            </a:r>
            <a:r>
              <a:rPr lang="en-US" b="1" dirty="0"/>
              <a:t> </a:t>
            </a:r>
            <a:r>
              <a:rPr lang="en-US" b="1" dirty="0">
                <a:hlinkClick r:id="rId5"/>
              </a:rPr>
              <a:t>like</a:t>
            </a:r>
            <a:r>
              <a:rPr lang="en-US" b="1" dirty="0"/>
              <a:t> </a:t>
            </a:r>
            <a:r>
              <a:rPr lang="en-US" b="1" dirty="0">
                <a:hlinkClick r:id="rId6"/>
              </a:rPr>
              <a:t>an</a:t>
            </a:r>
            <a:r>
              <a:rPr lang="en-US" b="1" dirty="0"/>
              <a:t> </a:t>
            </a:r>
            <a:r>
              <a:rPr lang="en-US" b="1" dirty="0">
                <a:hlinkClick r:id="rId7"/>
              </a:rPr>
              <a:t>actor</a:t>
            </a:r>
            <a:endParaRPr lang="en-US" b="1" dirty="0"/>
          </a:p>
        </p:txBody>
      </p:sp>
      <p:pic>
        <p:nvPicPr>
          <p:cNvPr id="7" name="Picture 6" descr="A close up of a sign&#10;&#10;Description generated with very high confidence">
            <a:extLst>
              <a:ext uri="{FF2B5EF4-FFF2-40B4-BE49-F238E27FC236}">
                <a16:creationId xmlns:a16="http://schemas.microsoft.com/office/drawing/2014/main" id="{6FC68A47-8692-431F-8C97-B2CAF99D71F0}"/>
              </a:ext>
            </a:extLst>
          </p:cNvPr>
          <p:cNvPicPr>
            <a:picLocks noChangeAspect="1"/>
          </p:cNvPicPr>
          <p:nvPr/>
        </p:nvPicPr>
        <p:blipFill rotWithShape="1">
          <a:blip r:embed="rId8">
            <a:extLst>
              <a:ext uri="{28A0092B-C50C-407E-A947-70E740481C1C}">
                <a14:useLocalDpi xmlns:a14="http://schemas.microsoft.com/office/drawing/2010/main" val="0"/>
              </a:ext>
            </a:extLst>
          </a:blip>
          <a:srcRect t="16235"/>
          <a:stretch/>
        </p:blipFill>
        <p:spPr>
          <a:xfrm>
            <a:off x="4499992" y="3147814"/>
            <a:ext cx="3932809" cy="1995686"/>
          </a:xfrm>
          <a:prstGeom prst="rect">
            <a:avLst/>
          </a:prstGeom>
        </p:spPr>
      </p:pic>
    </p:spTree>
    <p:extLst>
      <p:ext uri="{BB962C8B-B14F-4D97-AF65-F5344CB8AC3E}">
        <p14:creationId xmlns:p14="http://schemas.microsoft.com/office/powerpoint/2010/main" val="2586690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51520" y="987574"/>
            <a:ext cx="8784976" cy="3618375"/>
          </a:xfrm>
        </p:spPr>
        <p:txBody>
          <a:bodyPr>
            <a:normAutofit fontScale="92500"/>
          </a:bodyPr>
          <a:lstStyle/>
          <a:p>
            <a:r>
              <a:rPr lang="en-US" dirty="0">
                <a:highlight>
                  <a:srgbClr val="FFFF00"/>
                </a:highlight>
              </a:rPr>
              <a:t>Do you use a mouse to cut, copy, paste?</a:t>
            </a:r>
            <a:r>
              <a:rPr lang="en-US" dirty="0"/>
              <a:t>  </a:t>
            </a:r>
            <a:r>
              <a:rPr lang="en-US" b="1" dirty="0"/>
              <a:t>No – </a:t>
            </a:r>
            <a:r>
              <a:rPr lang="en-US" b="1" i="1" dirty="0"/>
              <a:t>too slow</a:t>
            </a:r>
            <a:r>
              <a:rPr lang="en-US" b="1" dirty="0"/>
              <a:t>.</a:t>
            </a:r>
            <a:br>
              <a:rPr lang="en-US" b="1" dirty="0"/>
            </a:br>
            <a:r>
              <a:rPr lang="en-US" dirty="0"/>
              <a:t>Ctrl + Z / X / C / V / Y </a:t>
            </a:r>
            <a:r>
              <a:rPr lang="en-US" b="1" dirty="0"/>
              <a:t>– </a:t>
            </a:r>
            <a:r>
              <a:rPr lang="en-US" dirty="0">
                <a:solidFill>
                  <a:schemeClr val="tx2"/>
                </a:solidFill>
              </a:rPr>
              <a:t>undo, cut, copy, paste, redo</a:t>
            </a:r>
          </a:p>
          <a:p>
            <a:pPr lvl="1"/>
            <a:r>
              <a:rPr lang="en-US" dirty="0">
                <a:solidFill>
                  <a:schemeClr val="tx2"/>
                </a:solidFill>
              </a:rPr>
              <a:t>Undo is handy for unwanted </a:t>
            </a:r>
            <a:r>
              <a:rPr lang="en-US" dirty="0" err="1">
                <a:solidFill>
                  <a:schemeClr val="tx2"/>
                </a:solidFill>
                <a:hlinkClick r:id="rId3"/>
              </a:rPr>
              <a:t>AutoCorrect</a:t>
            </a:r>
            <a:r>
              <a:rPr lang="en-US" dirty="0" err="1">
                <a:solidFill>
                  <a:schemeClr val="tx2"/>
                </a:solidFill>
              </a:rPr>
              <a:t>ions</a:t>
            </a:r>
            <a:endParaRPr lang="en-US" dirty="0">
              <a:solidFill>
                <a:schemeClr val="tx2"/>
              </a:solidFill>
            </a:endParaRPr>
          </a:p>
          <a:p>
            <a:r>
              <a:rPr lang="en-CA" sz="2400" dirty="0">
                <a:latin typeface="HoloLens MDL2 Assets" panose="050A0102010101010101" pitchFamily="18" charset="0"/>
              </a:rPr>
              <a:t>     </a:t>
            </a:r>
            <a:r>
              <a:rPr lang="en-CA" dirty="0"/>
              <a:t>+ V to paste from </a:t>
            </a:r>
            <a:r>
              <a:rPr lang="en-CA" dirty="0">
                <a:solidFill>
                  <a:schemeClr val="tx2"/>
                </a:solidFill>
              </a:rPr>
              <a:t>clipboard history. Pin to keep!</a:t>
            </a:r>
            <a:endParaRPr lang="en-US" dirty="0">
              <a:solidFill>
                <a:schemeClr val="tx2"/>
              </a:solidFill>
            </a:endParaRPr>
          </a:p>
          <a:p>
            <a:r>
              <a:rPr lang="en-US" dirty="0"/>
              <a:t>Ctrl + F is for </a:t>
            </a:r>
            <a:r>
              <a:rPr lang="en-US" dirty="0">
                <a:solidFill>
                  <a:schemeClr val="tx2"/>
                </a:solidFill>
              </a:rPr>
              <a:t>find</a:t>
            </a:r>
            <a:endParaRPr lang="en-US" dirty="0"/>
          </a:p>
          <a:p>
            <a:r>
              <a:rPr lang="en-US" dirty="0"/>
              <a:t>Ctrl + H to </a:t>
            </a:r>
            <a:r>
              <a:rPr lang="en-US" dirty="0">
                <a:solidFill>
                  <a:schemeClr val="tx2"/>
                </a:solidFill>
              </a:rPr>
              <a:t>find</a:t>
            </a:r>
            <a:r>
              <a:rPr lang="en-US" dirty="0"/>
              <a:t> and </a:t>
            </a:r>
            <a:r>
              <a:rPr lang="en-US" dirty="0">
                <a:solidFill>
                  <a:schemeClr val="tx2"/>
                </a:solidFill>
              </a:rPr>
              <a:t>replace</a:t>
            </a:r>
            <a:r>
              <a:rPr lang="en-US" dirty="0"/>
              <a:t> text (be careful)</a:t>
            </a:r>
          </a:p>
          <a:p>
            <a:r>
              <a:rPr lang="en-US" dirty="0"/>
              <a:t>Ctrl + S </a:t>
            </a:r>
            <a:r>
              <a:rPr lang="en-US" dirty="0">
                <a:solidFill>
                  <a:schemeClr val="tx2"/>
                </a:solidFill>
              </a:rPr>
              <a:t>saves</a:t>
            </a:r>
            <a:r>
              <a:rPr lang="en-US" dirty="0"/>
              <a:t> the file (save early, save often)</a:t>
            </a:r>
          </a:p>
          <a:p>
            <a:pPr lvl="1"/>
            <a:r>
              <a:rPr lang="en-US" dirty="0"/>
              <a:t>consider </a:t>
            </a:r>
            <a:r>
              <a:rPr lang="en-US" dirty="0">
                <a:hlinkClick r:id="rId4"/>
              </a:rPr>
              <a:t>Autosave</a:t>
            </a:r>
            <a:r>
              <a:rPr lang="en-US" dirty="0"/>
              <a:t> </a:t>
            </a:r>
            <a:r>
              <a:rPr lang="en-US" i="1" dirty="0"/>
              <a:t>and</a:t>
            </a:r>
            <a:r>
              <a:rPr lang="en-US" dirty="0"/>
              <a:t> the pros and cons to using it.</a:t>
            </a:r>
          </a:p>
          <a:p>
            <a:endParaRPr lang="en-US" dirty="0"/>
          </a:p>
          <a:p>
            <a:endParaRPr lang="en-US" dirty="0"/>
          </a:p>
        </p:txBody>
      </p:sp>
      <p:sp>
        <p:nvSpPr>
          <p:cNvPr id="6" name="Title 1"/>
          <p:cNvSpPr>
            <a:spLocks noGrp="1"/>
          </p:cNvSpPr>
          <p:nvPr>
            <p:ph type="title"/>
          </p:nvPr>
        </p:nvSpPr>
        <p:spPr>
          <a:xfrm>
            <a:off x="457200" y="267494"/>
            <a:ext cx="8229600" cy="742950"/>
          </a:xfrm>
        </p:spPr>
        <p:txBody>
          <a:bodyPr>
            <a:noAutofit/>
          </a:bodyPr>
          <a:lstStyle/>
          <a:p>
            <a:r>
              <a:rPr lang="en-US" dirty="0"/>
              <a:t>Windows Editing Shortcuts</a:t>
            </a:r>
          </a:p>
        </p:txBody>
      </p:sp>
      <p:pic>
        <p:nvPicPr>
          <p:cNvPr id="4" name="Picture 3">
            <a:extLst>
              <a:ext uri="{FF2B5EF4-FFF2-40B4-BE49-F238E27FC236}">
                <a16:creationId xmlns:a16="http://schemas.microsoft.com/office/drawing/2014/main" id="{306C230C-A811-4F06-8320-2475B07EF1C6}"/>
              </a:ext>
            </a:extLst>
          </p:cNvPr>
          <p:cNvPicPr>
            <a:picLocks noChangeAspect="1"/>
          </p:cNvPicPr>
          <p:nvPr/>
        </p:nvPicPr>
        <p:blipFill>
          <a:blip r:embed="rId5"/>
          <a:stretch>
            <a:fillRect/>
          </a:stretch>
        </p:blipFill>
        <p:spPr>
          <a:xfrm>
            <a:off x="537642" y="2283718"/>
            <a:ext cx="361950" cy="381000"/>
          </a:xfrm>
          <a:prstGeom prst="rect">
            <a:avLst/>
          </a:prstGeom>
        </p:spPr>
      </p:pic>
    </p:spTree>
    <p:extLst>
      <p:ext uri="{BB962C8B-B14F-4D97-AF65-F5344CB8AC3E}">
        <p14:creationId xmlns:p14="http://schemas.microsoft.com/office/powerpoint/2010/main" val="755579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51520" y="1255014"/>
            <a:ext cx="8507288" cy="3693000"/>
          </a:xfrm>
        </p:spPr>
        <p:txBody>
          <a:bodyPr>
            <a:normAutofit/>
          </a:bodyPr>
          <a:lstStyle/>
          <a:p>
            <a:pPr>
              <a:lnSpc>
                <a:spcPct val="120000"/>
              </a:lnSpc>
              <a:spcBef>
                <a:spcPts val="600"/>
              </a:spcBef>
              <a:tabLst>
                <a:tab pos="3765550" algn="l"/>
              </a:tabLst>
            </a:pPr>
            <a:r>
              <a:rPr lang="en-CA" sz="2400" b="1" dirty="0"/>
              <a:t>Home</a:t>
            </a:r>
            <a:r>
              <a:rPr lang="en-CA" sz="2400" dirty="0"/>
              <a:t>: go to </a:t>
            </a:r>
            <a:r>
              <a:rPr lang="en-CA" sz="2400" dirty="0">
                <a:solidFill>
                  <a:schemeClr val="tx2"/>
                </a:solidFill>
              </a:rPr>
              <a:t>start</a:t>
            </a:r>
            <a:r>
              <a:rPr lang="en-CA" sz="2400" dirty="0"/>
              <a:t> of line. 	</a:t>
            </a:r>
            <a:r>
              <a:rPr lang="en-CA" sz="2400" dirty="0" err="1"/>
              <a:t>CTRL+Home</a:t>
            </a:r>
            <a:r>
              <a:rPr lang="en-CA" sz="2400" dirty="0"/>
              <a:t>: </a:t>
            </a:r>
            <a:r>
              <a:rPr lang="en-CA" sz="2400" dirty="0">
                <a:solidFill>
                  <a:schemeClr val="tx2"/>
                </a:solidFill>
              </a:rPr>
              <a:t>top</a:t>
            </a:r>
            <a:r>
              <a:rPr lang="en-CA" sz="2400" dirty="0"/>
              <a:t> of document</a:t>
            </a:r>
          </a:p>
          <a:p>
            <a:pPr>
              <a:lnSpc>
                <a:spcPct val="120000"/>
              </a:lnSpc>
              <a:spcBef>
                <a:spcPts val="600"/>
              </a:spcBef>
              <a:tabLst>
                <a:tab pos="3765550" algn="l"/>
              </a:tabLst>
            </a:pPr>
            <a:r>
              <a:rPr lang="en-CA" sz="2400" b="1" dirty="0"/>
              <a:t>End</a:t>
            </a:r>
            <a:r>
              <a:rPr lang="en-CA" sz="2400" dirty="0"/>
              <a:t>: go to </a:t>
            </a:r>
            <a:r>
              <a:rPr lang="en-CA" sz="2400" dirty="0">
                <a:solidFill>
                  <a:schemeClr val="tx2"/>
                </a:solidFill>
              </a:rPr>
              <a:t>end</a:t>
            </a:r>
            <a:r>
              <a:rPr lang="en-CA" sz="2400" dirty="0"/>
              <a:t> of line. 	</a:t>
            </a:r>
            <a:r>
              <a:rPr lang="en-CA" sz="2400" dirty="0" err="1"/>
              <a:t>CTRL+End</a:t>
            </a:r>
            <a:r>
              <a:rPr lang="en-CA" sz="2400" dirty="0"/>
              <a:t>: </a:t>
            </a:r>
            <a:r>
              <a:rPr lang="en-CA" sz="2400" dirty="0">
                <a:solidFill>
                  <a:schemeClr val="tx2"/>
                </a:solidFill>
              </a:rPr>
              <a:t>bottom</a:t>
            </a:r>
            <a:r>
              <a:rPr lang="en-CA" sz="2400" dirty="0"/>
              <a:t> of document</a:t>
            </a:r>
          </a:p>
          <a:p>
            <a:pPr>
              <a:lnSpc>
                <a:spcPct val="120000"/>
              </a:lnSpc>
              <a:spcBef>
                <a:spcPts val="600"/>
              </a:spcBef>
            </a:pPr>
            <a:r>
              <a:rPr lang="en-CA" sz="2400" b="1" dirty="0" err="1">
                <a:solidFill>
                  <a:schemeClr val="tx2"/>
                </a:solidFill>
              </a:rPr>
              <a:t>SHIFT</a:t>
            </a:r>
            <a:r>
              <a:rPr lang="en-CA" sz="2400" dirty="0" err="1"/>
              <a:t>+Home</a:t>
            </a:r>
            <a:r>
              <a:rPr lang="en-CA" sz="2400" dirty="0"/>
              <a:t>/End </a:t>
            </a:r>
            <a:r>
              <a:rPr lang="en-CA" sz="2400" dirty="0">
                <a:solidFill>
                  <a:schemeClr val="tx2"/>
                </a:solidFill>
              </a:rPr>
              <a:t>selects</a:t>
            </a:r>
            <a:r>
              <a:rPr lang="en-CA" sz="2400" dirty="0"/>
              <a:t> from cursor position to start/end</a:t>
            </a:r>
          </a:p>
          <a:p>
            <a:pPr>
              <a:lnSpc>
                <a:spcPct val="120000"/>
              </a:lnSpc>
              <a:spcBef>
                <a:spcPts val="600"/>
              </a:spcBef>
            </a:pPr>
            <a:r>
              <a:rPr lang="en-CA" sz="2400" b="1" dirty="0" err="1"/>
              <a:t>Alt+Shift+Up</a:t>
            </a:r>
            <a:r>
              <a:rPr lang="en-CA" sz="2400" b="1" dirty="0"/>
              <a:t>/Down</a:t>
            </a:r>
            <a:r>
              <a:rPr lang="en-CA" sz="2400" dirty="0"/>
              <a:t>: Moves the paragraph up/down. Or,</a:t>
            </a:r>
            <a:br>
              <a:rPr lang="en-CA" sz="2400" dirty="0"/>
            </a:br>
            <a:r>
              <a:rPr lang="en-CA" sz="2400" dirty="0"/>
              <a:t>select any portion of multiple paragraphs and move all.</a:t>
            </a:r>
          </a:p>
        </p:txBody>
      </p:sp>
      <p:sp>
        <p:nvSpPr>
          <p:cNvPr id="6" name="Title 1"/>
          <p:cNvSpPr>
            <a:spLocks noGrp="1"/>
          </p:cNvSpPr>
          <p:nvPr>
            <p:ph type="title"/>
          </p:nvPr>
        </p:nvSpPr>
        <p:spPr>
          <a:xfrm>
            <a:off x="455960" y="411510"/>
            <a:ext cx="8229600" cy="742950"/>
          </a:xfrm>
        </p:spPr>
        <p:txBody>
          <a:bodyPr>
            <a:normAutofit/>
          </a:bodyPr>
          <a:lstStyle/>
          <a:p>
            <a:r>
              <a:rPr lang="en-CA" dirty="0"/>
              <a:t>Navigation Shortcuts in Windows</a:t>
            </a:r>
            <a:endParaRPr lang="en-US" dirty="0"/>
          </a:p>
        </p:txBody>
      </p:sp>
    </p:spTree>
    <p:extLst>
      <p:ext uri="{BB962C8B-B14F-4D97-AF65-F5344CB8AC3E}">
        <p14:creationId xmlns:p14="http://schemas.microsoft.com/office/powerpoint/2010/main" val="4089522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5960" y="1347614"/>
            <a:ext cx="8435280" cy="3693000"/>
          </a:xfrm>
        </p:spPr>
        <p:txBody>
          <a:bodyPr>
            <a:normAutofit/>
          </a:bodyPr>
          <a:lstStyle/>
          <a:p>
            <a:pPr>
              <a:lnSpc>
                <a:spcPct val="120000"/>
              </a:lnSpc>
              <a:spcBef>
                <a:spcPts val="600"/>
              </a:spcBef>
              <a:tabLst>
                <a:tab pos="3227388" algn="l"/>
                <a:tab pos="3590925" algn="l"/>
              </a:tabLst>
            </a:pPr>
            <a:r>
              <a:rPr lang="en-CA" dirty="0"/>
              <a:t>CTRL + Right </a:t>
            </a:r>
            <a:r>
              <a:rPr lang="en-CA" dirty="0">
                <a:sym typeface="Wingdings" panose="05000000000000000000" pitchFamily="2" charset="2"/>
              </a:rPr>
              <a:t></a:t>
            </a:r>
            <a:r>
              <a:rPr lang="en-CA" dirty="0"/>
              <a:t>	go </a:t>
            </a:r>
            <a:r>
              <a:rPr lang="en-CA" dirty="0">
                <a:solidFill>
                  <a:schemeClr val="tx2"/>
                </a:solidFill>
              </a:rPr>
              <a:t>forward one word</a:t>
            </a:r>
            <a:endParaRPr lang="en-CA" dirty="0"/>
          </a:p>
          <a:p>
            <a:pPr>
              <a:lnSpc>
                <a:spcPct val="120000"/>
              </a:lnSpc>
              <a:spcBef>
                <a:spcPts val="600"/>
              </a:spcBef>
              <a:tabLst>
                <a:tab pos="3227388" algn="l"/>
                <a:tab pos="3590925" algn="l"/>
              </a:tabLst>
            </a:pPr>
            <a:r>
              <a:rPr lang="en-CA" dirty="0"/>
              <a:t>CTRL + Left </a:t>
            </a:r>
            <a:r>
              <a:rPr lang="en-CA" dirty="0">
                <a:sym typeface="Wingdings" panose="05000000000000000000" pitchFamily="2" charset="2"/>
              </a:rPr>
              <a:t></a:t>
            </a:r>
            <a:r>
              <a:rPr lang="en-CA" dirty="0"/>
              <a:t>	go</a:t>
            </a:r>
            <a:r>
              <a:rPr lang="en-CA" dirty="0">
                <a:solidFill>
                  <a:schemeClr val="tx2"/>
                </a:solidFill>
              </a:rPr>
              <a:t> backward one word</a:t>
            </a:r>
            <a:endParaRPr lang="en-CA" dirty="0"/>
          </a:p>
          <a:p>
            <a:pPr>
              <a:lnSpc>
                <a:spcPct val="120000"/>
              </a:lnSpc>
              <a:spcBef>
                <a:spcPts val="600"/>
              </a:spcBef>
              <a:tabLst>
                <a:tab pos="3227388" algn="l"/>
                <a:tab pos="3590925" algn="l"/>
              </a:tabLst>
            </a:pPr>
            <a:r>
              <a:rPr lang="en-CA" dirty="0"/>
              <a:t>CTRL + Up </a:t>
            </a:r>
            <a:r>
              <a:rPr lang="en-CA" dirty="0">
                <a:sym typeface="Wingdings" panose="05000000000000000000" pitchFamily="2" charset="2"/>
              </a:rPr>
              <a:t></a:t>
            </a:r>
            <a:r>
              <a:rPr lang="en-CA" dirty="0"/>
              <a:t>	go to</a:t>
            </a:r>
            <a:r>
              <a:rPr lang="en-CA" dirty="0">
                <a:solidFill>
                  <a:schemeClr val="tx2"/>
                </a:solidFill>
              </a:rPr>
              <a:t> previous</a:t>
            </a:r>
            <a:r>
              <a:rPr lang="en-CA" dirty="0"/>
              <a:t> </a:t>
            </a:r>
            <a:r>
              <a:rPr lang="en-CA" dirty="0">
                <a:solidFill>
                  <a:schemeClr val="tx2"/>
                </a:solidFill>
              </a:rPr>
              <a:t>paragraph</a:t>
            </a:r>
            <a:endParaRPr lang="en-CA" dirty="0"/>
          </a:p>
          <a:p>
            <a:pPr>
              <a:lnSpc>
                <a:spcPct val="120000"/>
              </a:lnSpc>
              <a:spcBef>
                <a:spcPts val="600"/>
              </a:spcBef>
              <a:tabLst>
                <a:tab pos="3227388" algn="l"/>
                <a:tab pos="3590925" algn="l"/>
              </a:tabLst>
            </a:pPr>
            <a:r>
              <a:rPr lang="en-CA" dirty="0"/>
              <a:t>CTRL + Down </a:t>
            </a:r>
            <a:r>
              <a:rPr lang="en-CA" dirty="0">
                <a:sym typeface="Wingdings" panose="05000000000000000000" pitchFamily="2" charset="2"/>
              </a:rPr>
              <a:t></a:t>
            </a:r>
            <a:r>
              <a:rPr lang="en-CA" dirty="0"/>
              <a:t>	go to</a:t>
            </a:r>
            <a:r>
              <a:rPr lang="en-CA" dirty="0">
                <a:solidFill>
                  <a:schemeClr val="tx2"/>
                </a:solidFill>
              </a:rPr>
              <a:t> next</a:t>
            </a:r>
            <a:r>
              <a:rPr lang="en-CA" dirty="0"/>
              <a:t> </a:t>
            </a:r>
            <a:r>
              <a:rPr lang="en-CA" dirty="0">
                <a:solidFill>
                  <a:schemeClr val="tx2"/>
                </a:solidFill>
              </a:rPr>
              <a:t>paragraph</a:t>
            </a:r>
            <a:endParaRPr lang="en-CA" dirty="0"/>
          </a:p>
          <a:p>
            <a:pPr>
              <a:lnSpc>
                <a:spcPct val="120000"/>
              </a:lnSpc>
              <a:spcBef>
                <a:spcPts val="600"/>
              </a:spcBef>
              <a:tabLst>
                <a:tab pos="3227388" algn="l"/>
                <a:tab pos="3590925" algn="l"/>
              </a:tabLst>
            </a:pPr>
            <a:r>
              <a:rPr lang="en-CA" dirty="0"/>
              <a:t>CTRL + A 	</a:t>
            </a:r>
            <a:r>
              <a:rPr lang="en-CA" dirty="0">
                <a:solidFill>
                  <a:schemeClr val="tx2"/>
                </a:solidFill>
              </a:rPr>
              <a:t>selects ALL</a:t>
            </a:r>
            <a:endParaRPr lang="en-CA" dirty="0"/>
          </a:p>
          <a:p>
            <a:pPr>
              <a:lnSpc>
                <a:spcPct val="120000"/>
              </a:lnSpc>
              <a:spcBef>
                <a:spcPts val="600"/>
              </a:spcBef>
              <a:tabLst>
                <a:tab pos="3227388" algn="l"/>
                <a:tab pos="3590925" algn="l"/>
              </a:tabLst>
            </a:pPr>
            <a:r>
              <a:rPr lang="en-CA" dirty="0">
                <a:solidFill>
                  <a:schemeClr val="tx2"/>
                </a:solidFill>
              </a:rPr>
              <a:t>SHIFT</a:t>
            </a:r>
            <a:r>
              <a:rPr lang="en-CA" dirty="0"/>
              <a:t> + </a:t>
            </a:r>
            <a:r>
              <a:rPr lang="en-CA" dirty="0">
                <a:sym typeface="Wingdings" panose="05000000000000000000" pitchFamily="2" charset="2"/>
              </a:rPr>
              <a:t></a:t>
            </a:r>
            <a:r>
              <a:rPr lang="en-CA" dirty="0"/>
              <a:t> 	</a:t>
            </a:r>
            <a:r>
              <a:rPr lang="en-CA" dirty="0">
                <a:solidFill>
                  <a:schemeClr val="tx2"/>
                </a:solidFill>
              </a:rPr>
              <a:t>selects char</a:t>
            </a:r>
            <a:r>
              <a:rPr lang="en-CA" dirty="0"/>
              <a:t>, + Ctrl </a:t>
            </a:r>
            <a:r>
              <a:rPr lang="en-CA" dirty="0">
                <a:solidFill>
                  <a:schemeClr val="tx2"/>
                </a:solidFill>
              </a:rPr>
              <a:t>selects word</a:t>
            </a:r>
            <a:endParaRPr lang="en-US" dirty="0"/>
          </a:p>
        </p:txBody>
      </p:sp>
      <p:sp>
        <p:nvSpPr>
          <p:cNvPr id="2" name="Title 1"/>
          <p:cNvSpPr>
            <a:spLocks noGrp="1"/>
          </p:cNvSpPr>
          <p:nvPr>
            <p:ph type="title"/>
          </p:nvPr>
        </p:nvSpPr>
        <p:spPr>
          <a:xfrm>
            <a:off x="455960" y="411510"/>
            <a:ext cx="8229600" cy="742950"/>
          </a:xfrm>
        </p:spPr>
        <p:txBody>
          <a:bodyPr>
            <a:normAutofit/>
          </a:bodyPr>
          <a:lstStyle/>
          <a:p>
            <a:r>
              <a:rPr lang="en-CA" dirty="0"/>
              <a:t>Navigation Shortcuts in Windows</a:t>
            </a:r>
            <a:endParaRPr lang="en-US" dirty="0"/>
          </a:p>
        </p:txBody>
      </p:sp>
    </p:spTree>
    <p:extLst>
      <p:ext uri="{BB962C8B-B14F-4D97-AF65-F5344CB8AC3E}">
        <p14:creationId xmlns:p14="http://schemas.microsoft.com/office/powerpoint/2010/main" val="2320587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528" y="1143000"/>
            <a:ext cx="8712968" cy="3693000"/>
          </a:xfrm>
        </p:spPr>
        <p:txBody>
          <a:bodyPr>
            <a:noAutofit/>
          </a:bodyPr>
          <a:lstStyle/>
          <a:p>
            <a:r>
              <a:rPr lang="en-US" sz="2400" dirty="0"/>
              <a:t>To develop an application, </a:t>
            </a:r>
            <a:r>
              <a:rPr lang="en-US" sz="2400" dirty="0">
                <a:solidFill>
                  <a:schemeClr val="tx2"/>
                </a:solidFill>
              </a:rPr>
              <a:t>edit</a:t>
            </a:r>
            <a:r>
              <a:rPr lang="en-US" sz="2400" dirty="0"/>
              <a:t> your source code, </a:t>
            </a:r>
            <a:r>
              <a:rPr lang="en-US" sz="2400" dirty="0">
                <a:solidFill>
                  <a:schemeClr val="tx2"/>
                </a:solidFill>
              </a:rPr>
              <a:t>save</a:t>
            </a:r>
            <a:r>
              <a:rPr lang="en-US" sz="2400" dirty="0"/>
              <a:t> the source file in an organized place, </a:t>
            </a:r>
            <a:r>
              <a:rPr lang="en-US" sz="2400" dirty="0">
                <a:solidFill>
                  <a:schemeClr val="tx2"/>
                </a:solidFill>
              </a:rPr>
              <a:t>compile/build</a:t>
            </a:r>
            <a:r>
              <a:rPr lang="en-US" sz="2400" dirty="0"/>
              <a:t> the program, and </a:t>
            </a:r>
            <a:r>
              <a:rPr lang="en-US" sz="2400" dirty="0">
                <a:solidFill>
                  <a:schemeClr val="tx2"/>
                </a:solidFill>
              </a:rPr>
              <a:t>run/debug</a:t>
            </a:r>
            <a:r>
              <a:rPr lang="en-US" sz="2400" dirty="0"/>
              <a:t> your program.</a:t>
            </a:r>
          </a:p>
          <a:p>
            <a:r>
              <a:rPr lang="en-US" sz="2400" dirty="0">
                <a:solidFill>
                  <a:schemeClr val="tx2"/>
                </a:solidFill>
              </a:rPr>
              <a:t>An industrial strength IDE</a:t>
            </a:r>
            <a:r>
              <a:rPr lang="en-US" sz="2400" dirty="0"/>
              <a:t> like VS does </a:t>
            </a:r>
            <a:r>
              <a:rPr lang="en-US" sz="2400" dirty="0">
                <a:solidFill>
                  <a:schemeClr val="tx2"/>
                </a:solidFill>
              </a:rPr>
              <a:t>all these steps in an integrated development environment</a:t>
            </a:r>
            <a:r>
              <a:rPr lang="en-US" sz="2400" dirty="0"/>
              <a:t>, instead of doing each step with different software/shell and </a:t>
            </a:r>
            <a:r>
              <a:rPr lang="en-US" sz="2400" dirty="0">
                <a:solidFill>
                  <a:schemeClr val="tx2"/>
                </a:solidFill>
              </a:rPr>
              <a:t>switching among those</a:t>
            </a:r>
            <a:r>
              <a:rPr lang="en-US" sz="2400" dirty="0"/>
              <a:t>.</a:t>
            </a:r>
          </a:p>
          <a:p>
            <a:r>
              <a:rPr lang="en-US" sz="2400" dirty="0"/>
              <a:t>… letting you </a:t>
            </a:r>
            <a:r>
              <a:rPr lang="en-US" sz="2400" dirty="0">
                <a:solidFill>
                  <a:schemeClr val="tx2"/>
                </a:solidFill>
              </a:rPr>
              <a:t>concentrate on your development job</a:t>
            </a:r>
            <a:r>
              <a:rPr lang="en-US" sz="2400" dirty="0"/>
              <a:t>.</a:t>
            </a:r>
          </a:p>
          <a:p>
            <a:endParaRPr lang="en-US" sz="2000" dirty="0"/>
          </a:p>
        </p:txBody>
      </p:sp>
      <p:sp>
        <p:nvSpPr>
          <p:cNvPr id="7" name="Title 1"/>
          <p:cNvSpPr>
            <a:spLocks noGrp="1"/>
          </p:cNvSpPr>
          <p:nvPr>
            <p:ph type="title"/>
          </p:nvPr>
        </p:nvSpPr>
        <p:spPr>
          <a:xfrm>
            <a:off x="457200" y="316632"/>
            <a:ext cx="8229600" cy="742950"/>
          </a:xfrm>
        </p:spPr>
        <p:txBody>
          <a:bodyPr/>
          <a:lstStyle/>
          <a:p>
            <a:pPr algn="ctr"/>
            <a:r>
              <a:rPr lang="en-US" dirty="0"/>
              <a:t>Visual Studio IDE</a:t>
            </a:r>
          </a:p>
        </p:txBody>
      </p:sp>
    </p:spTree>
    <p:extLst>
      <p:ext uri="{BB962C8B-B14F-4D97-AF65-F5344CB8AC3E}">
        <p14:creationId xmlns:p14="http://schemas.microsoft.com/office/powerpoint/2010/main" val="1759241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528" y="1143000"/>
            <a:ext cx="8496944" cy="3693000"/>
          </a:xfrm>
        </p:spPr>
        <p:txBody>
          <a:bodyPr>
            <a:noAutofit/>
          </a:bodyPr>
          <a:lstStyle/>
          <a:p>
            <a:r>
              <a:rPr lang="en-US" sz="2400" dirty="0"/>
              <a:t>Developers work inside IDEs like VS </a:t>
            </a:r>
            <a:r>
              <a:rPr lang="en-US" sz="2400" dirty="0">
                <a:solidFill>
                  <a:schemeClr val="tx2"/>
                </a:solidFill>
              </a:rPr>
              <a:t>most of the time</a:t>
            </a:r>
            <a:r>
              <a:rPr lang="en-US" sz="2400" dirty="0"/>
              <a:t>. </a:t>
            </a:r>
          </a:p>
          <a:p>
            <a:r>
              <a:rPr lang="en-US" sz="2400" dirty="0">
                <a:solidFill>
                  <a:schemeClr val="tx2"/>
                </a:solidFill>
              </a:rPr>
              <a:t>Keyboard shortcuts </a:t>
            </a:r>
            <a:r>
              <a:rPr lang="en-US" sz="2400" dirty="0"/>
              <a:t>save time and </a:t>
            </a:r>
            <a:r>
              <a:rPr lang="en-US" sz="2400" dirty="0">
                <a:solidFill>
                  <a:schemeClr val="tx2"/>
                </a:solidFill>
              </a:rPr>
              <a:t>facilitate your job</a:t>
            </a:r>
            <a:r>
              <a:rPr lang="en-US" sz="2400" dirty="0"/>
              <a:t> there.</a:t>
            </a:r>
          </a:p>
          <a:p>
            <a:r>
              <a:rPr lang="en-US" sz="2400" dirty="0"/>
              <a:t>Keyboard shortcuts are </a:t>
            </a:r>
            <a:r>
              <a:rPr lang="en-US" sz="2400" dirty="0">
                <a:solidFill>
                  <a:schemeClr val="tx2"/>
                </a:solidFill>
              </a:rPr>
              <a:t>vital to productivity</a:t>
            </a:r>
            <a:r>
              <a:rPr lang="en-US" sz="2100" dirty="0"/>
              <a:t>.</a:t>
            </a:r>
          </a:p>
          <a:p>
            <a:r>
              <a:rPr lang="en-US" sz="2400" dirty="0"/>
              <a:t>Other development advantages with an IDE like VS:</a:t>
            </a:r>
            <a:br>
              <a:rPr lang="en-US" sz="2400" dirty="0"/>
            </a:br>
            <a:r>
              <a:rPr lang="en-US" sz="2400" dirty="0">
                <a:solidFill>
                  <a:schemeClr val="tx2"/>
                </a:solidFill>
              </a:rPr>
              <a:t>create games, web, mobile, and cloud based apps,</a:t>
            </a:r>
            <a:br>
              <a:rPr lang="en-US" sz="2400" dirty="0">
                <a:solidFill>
                  <a:schemeClr val="tx2"/>
                </a:solidFill>
              </a:rPr>
            </a:br>
            <a:r>
              <a:rPr lang="en-US" sz="2400" dirty="0">
                <a:solidFill>
                  <a:schemeClr val="tx2"/>
                </a:solidFill>
              </a:rPr>
              <a:t>connect to databases, team services and collaboration, version control, package and release management, repositories, Git support, and more.</a:t>
            </a:r>
            <a:endParaRPr lang="en-US" dirty="0"/>
          </a:p>
        </p:txBody>
      </p:sp>
      <p:sp>
        <p:nvSpPr>
          <p:cNvPr id="7" name="Title 1"/>
          <p:cNvSpPr>
            <a:spLocks noGrp="1"/>
          </p:cNvSpPr>
          <p:nvPr>
            <p:ph type="title"/>
          </p:nvPr>
        </p:nvSpPr>
        <p:spPr>
          <a:xfrm>
            <a:off x="457200" y="400050"/>
            <a:ext cx="8229600" cy="742950"/>
          </a:xfrm>
        </p:spPr>
        <p:txBody>
          <a:bodyPr>
            <a:normAutofit/>
          </a:bodyPr>
          <a:lstStyle/>
          <a:p>
            <a:pPr algn="ctr"/>
            <a:r>
              <a:rPr lang="en-US" dirty="0"/>
              <a:t>Visual Studio IDE</a:t>
            </a:r>
          </a:p>
        </p:txBody>
      </p:sp>
    </p:spTree>
    <p:extLst>
      <p:ext uri="{BB962C8B-B14F-4D97-AF65-F5344CB8AC3E}">
        <p14:creationId xmlns:p14="http://schemas.microsoft.com/office/powerpoint/2010/main" val="3776651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9502"/>
            <a:ext cx="8229600" cy="742950"/>
          </a:xfrm>
        </p:spPr>
        <p:txBody>
          <a:bodyPr>
            <a:noAutofit/>
          </a:bodyPr>
          <a:lstStyle/>
          <a:p>
            <a:r>
              <a:rPr lang="en-US" dirty="0"/>
              <a:t>Useful Keyboard Shortcuts in VS IDE</a:t>
            </a:r>
          </a:p>
        </p:txBody>
      </p:sp>
      <p:sp>
        <p:nvSpPr>
          <p:cNvPr id="3" name="Rectangle 2"/>
          <p:cNvSpPr/>
          <p:nvPr/>
        </p:nvSpPr>
        <p:spPr>
          <a:xfrm>
            <a:off x="0" y="1131590"/>
            <a:ext cx="9144000" cy="4011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stretch>
            <a:fillRect/>
          </a:stretch>
        </p:blipFill>
        <p:spPr>
          <a:xfrm>
            <a:off x="584519" y="1346244"/>
            <a:ext cx="3572566" cy="3426249"/>
          </a:xfrm>
          <a:prstGeom prst="rect">
            <a:avLst/>
          </a:prstGeom>
        </p:spPr>
      </p:pic>
      <p:sp>
        <p:nvSpPr>
          <p:cNvPr id="5" name="TextBox 4"/>
          <p:cNvSpPr txBox="1"/>
          <p:nvPr/>
        </p:nvSpPr>
        <p:spPr>
          <a:xfrm>
            <a:off x="190318" y="1419622"/>
            <a:ext cx="4360968" cy="830997"/>
          </a:xfrm>
          <a:prstGeom prst="rect">
            <a:avLst/>
          </a:prstGeom>
          <a:noFill/>
        </p:spPr>
        <p:txBody>
          <a:bodyPr wrap="square" rtlCol="0">
            <a:spAutoFit/>
          </a:bodyPr>
          <a:lstStyle/>
          <a:p>
            <a:r>
              <a:rPr lang="en-US" sz="2400" dirty="0"/>
              <a:t>Windows selection &amp; editing </a:t>
            </a:r>
            <a:br>
              <a:rPr lang="en-US" sz="2400" dirty="0"/>
            </a:br>
            <a:r>
              <a:rPr lang="en-US" sz="2400" dirty="0"/>
              <a:t>shortcuts work in Visual Studio</a:t>
            </a:r>
            <a:endParaRPr lang="en-CA" sz="2400" dirty="0"/>
          </a:p>
        </p:txBody>
      </p:sp>
      <p:pic>
        <p:nvPicPr>
          <p:cNvPr id="6" name="Picture 5">
            <a:extLst>
              <a:ext uri="{FF2B5EF4-FFF2-40B4-BE49-F238E27FC236}">
                <a16:creationId xmlns:a16="http://schemas.microsoft.com/office/drawing/2014/main" id="{CCD1B25E-8DE5-4EEE-BB18-1A9315D3492A}"/>
              </a:ext>
            </a:extLst>
          </p:cNvPr>
          <p:cNvPicPr>
            <a:picLocks noChangeAspect="1"/>
          </p:cNvPicPr>
          <p:nvPr/>
        </p:nvPicPr>
        <p:blipFill>
          <a:blip r:embed="rId4"/>
          <a:stretch>
            <a:fillRect/>
          </a:stretch>
        </p:blipFill>
        <p:spPr>
          <a:xfrm>
            <a:off x="4741604" y="1668524"/>
            <a:ext cx="4191585" cy="2781688"/>
          </a:xfrm>
          <a:prstGeom prst="rect">
            <a:avLst/>
          </a:prstGeom>
        </p:spPr>
      </p:pic>
    </p:spTree>
    <p:extLst>
      <p:ext uri="{BB962C8B-B14F-4D97-AF65-F5344CB8AC3E}">
        <p14:creationId xmlns:p14="http://schemas.microsoft.com/office/powerpoint/2010/main" val="618422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51520" y="1059582"/>
            <a:ext cx="8496944" cy="3693000"/>
          </a:xfrm>
        </p:spPr>
        <p:txBody>
          <a:bodyPr>
            <a:normAutofit/>
          </a:bodyPr>
          <a:lstStyle/>
          <a:p>
            <a:r>
              <a:rPr lang="en-US" b="1" dirty="0"/>
              <a:t>Ctrl </a:t>
            </a:r>
            <a:r>
              <a:rPr lang="en-US" dirty="0"/>
              <a:t>+ </a:t>
            </a:r>
            <a:r>
              <a:rPr lang="en-US" b="1" dirty="0"/>
              <a:t>KD </a:t>
            </a:r>
            <a:r>
              <a:rPr lang="en-US" b="1" dirty="0">
                <a:solidFill>
                  <a:schemeClr val="tx2"/>
                </a:solidFill>
              </a:rPr>
              <a:t>formats </a:t>
            </a:r>
            <a:r>
              <a:rPr lang="en-US" b="1" dirty="0"/>
              <a:t>source code </a:t>
            </a:r>
          </a:p>
          <a:p>
            <a:r>
              <a:rPr lang="en-US" b="1" dirty="0"/>
              <a:t>F7 or Ctrl </a:t>
            </a:r>
            <a:r>
              <a:rPr lang="en-US" dirty="0"/>
              <a:t>+ </a:t>
            </a:r>
            <a:r>
              <a:rPr lang="en-US" b="1" dirty="0"/>
              <a:t>Shift </a:t>
            </a:r>
            <a:r>
              <a:rPr lang="en-US" dirty="0"/>
              <a:t>+ </a:t>
            </a:r>
            <a:r>
              <a:rPr lang="en-US" b="1" dirty="0"/>
              <a:t>B </a:t>
            </a:r>
            <a:r>
              <a:rPr lang="en-US" b="1" dirty="0">
                <a:solidFill>
                  <a:schemeClr val="tx2"/>
                </a:solidFill>
              </a:rPr>
              <a:t>builds</a:t>
            </a:r>
            <a:r>
              <a:rPr lang="en-US" b="1" dirty="0"/>
              <a:t> your application</a:t>
            </a:r>
          </a:p>
          <a:p>
            <a:r>
              <a:rPr lang="en-US" b="1" dirty="0"/>
              <a:t>Ctrl </a:t>
            </a:r>
            <a:r>
              <a:rPr lang="en-US" dirty="0"/>
              <a:t>+ </a:t>
            </a:r>
            <a:r>
              <a:rPr lang="en-US" b="1" dirty="0"/>
              <a:t>F5 </a:t>
            </a:r>
            <a:r>
              <a:rPr lang="en-US" b="1" dirty="0">
                <a:solidFill>
                  <a:schemeClr val="tx2"/>
                </a:solidFill>
              </a:rPr>
              <a:t>runs</a:t>
            </a:r>
            <a:r>
              <a:rPr lang="en-US" b="1" dirty="0"/>
              <a:t> it</a:t>
            </a:r>
          </a:p>
          <a:p>
            <a:pPr defTabSz="808038"/>
            <a:r>
              <a:rPr lang="en-US" dirty="0"/>
              <a:t>Alt + Up </a:t>
            </a:r>
            <a:r>
              <a:rPr lang="en-US" dirty="0">
                <a:sym typeface="Wingdings" panose="05000000000000000000" pitchFamily="2" charset="2"/>
              </a:rPr>
              <a:t>	</a:t>
            </a:r>
            <a:r>
              <a:rPr lang="en-US" dirty="0">
                <a:solidFill>
                  <a:schemeClr val="tx2"/>
                </a:solidFill>
              </a:rPr>
              <a:t>moves</a:t>
            </a:r>
            <a:r>
              <a:rPr lang="en-US" dirty="0"/>
              <a:t> current / selected lines up</a:t>
            </a:r>
            <a:br>
              <a:rPr lang="en-US" dirty="0"/>
            </a:br>
            <a:r>
              <a:rPr lang="en-US" dirty="0"/>
              <a:t>Alt + Down </a:t>
            </a:r>
            <a:r>
              <a:rPr lang="en-US" dirty="0">
                <a:sym typeface="Wingdings" panose="05000000000000000000" pitchFamily="2" charset="2"/>
              </a:rPr>
              <a:t>	</a:t>
            </a:r>
            <a:r>
              <a:rPr lang="en-US" dirty="0">
                <a:solidFill>
                  <a:schemeClr val="tx2"/>
                </a:solidFill>
              </a:rPr>
              <a:t>moves</a:t>
            </a:r>
            <a:r>
              <a:rPr lang="en-US" dirty="0"/>
              <a:t> current / selected lines down</a:t>
            </a:r>
          </a:p>
          <a:p>
            <a:r>
              <a:rPr lang="en-US" dirty="0" err="1"/>
              <a:t>Ctrl+KC</a:t>
            </a:r>
            <a:r>
              <a:rPr lang="en-US" dirty="0"/>
              <a:t> 	C</a:t>
            </a:r>
            <a:r>
              <a:rPr lang="en-US" dirty="0">
                <a:solidFill>
                  <a:schemeClr val="tx2"/>
                </a:solidFill>
              </a:rPr>
              <a:t>omments</a:t>
            </a:r>
            <a:r>
              <a:rPr lang="en-US" dirty="0"/>
              <a:t> current / selected lines</a:t>
            </a:r>
            <a:br>
              <a:rPr lang="en-US" dirty="0"/>
            </a:br>
            <a:r>
              <a:rPr lang="en-US" dirty="0" err="1"/>
              <a:t>Ctrl+KU</a:t>
            </a:r>
            <a:r>
              <a:rPr lang="en-US" dirty="0"/>
              <a:t> 	U</a:t>
            </a:r>
            <a:r>
              <a:rPr lang="en-US" dirty="0">
                <a:solidFill>
                  <a:schemeClr val="tx2"/>
                </a:solidFill>
              </a:rPr>
              <a:t>ncomments</a:t>
            </a:r>
            <a:r>
              <a:rPr lang="en-US" dirty="0"/>
              <a:t> current / selected lines </a:t>
            </a:r>
          </a:p>
        </p:txBody>
      </p:sp>
      <p:sp>
        <p:nvSpPr>
          <p:cNvPr id="6" name="Title 1"/>
          <p:cNvSpPr>
            <a:spLocks noGrp="1"/>
          </p:cNvSpPr>
          <p:nvPr>
            <p:ph type="title"/>
          </p:nvPr>
        </p:nvSpPr>
        <p:spPr>
          <a:xfrm>
            <a:off x="457200" y="339502"/>
            <a:ext cx="8229600" cy="742950"/>
          </a:xfrm>
        </p:spPr>
        <p:txBody>
          <a:bodyPr>
            <a:noAutofit/>
          </a:bodyPr>
          <a:lstStyle/>
          <a:p>
            <a:r>
              <a:rPr lang="en-US" dirty="0">
                <a:solidFill>
                  <a:srgbClr val="465E9C"/>
                </a:solidFill>
              </a:rPr>
              <a:t>Special Keyboard Shortcuts in VS IDE </a:t>
            </a:r>
            <a:endParaRPr lang="en-US" sz="3200" dirty="0"/>
          </a:p>
        </p:txBody>
      </p:sp>
    </p:spTree>
    <p:extLst>
      <p:ext uri="{BB962C8B-B14F-4D97-AF65-F5344CB8AC3E}">
        <p14:creationId xmlns:p14="http://schemas.microsoft.com/office/powerpoint/2010/main" val="477163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18864" y="1059582"/>
            <a:ext cx="8229600" cy="3693000"/>
          </a:xfrm>
        </p:spPr>
        <p:txBody>
          <a:bodyPr>
            <a:normAutofit/>
          </a:bodyPr>
          <a:lstStyle/>
          <a:p>
            <a:pPr marL="0" indent="0">
              <a:buNone/>
            </a:pPr>
            <a:r>
              <a:rPr lang="en-US" dirty="0"/>
              <a:t>Rename</a:t>
            </a:r>
          </a:p>
          <a:p>
            <a:r>
              <a:rPr lang="en-US" dirty="0" err="1"/>
              <a:t>Ctrl+RR</a:t>
            </a:r>
            <a:r>
              <a:rPr lang="en-US" dirty="0"/>
              <a:t> with cursor on a variable name</a:t>
            </a:r>
          </a:p>
          <a:p>
            <a:pPr marL="0" indent="0">
              <a:buNone/>
            </a:pPr>
            <a:r>
              <a:rPr lang="en-CA" dirty="0"/>
              <a:t>Copy, Cut, Duplicate a line the cursor is on</a:t>
            </a:r>
            <a:br>
              <a:rPr lang="en-CA" dirty="0"/>
            </a:br>
            <a:r>
              <a:rPr lang="en-CA" sz="2000" dirty="0"/>
              <a:t>(w</a:t>
            </a:r>
            <a:r>
              <a:rPr lang="en-CA" sz="2000" i="1" dirty="0"/>
              <a:t>ithout </a:t>
            </a:r>
            <a:r>
              <a:rPr lang="en-CA" sz="2000" dirty="0"/>
              <a:t>any selection of a line or text)</a:t>
            </a:r>
          </a:p>
          <a:p>
            <a:r>
              <a:rPr lang="en-CA" dirty="0" err="1"/>
              <a:t>Ctrl+C</a:t>
            </a:r>
            <a:r>
              <a:rPr lang="en-CA" dirty="0"/>
              <a:t> – Copy line</a:t>
            </a:r>
          </a:p>
          <a:p>
            <a:r>
              <a:rPr lang="en-CA" dirty="0" err="1"/>
              <a:t>Ctrl+X</a:t>
            </a:r>
            <a:r>
              <a:rPr lang="en-CA" dirty="0"/>
              <a:t> – Cut line</a:t>
            </a:r>
          </a:p>
          <a:p>
            <a:r>
              <a:rPr lang="en-CA" dirty="0" err="1"/>
              <a:t>Ctrl+D</a:t>
            </a:r>
            <a:r>
              <a:rPr lang="en-CA" dirty="0"/>
              <a:t> – Duplicate line</a:t>
            </a:r>
          </a:p>
        </p:txBody>
      </p:sp>
      <p:sp>
        <p:nvSpPr>
          <p:cNvPr id="6" name="Title 1"/>
          <p:cNvSpPr>
            <a:spLocks noGrp="1"/>
          </p:cNvSpPr>
          <p:nvPr>
            <p:ph type="title"/>
          </p:nvPr>
        </p:nvSpPr>
        <p:spPr>
          <a:xfrm>
            <a:off x="457200" y="339502"/>
            <a:ext cx="8229600" cy="742950"/>
          </a:xfrm>
        </p:spPr>
        <p:txBody>
          <a:bodyPr>
            <a:noAutofit/>
          </a:bodyPr>
          <a:lstStyle/>
          <a:p>
            <a:r>
              <a:rPr lang="en-US" dirty="0">
                <a:solidFill>
                  <a:srgbClr val="465E9C"/>
                </a:solidFill>
              </a:rPr>
              <a:t>Special Keyboard Shortcuts in VS IDE </a:t>
            </a:r>
            <a:endParaRPr lang="en-US" sz="3200" dirty="0"/>
          </a:p>
        </p:txBody>
      </p:sp>
    </p:spTree>
    <p:extLst>
      <p:ext uri="{BB962C8B-B14F-4D97-AF65-F5344CB8AC3E}">
        <p14:creationId xmlns:p14="http://schemas.microsoft.com/office/powerpoint/2010/main" val="2066367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3107" y="1110998"/>
            <a:ext cx="6624736" cy="4032502"/>
          </a:xfrm>
        </p:spPr>
        <p:txBody>
          <a:bodyPr>
            <a:normAutofit/>
          </a:bodyPr>
          <a:lstStyle/>
          <a:p>
            <a:pPr marL="0" indent="0">
              <a:buNone/>
            </a:pPr>
            <a:r>
              <a:rPr lang="en-US" dirty="0">
                <a:solidFill>
                  <a:schemeClr val="tx2"/>
                </a:solidFill>
              </a:rPr>
              <a:t>Code and variable name completion </a:t>
            </a:r>
          </a:p>
          <a:p>
            <a:r>
              <a:rPr lang="en-US" dirty="0"/>
              <a:t>Start typing + </a:t>
            </a:r>
            <a:r>
              <a:rPr lang="en-US" b="1" dirty="0"/>
              <a:t>TAB</a:t>
            </a:r>
            <a:r>
              <a:rPr lang="en-US" dirty="0"/>
              <a:t> to complete</a:t>
            </a:r>
          </a:p>
          <a:p>
            <a:r>
              <a:rPr lang="en-US" dirty="0"/>
              <a:t>type </a:t>
            </a:r>
            <a:r>
              <a:rPr lang="en-US" b="1" dirty="0">
                <a:solidFill>
                  <a:schemeClr val="tx2"/>
                </a:solidFill>
                <a:latin typeface="Consolas" panose="020B0609020204030204" pitchFamily="49" charset="0"/>
              </a:rPr>
              <a:t>( </a:t>
            </a:r>
            <a:r>
              <a:rPr lang="en-US" i="1" dirty="0"/>
              <a:t>and its completing pair </a:t>
            </a:r>
            <a:r>
              <a:rPr lang="en-US" b="1" dirty="0">
                <a:solidFill>
                  <a:schemeClr val="tx2"/>
                </a:solidFill>
                <a:latin typeface="Consolas" panose="020B0609020204030204" pitchFamily="49" charset="0"/>
              </a:rPr>
              <a:t>)</a:t>
            </a:r>
            <a:r>
              <a:rPr lang="en-US" dirty="0"/>
              <a:t> is  inserted; same with "</a:t>
            </a:r>
            <a:br>
              <a:rPr lang="en-US" dirty="0"/>
            </a:br>
            <a:r>
              <a:rPr lang="en-US" b="1" dirty="0"/>
              <a:t>Ctrl</a:t>
            </a:r>
            <a:r>
              <a:rPr lang="en-US" dirty="0"/>
              <a:t> + </a:t>
            </a:r>
            <a:r>
              <a:rPr lang="en-US" b="1" dirty="0"/>
              <a:t>Spacebar</a:t>
            </a:r>
            <a:r>
              <a:rPr lang="en-US" dirty="0"/>
              <a:t> turns on </a:t>
            </a:r>
            <a:r>
              <a:rPr lang="en-US" dirty="0">
                <a:solidFill>
                  <a:schemeClr val="tx2"/>
                </a:solidFill>
              </a:rPr>
              <a:t>IntelliSense</a:t>
            </a:r>
          </a:p>
          <a:p>
            <a:pPr lvl="1"/>
            <a:r>
              <a:rPr lang="en-CA" dirty="0"/>
              <a:t>before you start typing or, when it is staying out of your way, to turn it back on.</a:t>
            </a:r>
          </a:p>
          <a:p>
            <a:r>
              <a:rPr lang="en-US" i="1" dirty="0"/>
              <a:t>See demo on next slide</a:t>
            </a:r>
            <a:endParaRPr lang="en-CA" i="1" dirty="0"/>
          </a:p>
        </p:txBody>
      </p:sp>
      <p:sp>
        <p:nvSpPr>
          <p:cNvPr id="6" name="Title 1"/>
          <p:cNvSpPr>
            <a:spLocks noGrp="1"/>
          </p:cNvSpPr>
          <p:nvPr>
            <p:ph type="title"/>
          </p:nvPr>
        </p:nvSpPr>
        <p:spPr>
          <a:xfrm>
            <a:off x="457200" y="339502"/>
            <a:ext cx="8229600" cy="742950"/>
          </a:xfrm>
        </p:spPr>
        <p:txBody>
          <a:bodyPr>
            <a:noAutofit/>
          </a:bodyPr>
          <a:lstStyle/>
          <a:p>
            <a:r>
              <a:rPr lang="en-US" dirty="0"/>
              <a:t>Visual Studio IntelliSense</a:t>
            </a:r>
          </a:p>
        </p:txBody>
      </p:sp>
      <p:pic>
        <p:nvPicPr>
          <p:cNvPr id="8" name="Picture 7">
            <a:extLst>
              <a:ext uri="{FF2B5EF4-FFF2-40B4-BE49-F238E27FC236}">
                <a16:creationId xmlns:a16="http://schemas.microsoft.com/office/drawing/2014/main" id="{7F2245BE-F747-4AD8-A61F-A12BACE344EE}"/>
              </a:ext>
            </a:extLst>
          </p:cNvPr>
          <p:cNvPicPr>
            <a:picLocks noChangeAspect="1"/>
          </p:cNvPicPr>
          <p:nvPr/>
        </p:nvPicPr>
        <p:blipFill>
          <a:blip r:embed="rId3"/>
          <a:stretch>
            <a:fillRect/>
          </a:stretch>
        </p:blipFill>
        <p:spPr>
          <a:xfrm>
            <a:off x="4474218" y="2643758"/>
            <a:ext cx="1609950" cy="419158"/>
          </a:xfrm>
          <a:prstGeom prst="rect">
            <a:avLst/>
          </a:prstGeom>
        </p:spPr>
      </p:pic>
      <p:pic>
        <p:nvPicPr>
          <p:cNvPr id="5" name="Picture 4">
            <a:extLst>
              <a:ext uri="{FF2B5EF4-FFF2-40B4-BE49-F238E27FC236}">
                <a16:creationId xmlns:a16="http://schemas.microsoft.com/office/drawing/2014/main" id="{79BFD261-445E-468F-8949-416AAA73EEAA}"/>
              </a:ext>
            </a:extLst>
          </p:cNvPr>
          <p:cNvPicPr>
            <a:picLocks noChangeAspect="1"/>
          </p:cNvPicPr>
          <p:nvPr/>
        </p:nvPicPr>
        <p:blipFill>
          <a:blip r:embed="rId4"/>
          <a:stretch>
            <a:fillRect/>
          </a:stretch>
        </p:blipFill>
        <p:spPr>
          <a:xfrm>
            <a:off x="7017227" y="1082452"/>
            <a:ext cx="1299189" cy="3410371"/>
          </a:xfrm>
          <a:prstGeom prst="rect">
            <a:avLst/>
          </a:prstGeom>
        </p:spPr>
      </p:pic>
    </p:spTree>
    <p:extLst>
      <p:ext uri="{BB962C8B-B14F-4D97-AF65-F5344CB8AC3E}">
        <p14:creationId xmlns:p14="http://schemas.microsoft.com/office/powerpoint/2010/main" val="876031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Visual Studio IntelliSense demo">
            <a:hlinkClick r:id="" action="ppaction://media"/>
            <a:extLst>
              <a:ext uri="{FF2B5EF4-FFF2-40B4-BE49-F238E27FC236}">
                <a16:creationId xmlns:a16="http://schemas.microsoft.com/office/drawing/2014/main" id="{F6712966-EB76-4D30-9088-CA374EFBCF01}"/>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205372" y="339502"/>
            <a:ext cx="7938628" cy="4396778"/>
          </a:xfrm>
          <a:prstGeom prst="rect">
            <a:avLst/>
          </a:prstGeom>
        </p:spPr>
      </p:pic>
      <p:sp>
        <p:nvSpPr>
          <p:cNvPr id="4" name="TextBox 3">
            <a:extLst>
              <a:ext uri="{FF2B5EF4-FFF2-40B4-BE49-F238E27FC236}">
                <a16:creationId xmlns:a16="http://schemas.microsoft.com/office/drawing/2014/main" id="{58024D3F-A2B6-4F54-8BD4-1372955ADF1D}"/>
              </a:ext>
            </a:extLst>
          </p:cNvPr>
          <p:cNvSpPr txBox="1"/>
          <p:nvPr/>
        </p:nvSpPr>
        <p:spPr>
          <a:xfrm>
            <a:off x="-36512" y="1121712"/>
            <a:ext cx="1241884" cy="3970318"/>
          </a:xfrm>
          <a:prstGeom prst="rect">
            <a:avLst/>
          </a:prstGeom>
          <a:noFill/>
        </p:spPr>
        <p:txBody>
          <a:bodyPr wrap="square" rtlCol="0" anchor="b">
            <a:spAutoFit/>
          </a:bodyPr>
          <a:lstStyle/>
          <a:p>
            <a:pPr algn="ctr"/>
            <a:r>
              <a:rPr lang="en-CA" dirty="0"/>
              <a:t>For animation, </a:t>
            </a:r>
            <a:br>
              <a:rPr lang="en-CA" dirty="0"/>
            </a:br>
            <a:r>
              <a:rPr lang="en-CA" dirty="0"/>
              <a:t>hover mouse cursor over image and </a:t>
            </a:r>
            <a:br>
              <a:rPr lang="en-CA" dirty="0"/>
            </a:br>
            <a:r>
              <a:rPr lang="en-CA" dirty="0"/>
              <a:t>click PLAY </a:t>
            </a:r>
            <a:r>
              <a:rPr lang="en-CA" dirty="0">
                <a:sym typeface="Wingdings 3" panose="05040102010807070707" pitchFamily="18" charset="2"/>
              </a:rPr>
              <a:t></a:t>
            </a:r>
            <a:r>
              <a:rPr lang="en-CA" dirty="0"/>
              <a:t> triangle</a:t>
            </a:r>
            <a:br>
              <a:rPr lang="en-CA" dirty="0"/>
            </a:br>
            <a:r>
              <a:rPr lang="en-CA" dirty="0"/>
              <a:t> in bottom left</a:t>
            </a:r>
          </a:p>
          <a:p>
            <a:pPr algn="r"/>
            <a:r>
              <a:rPr lang="en-CA" dirty="0">
                <a:sym typeface="Wingdings" panose="05000000000000000000" pitchFamily="2" charset="2"/>
              </a:rPr>
              <a:t></a:t>
            </a:r>
            <a:endParaRPr lang="en-CA" dirty="0"/>
          </a:p>
        </p:txBody>
      </p:sp>
    </p:spTree>
    <p:extLst>
      <p:ext uri="{BB962C8B-B14F-4D97-AF65-F5344CB8AC3E}">
        <p14:creationId xmlns:p14="http://schemas.microsoft.com/office/powerpoint/2010/main" val="368653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390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671648"/>
            <a:ext cx="7772400" cy="1296145"/>
          </a:xfrm>
        </p:spPr>
        <p:txBody>
          <a:bodyPr>
            <a:normAutofit fontScale="90000"/>
          </a:bodyPr>
          <a:lstStyle/>
          <a:p>
            <a:pPr algn="ctr"/>
            <a:r>
              <a:rPr lang="en-US" dirty="0"/>
              <a:t>Share ideas for understanding the problem, not the answers or code.</a:t>
            </a:r>
            <a:endParaRPr lang="en-CA" dirty="0"/>
          </a:p>
        </p:txBody>
      </p:sp>
      <p:sp>
        <p:nvSpPr>
          <p:cNvPr id="5" name="TextBox 4">
            <a:extLst>
              <a:ext uri="{FF2B5EF4-FFF2-40B4-BE49-F238E27FC236}">
                <a16:creationId xmlns:a16="http://schemas.microsoft.com/office/drawing/2014/main" id="{C390C058-EC45-48C4-82DF-EF1E76BD7006}"/>
              </a:ext>
            </a:extLst>
          </p:cNvPr>
          <p:cNvSpPr txBox="1"/>
          <p:nvPr/>
        </p:nvSpPr>
        <p:spPr>
          <a:xfrm>
            <a:off x="611561" y="3723878"/>
            <a:ext cx="8208911" cy="646331"/>
          </a:xfrm>
          <a:prstGeom prst="rect">
            <a:avLst/>
          </a:prstGeom>
          <a:noFill/>
        </p:spPr>
        <p:txBody>
          <a:bodyPr wrap="square" rtlCol="0">
            <a:spAutoFit/>
          </a:bodyPr>
          <a:lstStyle/>
          <a:p>
            <a:pPr algn="ctr"/>
            <a:r>
              <a:rPr lang="en-CA" sz="1800" b="1" dirty="0">
                <a:effectLst/>
                <a:latin typeface="Calibri" panose="020F0502020204030204" pitchFamily="34" charset="0"/>
                <a:ea typeface="Calibri" panose="020F0502020204030204" pitchFamily="34" charset="0"/>
                <a:cs typeface="Times New Roman" panose="02020603050405020304" pitchFamily="18" charset="0"/>
              </a:rPr>
              <a:t>Avoid the use of paraphrasing tools.</a:t>
            </a:r>
            <a:r>
              <a:rPr lang="en-CA" sz="1800" dirty="0">
                <a:effectLst/>
                <a:latin typeface="Calibri" panose="020F0502020204030204" pitchFamily="34" charset="0"/>
                <a:ea typeface="Calibri" panose="020F0502020204030204" pitchFamily="34" charset="0"/>
                <a:cs typeface="Times New Roman" panose="02020603050405020304" pitchFamily="18" charset="0"/>
              </a:rPr>
              <a:t> "Evade the utilization of rephrasing implements.“</a:t>
            </a:r>
          </a:p>
          <a:p>
            <a:pPr algn="ctr"/>
            <a:r>
              <a:rPr lang="en-US" dirty="0">
                <a:latin typeface="Calibri" panose="020F0502020204030204" pitchFamily="34" charset="0"/>
                <a:cs typeface="Times New Roman" panose="02020603050405020304" pitchFamily="18" charset="0"/>
              </a:rPr>
              <a:t>Paraphrasing is plagiarism unless the source text is clearly cited and referenced. </a:t>
            </a:r>
            <a:endParaRPr lang="en-GB" dirty="0">
              <a:latin typeface="Calibri" panose="020F0502020204030204" pitchFamily="34" charset="0"/>
              <a:cs typeface="Times New Roman" panose="02020603050405020304" pitchFamily="18" charset="0"/>
            </a:endParaRPr>
          </a:p>
        </p:txBody>
      </p:sp>
      <p:sp>
        <p:nvSpPr>
          <p:cNvPr id="6" name="Title 1">
            <a:extLst>
              <a:ext uri="{FF2B5EF4-FFF2-40B4-BE49-F238E27FC236}">
                <a16:creationId xmlns:a16="http://schemas.microsoft.com/office/drawing/2014/main" id="{DEF6A2A8-0946-405A-959D-C7E3BAE062EC}"/>
              </a:ext>
            </a:extLst>
          </p:cNvPr>
          <p:cNvSpPr txBox="1">
            <a:spLocks/>
          </p:cNvSpPr>
          <p:nvPr/>
        </p:nvSpPr>
        <p:spPr>
          <a:xfrm>
            <a:off x="0" y="1059582"/>
            <a:ext cx="9144000" cy="1152128"/>
          </a:xfrm>
          <a:prstGeom prst="rect">
            <a:avLst/>
          </a:prstGeom>
        </p:spPr>
        <p:txBody>
          <a:bodyPr vert="horz" lIns="91440" tIns="45720" rIns="91440" bIns="45720" rtlCol="0" anchor="b">
            <a:normAutofit fontScale="92500" lnSpcReduction="10000"/>
          </a:bodyPr>
          <a:lstStyle>
            <a:lvl1pPr algn="l" defTabSz="914400" rtl="0" eaLnBrk="1" latinLnBrk="0" hangingPunct="1">
              <a:spcBef>
                <a:spcPct val="0"/>
              </a:spcBef>
              <a:buNone/>
              <a:defRPr sz="4000" b="0" kern="1200" cap="none" spc="-100" baseline="0">
                <a:solidFill>
                  <a:schemeClr val="tx1"/>
                </a:solidFill>
                <a:latin typeface="Franklin Gothic Demi" pitchFamily="34" charset="0"/>
                <a:ea typeface="+mj-ea"/>
                <a:cs typeface="+mj-cs"/>
              </a:defRPr>
            </a:lvl1pPr>
          </a:lstStyle>
          <a:p>
            <a:pPr algn="ctr"/>
            <a:r>
              <a:rPr lang="en-US" dirty="0"/>
              <a:t>Talk all you want, don’t copy or share files. </a:t>
            </a:r>
            <a:br>
              <a:rPr lang="en-US" dirty="0"/>
            </a:br>
            <a:endParaRPr lang="en-CA" dirty="0"/>
          </a:p>
        </p:txBody>
      </p:sp>
    </p:spTree>
    <p:extLst>
      <p:ext uri="{BB962C8B-B14F-4D97-AF65-F5344CB8AC3E}">
        <p14:creationId xmlns:p14="http://schemas.microsoft.com/office/powerpoint/2010/main" val="254189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41ABC6A-E6F6-4B27-BB21-DB40E32FA0EA}"/>
              </a:ext>
            </a:extLst>
          </p:cNvPr>
          <p:cNvSpPr txBox="1"/>
          <p:nvPr/>
        </p:nvSpPr>
        <p:spPr>
          <a:xfrm>
            <a:off x="611561" y="3723878"/>
            <a:ext cx="8208911" cy="646331"/>
          </a:xfrm>
          <a:prstGeom prst="rect">
            <a:avLst/>
          </a:prstGeom>
          <a:noFill/>
        </p:spPr>
        <p:txBody>
          <a:bodyPr wrap="square" rtlCol="0">
            <a:spAutoFit/>
          </a:bodyPr>
          <a:lstStyle/>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Do not copy and paste anything</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without citation and references.</a:t>
            </a:r>
          </a:p>
        </p:txBody>
      </p:sp>
      <p:sp>
        <p:nvSpPr>
          <p:cNvPr id="9" name="Title 2">
            <a:extLst>
              <a:ext uri="{FF2B5EF4-FFF2-40B4-BE49-F238E27FC236}">
                <a16:creationId xmlns:a16="http://schemas.microsoft.com/office/drawing/2014/main" id="{18B7D583-C2B1-4D7F-BC94-6930781C3FA4}"/>
              </a:ext>
            </a:extLst>
          </p:cNvPr>
          <p:cNvSpPr txBox="1">
            <a:spLocks/>
          </p:cNvSpPr>
          <p:nvPr/>
        </p:nvSpPr>
        <p:spPr>
          <a:xfrm>
            <a:off x="672920" y="1455379"/>
            <a:ext cx="7772400" cy="1562472"/>
          </a:xfrm>
          <a:prstGeom prst="rect">
            <a:avLst/>
          </a:prstGeom>
        </p:spPr>
        <p:txBody>
          <a:bodyPr vert="horz" lIns="91440" tIns="45720" rIns="91440" bIns="45720" rtlCol="0" anchor="t">
            <a:normAutofit fontScale="25000" lnSpcReduction="20000"/>
          </a:bodyPr>
          <a:lstStyle>
            <a:lvl1pPr algn="l" defTabSz="914400" rtl="0" eaLnBrk="1" latinLnBrk="0" hangingPunct="1">
              <a:spcBef>
                <a:spcPct val="0"/>
              </a:spcBef>
              <a:buNone/>
              <a:defRPr sz="4000" b="0" kern="1200" cap="none" spc="-100" baseline="0">
                <a:solidFill>
                  <a:schemeClr val="tx1"/>
                </a:solidFill>
                <a:latin typeface="Franklin Gothic Demi" pitchFamily="34" charset="0"/>
                <a:ea typeface="+mj-ea"/>
                <a:cs typeface="+mj-cs"/>
              </a:defRPr>
            </a:lvl1pPr>
          </a:lstStyle>
          <a:p>
            <a:pPr algn="ctr">
              <a:spcBef>
                <a:spcPct val="20000"/>
              </a:spcBef>
              <a:buClr>
                <a:srgbClr val="FDA023"/>
              </a:buClr>
              <a:buSzPct val="85000"/>
              <a:buFont typeface="Arial" pitchFamily="34" charset="0"/>
              <a:buNone/>
              <a:defRPr/>
            </a:pPr>
            <a:br>
              <a:rPr lang="en-US" sz="2400" spc="0" dirty="0">
                <a:solidFill>
                  <a:prstClr val="white"/>
                </a:solidFill>
                <a:latin typeface="Arial"/>
                <a:ea typeface="+mn-ea"/>
                <a:cs typeface="+mn-cs"/>
              </a:rPr>
            </a:br>
            <a:br>
              <a:rPr lang="en-CA" sz="2400" spc="0" dirty="0">
                <a:solidFill>
                  <a:prstClr val="white"/>
                </a:solidFill>
                <a:latin typeface="Arial"/>
                <a:ea typeface="+mn-ea"/>
                <a:cs typeface="+mn-cs"/>
              </a:rPr>
            </a:br>
            <a:r>
              <a:rPr lang="en-US" sz="14400" spc="0" dirty="0">
                <a:solidFill>
                  <a:prstClr val="white"/>
                </a:solidFill>
                <a:latin typeface="Arial"/>
                <a:ea typeface="+mn-ea"/>
                <a:cs typeface="+mn-cs"/>
              </a:rPr>
              <a:t>You are not here to get marks.</a:t>
            </a:r>
            <a:br>
              <a:rPr lang="en-US" sz="12000" spc="0" dirty="0">
                <a:solidFill>
                  <a:prstClr val="white"/>
                </a:solidFill>
                <a:latin typeface="Arial"/>
                <a:ea typeface="+mn-ea"/>
                <a:cs typeface="+mn-cs"/>
              </a:rPr>
            </a:br>
            <a:br>
              <a:rPr lang="en-US" sz="12000" spc="0" dirty="0">
                <a:solidFill>
                  <a:prstClr val="white"/>
                </a:solidFill>
                <a:latin typeface="Arial"/>
                <a:ea typeface="+mn-ea"/>
                <a:cs typeface="+mn-cs"/>
              </a:rPr>
            </a:br>
            <a:r>
              <a:rPr lang="en-US" sz="14400" b="1" spc="0" dirty="0">
                <a:solidFill>
                  <a:prstClr val="white"/>
                </a:solidFill>
                <a:latin typeface="Arial"/>
                <a:ea typeface="+mn-ea"/>
                <a:cs typeface="+mn-cs"/>
              </a:rPr>
              <a:t>You are here to learn something.</a:t>
            </a:r>
            <a:endParaRPr lang="en-CA" sz="12000" spc="0" dirty="0">
              <a:solidFill>
                <a:prstClr val="white"/>
              </a:solidFill>
              <a:latin typeface="Arial"/>
              <a:ea typeface="+mn-ea"/>
              <a:cs typeface="+mn-cs"/>
            </a:endParaRPr>
          </a:p>
        </p:txBody>
      </p:sp>
    </p:spTree>
    <p:extLst>
      <p:ext uri="{BB962C8B-B14F-4D97-AF65-F5344CB8AC3E}">
        <p14:creationId xmlns:p14="http://schemas.microsoft.com/office/powerpoint/2010/main" val="1656711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Keyboard Shortcuts Agenda</a:t>
            </a:r>
          </a:p>
        </p:txBody>
      </p:sp>
      <p:sp>
        <p:nvSpPr>
          <p:cNvPr id="5" name="Content Placeholder 4"/>
          <p:cNvSpPr>
            <a:spLocks noGrp="1"/>
          </p:cNvSpPr>
          <p:nvPr>
            <p:ph idx="1"/>
          </p:nvPr>
        </p:nvSpPr>
        <p:spPr>
          <a:xfrm>
            <a:off x="971600" y="1200150"/>
            <a:ext cx="7992888" cy="3657600"/>
          </a:xfrm>
        </p:spPr>
        <p:txBody>
          <a:bodyPr>
            <a:normAutofit/>
          </a:bodyPr>
          <a:lstStyle/>
          <a:p>
            <a:pPr marL="342900" lvl="0" indent="-342900">
              <a:lnSpc>
                <a:spcPct val="107000"/>
              </a:lnSpc>
              <a:spcBef>
                <a:spcPts val="0"/>
              </a:spcBef>
              <a:spcAft>
                <a:spcPts val="600"/>
              </a:spcAft>
              <a:buFont typeface="+mj-lt"/>
              <a:buAutoNum type="arabicPeriod"/>
            </a:pPr>
            <a:r>
              <a:rPr lang="en-US" dirty="0"/>
              <a:t>Mice are good for users and cats.</a:t>
            </a:r>
          </a:p>
          <a:p>
            <a:pPr marL="342900" lvl="0" indent="-342900">
              <a:lnSpc>
                <a:spcPct val="107000"/>
              </a:lnSpc>
              <a:spcBef>
                <a:spcPts val="0"/>
              </a:spcBef>
              <a:spcAft>
                <a:spcPts val="600"/>
              </a:spcAft>
              <a:buFont typeface="+mj-lt"/>
              <a:buAutoNum type="arabicPeriod"/>
            </a:pPr>
            <a:r>
              <a:rPr lang="en-US" dirty="0"/>
              <a:t>All you should need on a </a:t>
            </a:r>
            <a:r>
              <a:rPr lang="en-US" dirty="0">
                <a:hlinkClick r:id="rId3"/>
              </a:rPr>
              <a:t>web form</a:t>
            </a:r>
            <a:r>
              <a:rPr lang="en-US" dirty="0"/>
              <a:t> is TAB &amp; ENTER.</a:t>
            </a:r>
          </a:p>
          <a:p>
            <a:pPr marL="342900" lvl="0" indent="-342900">
              <a:lnSpc>
                <a:spcPct val="107000"/>
              </a:lnSpc>
              <a:spcBef>
                <a:spcPts val="0"/>
              </a:spcBef>
              <a:spcAft>
                <a:spcPts val="600"/>
              </a:spcAft>
              <a:buFont typeface="+mj-lt"/>
              <a:buAutoNum type="arabicPeriod"/>
            </a:pPr>
            <a:r>
              <a:rPr lang="en-US" dirty="0"/>
              <a:t>Essential keyboard shortcuts on Windows</a:t>
            </a:r>
            <a:r>
              <a:rPr lang="en-US" sz="2200" dirty="0"/>
              <a:t>.</a:t>
            </a:r>
          </a:p>
          <a:p>
            <a:pPr marL="342900" lvl="0" indent="-342900">
              <a:lnSpc>
                <a:spcPct val="107000"/>
              </a:lnSpc>
              <a:spcBef>
                <a:spcPts val="0"/>
              </a:spcBef>
              <a:spcAft>
                <a:spcPts val="600"/>
              </a:spcAft>
              <a:buFont typeface="+mj-lt"/>
              <a:buAutoNum type="arabicPeriod"/>
            </a:pPr>
            <a:r>
              <a:rPr lang="en-US" dirty="0"/>
              <a:t>Keyboard shortcuts within Visual Studio IDE</a:t>
            </a:r>
            <a:r>
              <a:rPr lang="en-US" sz="2200" dirty="0"/>
              <a:t>.</a:t>
            </a:r>
          </a:p>
          <a:p>
            <a:pPr marL="342900" lvl="0" indent="-342900">
              <a:lnSpc>
                <a:spcPct val="107000"/>
              </a:lnSpc>
              <a:spcBef>
                <a:spcPts val="0"/>
              </a:spcBef>
              <a:spcAft>
                <a:spcPts val="600"/>
              </a:spcAft>
              <a:buFont typeface="+mj-lt"/>
              <a:buAutoNum type="arabicPeriod"/>
            </a:pPr>
            <a:r>
              <a:rPr lang="en-US" dirty="0"/>
              <a:t>Details of Using File Explorer</a:t>
            </a:r>
            <a:br>
              <a:rPr lang="en-US" dirty="0"/>
            </a:br>
            <a:r>
              <a:rPr lang="en-US" dirty="0"/>
              <a:t>are found at end of this "deck".</a:t>
            </a:r>
            <a:br>
              <a:rPr lang="en-US" dirty="0"/>
            </a:br>
            <a:r>
              <a:rPr lang="en-US" dirty="0"/>
              <a:t>…as in slide deck…as in business lingo.</a:t>
            </a:r>
          </a:p>
        </p:txBody>
      </p:sp>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737" y="1275606"/>
            <a:ext cx="359863" cy="360040"/>
          </a:xfrm>
          <a:prstGeom prst="rect">
            <a:avLst/>
          </a:prstGeom>
        </p:spPr>
      </p:pic>
    </p:spTree>
    <p:extLst>
      <p:ext uri="{BB962C8B-B14F-4D97-AF65-F5344CB8AC3E}">
        <p14:creationId xmlns:p14="http://schemas.microsoft.com/office/powerpoint/2010/main" val="4027366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03598"/>
            <a:ext cx="9144000" cy="3939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457200" y="267494"/>
            <a:ext cx="8229600" cy="742950"/>
          </a:xfrm>
        </p:spPr>
        <p:txBody>
          <a:bodyPr>
            <a:normAutofit/>
          </a:bodyPr>
          <a:lstStyle/>
          <a:p>
            <a:pPr algn="ctr"/>
            <a:r>
              <a:rPr lang="en-CA" dirty="0"/>
              <a:t>First Computer Keyboard</a:t>
            </a:r>
            <a:endParaRPr lang="en-US" dirty="0"/>
          </a:p>
        </p:txBody>
      </p:sp>
      <p:pic>
        <p:nvPicPr>
          <p:cNvPr id="2" name="Picture 1"/>
          <p:cNvPicPr>
            <a:picLocks noChangeAspect="1"/>
          </p:cNvPicPr>
          <p:nvPr/>
        </p:nvPicPr>
        <p:blipFill>
          <a:blip r:embed="rId3"/>
          <a:stretch>
            <a:fillRect/>
          </a:stretch>
        </p:blipFill>
        <p:spPr>
          <a:xfrm>
            <a:off x="2807804" y="1175451"/>
            <a:ext cx="3528392" cy="3823408"/>
          </a:xfrm>
          <a:prstGeom prst="rect">
            <a:avLst/>
          </a:prstGeom>
        </p:spPr>
      </p:pic>
      <p:sp>
        <p:nvSpPr>
          <p:cNvPr id="4" name="TextBox 3">
            <a:extLst>
              <a:ext uri="{FF2B5EF4-FFF2-40B4-BE49-F238E27FC236}">
                <a16:creationId xmlns:a16="http://schemas.microsoft.com/office/drawing/2014/main" id="{17E263FB-7097-F96D-75B5-0DF47DE05E07}"/>
              </a:ext>
            </a:extLst>
          </p:cNvPr>
          <p:cNvSpPr txBox="1"/>
          <p:nvPr/>
        </p:nvSpPr>
        <p:spPr>
          <a:xfrm>
            <a:off x="6516216" y="3293069"/>
            <a:ext cx="1872208" cy="646331"/>
          </a:xfrm>
          <a:prstGeom prst="rect">
            <a:avLst/>
          </a:prstGeom>
          <a:noFill/>
        </p:spPr>
        <p:txBody>
          <a:bodyPr wrap="square" rtlCol="0">
            <a:spAutoFit/>
          </a:bodyPr>
          <a:lstStyle/>
          <a:p>
            <a:r>
              <a:rPr lang="en-CA" b="1" dirty="0">
                <a:solidFill>
                  <a:schemeClr val="bg1"/>
                </a:solidFill>
              </a:rPr>
              <a:t>Notice:</a:t>
            </a:r>
          </a:p>
          <a:p>
            <a:r>
              <a:rPr lang="en-CA" b="1" dirty="0">
                <a:solidFill>
                  <a:schemeClr val="bg1"/>
                </a:solidFill>
              </a:rPr>
              <a:t>No Mouse.</a:t>
            </a:r>
          </a:p>
        </p:txBody>
      </p:sp>
    </p:spTree>
    <p:extLst>
      <p:ext uri="{BB962C8B-B14F-4D97-AF65-F5344CB8AC3E}">
        <p14:creationId xmlns:p14="http://schemas.microsoft.com/office/powerpoint/2010/main" val="123531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1201"/>
            <a:ext cx="8229600" cy="742950"/>
          </a:xfrm>
        </p:spPr>
        <p:txBody>
          <a:bodyPr>
            <a:normAutofit/>
          </a:bodyPr>
          <a:lstStyle/>
          <a:p>
            <a:r>
              <a:rPr lang="en-US" dirty="0"/>
              <a:t>Windows System Shortcuts</a:t>
            </a:r>
          </a:p>
        </p:txBody>
      </p:sp>
      <p:sp>
        <p:nvSpPr>
          <p:cNvPr id="3" name="Rectangle 2"/>
          <p:cNvSpPr/>
          <p:nvPr/>
        </p:nvSpPr>
        <p:spPr>
          <a:xfrm>
            <a:off x="0" y="1203598"/>
            <a:ext cx="9144000" cy="3939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1707654"/>
            <a:ext cx="4762500" cy="317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4148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42950"/>
          </a:xfrm>
        </p:spPr>
        <p:txBody>
          <a:bodyPr/>
          <a:lstStyle/>
          <a:p>
            <a:r>
              <a:rPr lang="en-CA" dirty="0"/>
              <a:t>Snapping Windows - Side by Side</a:t>
            </a:r>
            <a:endParaRPr lang="en-US" dirty="0"/>
          </a:p>
        </p:txBody>
      </p:sp>
      <p:sp>
        <p:nvSpPr>
          <p:cNvPr id="3" name="Content Placeholder 2"/>
          <p:cNvSpPr>
            <a:spLocks noGrp="1"/>
          </p:cNvSpPr>
          <p:nvPr>
            <p:ph sz="half" idx="1"/>
          </p:nvPr>
        </p:nvSpPr>
        <p:spPr>
          <a:xfrm>
            <a:off x="241176" y="1257301"/>
            <a:ext cx="4762872" cy="3538728"/>
          </a:xfrm>
        </p:spPr>
        <p:txBody>
          <a:bodyPr>
            <a:normAutofit/>
          </a:bodyPr>
          <a:lstStyle/>
          <a:p>
            <a:r>
              <a:rPr lang="en-CA" dirty="0">
                <a:sym typeface="Wingdings" panose="05000000000000000000" pitchFamily="2" charset="2"/>
              </a:rPr>
              <a:t> </a:t>
            </a:r>
            <a:r>
              <a:rPr lang="en-CA" dirty="0"/>
              <a:t>+ </a:t>
            </a:r>
            <a:r>
              <a:rPr lang="en-CA" dirty="0">
                <a:sym typeface="Wingdings" panose="05000000000000000000" pitchFamily="2" charset="2"/>
              </a:rPr>
              <a:t>  </a:t>
            </a:r>
            <a:r>
              <a:rPr lang="en-CA" dirty="0"/>
              <a:t>snap half screen</a:t>
            </a:r>
          </a:p>
          <a:p>
            <a:pPr lvl="1">
              <a:spcBef>
                <a:spcPts val="0"/>
              </a:spcBef>
            </a:pPr>
            <a:r>
              <a:rPr lang="en-US" sz="2800" b="1" dirty="0">
                <a:sym typeface="Wingdings 3" panose="05040102010807070707" pitchFamily="18" charset="2"/>
              </a:rPr>
              <a:t></a:t>
            </a:r>
            <a:r>
              <a:rPr lang="en-US" sz="2800" dirty="0">
                <a:sym typeface="Wingdings 3" panose="05040102010807070707" pitchFamily="18" charset="2"/>
              </a:rPr>
              <a:t> </a:t>
            </a:r>
            <a:r>
              <a:rPr lang="en-US" sz="2800" b="1" dirty="0">
                <a:sym typeface="Wingdings 3" panose="05040102010807070707" pitchFamily="18" charset="2"/>
              </a:rPr>
              <a:t></a:t>
            </a:r>
            <a:r>
              <a:rPr lang="en-US" sz="2800" dirty="0"/>
              <a:t> </a:t>
            </a:r>
            <a:r>
              <a:rPr lang="en-US" dirty="0"/>
              <a:t> to select app on other ½</a:t>
            </a:r>
            <a:endParaRPr lang="en-CA" dirty="0"/>
          </a:p>
          <a:p>
            <a:r>
              <a:rPr lang="en-CA" dirty="0">
                <a:sym typeface="Wingdings" panose="05000000000000000000" pitchFamily="2" charset="2"/>
              </a:rPr>
              <a:t>Hold    </a:t>
            </a:r>
            <a:r>
              <a:rPr lang="en-CA" dirty="0"/>
              <a:t>+ </a:t>
            </a:r>
            <a:r>
              <a:rPr lang="en-CA" dirty="0">
                <a:sym typeface="Wingdings" panose="05000000000000000000" pitchFamily="2" charset="2"/>
              </a:rPr>
              <a:t> </a:t>
            </a:r>
            <a:r>
              <a:rPr lang="en-CA" dirty="0"/>
              <a:t>snaps to quadrants or other screens</a:t>
            </a:r>
            <a:endParaRPr lang="en-CA" dirty="0">
              <a:sym typeface="Wingdings" panose="05000000000000000000" pitchFamily="2" charset="2"/>
            </a:endParaRPr>
          </a:p>
          <a:p>
            <a:r>
              <a:rPr lang="en-CA" dirty="0"/>
              <a:t>    + </a:t>
            </a:r>
            <a:r>
              <a:rPr lang="en-CA" dirty="0">
                <a:sym typeface="Wingdings" panose="05000000000000000000" pitchFamily="2" charset="2"/>
              </a:rPr>
              <a:t>   m</a:t>
            </a:r>
            <a:r>
              <a:rPr lang="en-CA" dirty="0"/>
              <a:t>aximize window</a:t>
            </a:r>
          </a:p>
          <a:p>
            <a:r>
              <a:rPr lang="en-CA" sz="2400" dirty="0">
                <a:latin typeface="HoloLens MDL2 Assets" panose="050A0102010101010101" pitchFamily="18" charset="0"/>
              </a:rPr>
              <a:t>    </a:t>
            </a:r>
            <a:r>
              <a:rPr lang="en-CA" dirty="0"/>
              <a:t>+ </a:t>
            </a:r>
            <a:r>
              <a:rPr lang="en-CA" dirty="0">
                <a:sym typeface="Wingdings" panose="05000000000000000000" pitchFamily="2" charset="2"/>
              </a:rPr>
              <a:t>   restore from max 		     or minimize </a:t>
            </a:r>
            <a:r>
              <a:rPr lang="en-CA" dirty="0"/>
              <a:t>window</a:t>
            </a:r>
          </a:p>
        </p:txBody>
      </p:sp>
      <p:pic>
        <p:nvPicPr>
          <p:cNvPr id="7171" name="Picture 3"/>
          <p:cNvPicPr>
            <a:picLocks noGrp="1" noChangeAspect="1" noChangeArrowheads="1"/>
          </p:cNvPicPr>
          <p:nvPr>
            <p:ph type="pic" sz="quarter" idx="13"/>
          </p:nvPr>
        </p:nvPicPr>
        <p:blipFill>
          <a:blip r:embed="rId3" cstate="print">
            <a:extLst>
              <a:ext uri="{28A0092B-C50C-407E-A947-70E740481C1C}">
                <a14:useLocalDpi xmlns:a14="http://schemas.microsoft.com/office/drawing/2010/main" val="0"/>
              </a:ext>
            </a:extLst>
          </a:blip>
          <a:srcRect l="20049" r="20049"/>
          <a:stretch>
            <a:fillRect/>
          </a:stretch>
        </p:blipFill>
        <p:spPr bwMode="auto">
          <a:xfrm>
            <a:off x="5004048" y="1257301"/>
            <a:ext cx="3744416" cy="3514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a:extLst>
              <a:ext uri="{FF2B5EF4-FFF2-40B4-BE49-F238E27FC236}">
                <a16:creationId xmlns:a16="http://schemas.microsoft.com/office/drawing/2014/main" id="{6EBD09B2-EB00-4913-90F6-3147D0D63DD0}"/>
              </a:ext>
            </a:extLst>
          </p:cNvPr>
          <p:cNvPicPr>
            <a:picLocks noChangeAspect="1"/>
          </p:cNvPicPr>
          <p:nvPr/>
        </p:nvPicPr>
        <p:blipFill>
          <a:blip r:embed="rId4"/>
          <a:stretch>
            <a:fillRect/>
          </a:stretch>
        </p:blipFill>
        <p:spPr>
          <a:xfrm>
            <a:off x="457200" y="1270489"/>
            <a:ext cx="362001" cy="381053"/>
          </a:xfrm>
          <a:prstGeom prst="rect">
            <a:avLst/>
          </a:prstGeom>
        </p:spPr>
      </p:pic>
      <p:pic>
        <p:nvPicPr>
          <p:cNvPr id="11" name="Picture 10">
            <a:extLst>
              <a:ext uri="{FF2B5EF4-FFF2-40B4-BE49-F238E27FC236}">
                <a16:creationId xmlns:a16="http://schemas.microsoft.com/office/drawing/2014/main" id="{882D795C-F81E-4E50-8E26-898538315F77}"/>
              </a:ext>
            </a:extLst>
          </p:cNvPr>
          <p:cNvPicPr>
            <a:picLocks noChangeAspect="1"/>
          </p:cNvPicPr>
          <p:nvPr/>
        </p:nvPicPr>
        <p:blipFill>
          <a:blip r:embed="rId4"/>
          <a:stretch>
            <a:fillRect/>
          </a:stretch>
        </p:blipFill>
        <p:spPr>
          <a:xfrm>
            <a:off x="1259632" y="2266897"/>
            <a:ext cx="362001" cy="381053"/>
          </a:xfrm>
          <a:prstGeom prst="rect">
            <a:avLst/>
          </a:prstGeom>
        </p:spPr>
      </p:pic>
      <p:pic>
        <p:nvPicPr>
          <p:cNvPr id="12" name="Picture 11">
            <a:extLst>
              <a:ext uri="{FF2B5EF4-FFF2-40B4-BE49-F238E27FC236}">
                <a16:creationId xmlns:a16="http://schemas.microsoft.com/office/drawing/2014/main" id="{6682C6A5-4CAC-4CFC-930E-26A6569A9965}"/>
              </a:ext>
            </a:extLst>
          </p:cNvPr>
          <p:cNvPicPr>
            <a:picLocks noChangeAspect="1"/>
          </p:cNvPicPr>
          <p:nvPr/>
        </p:nvPicPr>
        <p:blipFill>
          <a:blip r:embed="rId4"/>
          <a:stretch>
            <a:fillRect/>
          </a:stretch>
        </p:blipFill>
        <p:spPr>
          <a:xfrm>
            <a:off x="457199" y="3219822"/>
            <a:ext cx="362001" cy="381053"/>
          </a:xfrm>
          <a:prstGeom prst="rect">
            <a:avLst/>
          </a:prstGeom>
        </p:spPr>
      </p:pic>
      <p:pic>
        <p:nvPicPr>
          <p:cNvPr id="13" name="Picture 12">
            <a:extLst>
              <a:ext uri="{FF2B5EF4-FFF2-40B4-BE49-F238E27FC236}">
                <a16:creationId xmlns:a16="http://schemas.microsoft.com/office/drawing/2014/main" id="{CE24321F-F3B2-4A5E-9353-83D28998781B}"/>
              </a:ext>
            </a:extLst>
          </p:cNvPr>
          <p:cNvPicPr>
            <a:picLocks noChangeAspect="1"/>
          </p:cNvPicPr>
          <p:nvPr/>
        </p:nvPicPr>
        <p:blipFill>
          <a:blip r:embed="rId4"/>
          <a:stretch>
            <a:fillRect/>
          </a:stretch>
        </p:blipFill>
        <p:spPr>
          <a:xfrm>
            <a:off x="457199" y="3715176"/>
            <a:ext cx="362001" cy="381053"/>
          </a:xfrm>
          <a:prstGeom prst="rect">
            <a:avLst/>
          </a:prstGeom>
        </p:spPr>
      </p:pic>
    </p:spTree>
    <p:extLst>
      <p:ext uri="{BB962C8B-B14F-4D97-AF65-F5344CB8AC3E}">
        <p14:creationId xmlns:p14="http://schemas.microsoft.com/office/powerpoint/2010/main" val="3173204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79512" y="1059582"/>
            <a:ext cx="8712968" cy="3693000"/>
          </a:xfrm>
        </p:spPr>
        <p:txBody>
          <a:bodyPr>
            <a:normAutofit fontScale="92500" lnSpcReduction="10000"/>
          </a:bodyPr>
          <a:lstStyle/>
          <a:p>
            <a:pPr>
              <a:tabLst>
                <a:tab pos="1795463" algn="l"/>
              </a:tabLst>
            </a:pPr>
            <a:r>
              <a:rPr lang="en-CA" dirty="0">
                <a:sym typeface="Wingdings" panose="05000000000000000000" pitchFamily="2" charset="2"/>
              </a:rPr>
              <a:t> 	Windows key: </a:t>
            </a:r>
            <a:r>
              <a:rPr lang="en-CA" i="1" dirty="0">
                <a:sym typeface="Wingdings" panose="05000000000000000000" pitchFamily="2" charset="2"/>
              </a:rPr>
              <a:t>start typing to find anything</a:t>
            </a:r>
            <a:br>
              <a:rPr lang="en-CA" i="1" dirty="0">
                <a:sym typeface="Wingdings" panose="05000000000000000000" pitchFamily="2" charset="2"/>
              </a:rPr>
            </a:br>
            <a:r>
              <a:rPr lang="en-CA" i="1" dirty="0">
                <a:sym typeface="Wingdings" panose="05000000000000000000" pitchFamily="2" charset="2"/>
              </a:rPr>
              <a:t>     </a:t>
            </a:r>
            <a:r>
              <a:rPr lang="en-US" dirty="0">
                <a:sym typeface="Wingdings" panose="05000000000000000000" pitchFamily="2" charset="2"/>
              </a:rPr>
              <a:t>+ Tab:	display all active applications</a:t>
            </a:r>
            <a:br>
              <a:rPr lang="en-CA" dirty="0">
                <a:sym typeface="Wingdings" panose="05000000000000000000" pitchFamily="2" charset="2"/>
              </a:rPr>
            </a:br>
            <a:r>
              <a:rPr lang="en-US" dirty="0">
                <a:sym typeface="Wingdings" panose="05000000000000000000" pitchFamily="2" charset="2"/>
              </a:rPr>
              <a:t>Alt + Tab:	switch to previously active application</a:t>
            </a:r>
            <a:br>
              <a:rPr lang="en-CA" dirty="0">
                <a:sym typeface="Wingdings" panose="05000000000000000000" pitchFamily="2" charset="2"/>
              </a:rPr>
            </a:br>
            <a:r>
              <a:rPr lang="en-CA" dirty="0">
                <a:sym typeface="Wingdings" panose="05000000000000000000" pitchFamily="2" charset="2"/>
              </a:rPr>
              <a:t>Ctrl </a:t>
            </a:r>
            <a:r>
              <a:rPr lang="en-CA" dirty="0"/>
              <a:t>+Tab:	switch between tabs within </a:t>
            </a:r>
            <a:r>
              <a:rPr lang="en-US" dirty="0">
                <a:sym typeface="Wingdings" panose="05000000000000000000" pitchFamily="2" charset="2"/>
              </a:rPr>
              <a:t>application</a:t>
            </a:r>
            <a:br>
              <a:rPr lang="en-US" dirty="0">
                <a:sym typeface="Wingdings" panose="05000000000000000000" pitchFamily="2" charset="2"/>
              </a:rPr>
            </a:br>
            <a:r>
              <a:rPr lang="en-US" dirty="0"/>
              <a:t>Alt</a:t>
            </a:r>
            <a:r>
              <a:rPr lang="en-CA" dirty="0"/>
              <a:t>+F4:Alt+spBar,C: Close app.    Ctrl+{F4|W}: Close tab.</a:t>
            </a:r>
            <a:endParaRPr lang="en-CA" dirty="0">
              <a:sym typeface="Wingdings" panose="05000000000000000000" pitchFamily="2" charset="2"/>
            </a:endParaRPr>
          </a:p>
          <a:p>
            <a:pPr>
              <a:tabLst>
                <a:tab pos="1431925" algn="l"/>
              </a:tabLst>
            </a:pPr>
            <a:r>
              <a:rPr lang="en-CA" dirty="0">
                <a:latin typeface="HoloLens MDL2 Assets" panose="050A0102010101010101" pitchFamily="18" charset="0"/>
              </a:rPr>
              <a:t>    </a:t>
            </a:r>
            <a:r>
              <a:rPr lang="en-CA" dirty="0"/>
              <a:t>+ L: 	</a:t>
            </a:r>
            <a:r>
              <a:rPr lang="en-CA" b="1" dirty="0">
                <a:solidFill>
                  <a:schemeClr val="tx2"/>
                </a:solidFill>
              </a:rPr>
              <a:t>L</a:t>
            </a:r>
            <a:r>
              <a:rPr lang="en-CA" dirty="0">
                <a:solidFill>
                  <a:schemeClr val="tx2"/>
                </a:solidFill>
              </a:rPr>
              <a:t>ock PC or switch account</a:t>
            </a:r>
            <a:r>
              <a:rPr lang="en-CA" dirty="0"/>
              <a:t>. </a:t>
            </a:r>
            <a:r>
              <a:rPr lang="en-CA" sz="2200" dirty="0"/>
              <a:t>(n/a in Seneca Labs)</a:t>
            </a:r>
            <a:endParaRPr lang="en-CA" dirty="0"/>
          </a:p>
          <a:p>
            <a:pPr>
              <a:tabLst>
                <a:tab pos="1431925" algn="l"/>
              </a:tabLst>
            </a:pPr>
            <a:r>
              <a:rPr lang="en-CA" dirty="0">
                <a:latin typeface="HoloLens MDL2 Assets" panose="050A0102010101010101" pitchFamily="18" charset="0"/>
              </a:rPr>
              <a:t>    </a:t>
            </a:r>
            <a:r>
              <a:rPr lang="en-CA" dirty="0"/>
              <a:t>+ E: 	</a:t>
            </a:r>
            <a:r>
              <a:rPr lang="en-CA" dirty="0">
                <a:solidFill>
                  <a:schemeClr val="tx2"/>
                </a:solidFill>
              </a:rPr>
              <a:t>Open File </a:t>
            </a:r>
            <a:r>
              <a:rPr lang="en-CA" b="1" dirty="0">
                <a:solidFill>
                  <a:schemeClr val="tx2"/>
                </a:solidFill>
              </a:rPr>
              <a:t>E</a:t>
            </a:r>
            <a:r>
              <a:rPr lang="en-CA" dirty="0">
                <a:solidFill>
                  <a:schemeClr val="tx2"/>
                </a:solidFill>
              </a:rPr>
              <a:t>xplorer</a:t>
            </a:r>
            <a:r>
              <a:rPr lang="en-CA" dirty="0"/>
              <a:t>.    </a:t>
            </a:r>
          </a:p>
          <a:p>
            <a:pPr>
              <a:tabLst>
                <a:tab pos="1431925" algn="l"/>
              </a:tabLst>
            </a:pPr>
            <a:r>
              <a:rPr lang="en-CA" dirty="0">
                <a:latin typeface="HoloLens MDL2 Assets" panose="050A0102010101010101" pitchFamily="18" charset="0"/>
              </a:rPr>
              <a:t>    </a:t>
            </a:r>
            <a:r>
              <a:rPr lang="en-CA" dirty="0"/>
              <a:t>+ R: 	</a:t>
            </a:r>
            <a:r>
              <a:rPr lang="en-CA" dirty="0">
                <a:solidFill>
                  <a:schemeClr val="tx2"/>
                </a:solidFill>
              </a:rPr>
              <a:t>Open </a:t>
            </a:r>
            <a:r>
              <a:rPr lang="en-CA" b="1" dirty="0">
                <a:solidFill>
                  <a:schemeClr val="tx2"/>
                </a:solidFill>
              </a:rPr>
              <a:t>R</a:t>
            </a:r>
            <a:r>
              <a:rPr lang="en-CA" dirty="0">
                <a:solidFill>
                  <a:schemeClr val="tx2"/>
                </a:solidFill>
              </a:rPr>
              <a:t>un dialog box to start an application</a:t>
            </a:r>
          </a:p>
          <a:p>
            <a:pPr>
              <a:tabLst>
                <a:tab pos="1431925" algn="l"/>
              </a:tabLst>
            </a:pPr>
            <a:r>
              <a:rPr lang="en-CA" dirty="0">
                <a:latin typeface="HoloLens MDL2 Assets" panose="050A0102010101010101" pitchFamily="18" charset="0"/>
              </a:rPr>
              <a:t>    </a:t>
            </a:r>
            <a:r>
              <a:rPr lang="en-CA" dirty="0"/>
              <a:t>+ D: 	</a:t>
            </a:r>
            <a:r>
              <a:rPr lang="en-CA" dirty="0">
                <a:solidFill>
                  <a:schemeClr val="tx2"/>
                </a:solidFill>
              </a:rPr>
              <a:t>Show/hide </a:t>
            </a:r>
            <a:r>
              <a:rPr lang="en-CA" b="1" dirty="0">
                <a:solidFill>
                  <a:schemeClr val="tx2"/>
                </a:solidFill>
              </a:rPr>
              <a:t>D</a:t>
            </a:r>
            <a:r>
              <a:rPr lang="en-CA" dirty="0">
                <a:solidFill>
                  <a:schemeClr val="tx2"/>
                </a:solidFill>
              </a:rPr>
              <a:t>esktop</a:t>
            </a:r>
            <a:r>
              <a:rPr lang="en-CA" dirty="0"/>
              <a:t>.</a:t>
            </a:r>
          </a:p>
        </p:txBody>
      </p:sp>
      <p:sp>
        <p:nvSpPr>
          <p:cNvPr id="2" name="Title 1"/>
          <p:cNvSpPr>
            <a:spLocks noGrp="1"/>
          </p:cNvSpPr>
          <p:nvPr>
            <p:ph type="title"/>
          </p:nvPr>
        </p:nvSpPr>
        <p:spPr>
          <a:xfrm>
            <a:off x="457200" y="267494"/>
            <a:ext cx="8229600" cy="742950"/>
          </a:xfrm>
        </p:spPr>
        <p:txBody>
          <a:bodyPr>
            <a:normAutofit/>
          </a:bodyPr>
          <a:lstStyle/>
          <a:p>
            <a:r>
              <a:rPr lang="en-US" dirty="0"/>
              <a:t>Windows System Shortcuts</a:t>
            </a:r>
          </a:p>
        </p:txBody>
      </p:sp>
      <p:pic>
        <p:nvPicPr>
          <p:cNvPr id="4" name="Picture 3">
            <a:extLst>
              <a:ext uri="{FF2B5EF4-FFF2-40B4-BE49-F238E27FC236}">
                <a16:creationId xmlns:a16="http://schemas.microsoft.com/office/drawing/2014/main" id="{72CCF559-302D-4C36-9016-EA7517A1B29A}"/>
              </a:ext>
            </a:extLst>
          </p:cNvPr>
          <p:cNvPicPr>
            <a:picLocks noChangeAspect="1"/>
          </p:cNvPicPr>
          <p:nvPr/>
        </p:nvPicPr>
        <p:blipFill>
          <a:blip r:embed="rId3"/>
          <a:stretch>
            <a:fillRect/>
          </a:stretch>
        </p:blipFill>
        <p:spPr>
          <a:xfrm>
            <a:off x="457200" y="1027920"/>
            <a:ext cx="362001" cy="381053"/>
          </a:xfrm>
          <a:prstGeom prst="rect">
            <a:avLst/>
          </a:prstGeom>
        </p:spPr>
      </p:pic>
      <p:pic>
        <p:nvPicPr>
          <p:cNvPr id="5" name="Picture 4">
            <a:extLst>
              <a:ext uri="{FF2B5EF4-FFF2-40B4-BE49-F238E27FC236}">
                <a16:creationId xmlns:a16="http://schemas.microsoft.com/office/drawing/2014/main" id="{A00A09B7-6D20-4C2B-B390-3372B7BE65D5}"/>
              </a:ext>
            </a:extLst>
          </p:cNvPr>
          <p:cNvPicPr>
            <a:picLocks noChangeAspect="1"/>
          </p:cNvPicPr>
          <p:nvPr/>
        </p:nvPicPr>
        <p:blipFill>
          <a:blip r:embed="rId3"/>
          <a:stretch>
            <a:fillRect/>
          </a:stretch>
        </p:blipFill>
        <p:spPr>
          <a:xfrm>
            <a:off x="465583" y="1440526"/>
            <a:ext cx="362001" cy="381053"/>
          </a:xfrm>
          <a:prstGeom prst="rect">
            <a:avLst/>
          </a:prstGeom>
        </p:spPr>
      </p:pic>
      <p:pic>
        <p:nvPicPr>
          <p:cNvPr id="6" name="Picture 5">
            <a:extLst>
              <a:ext uri="{FF2B5EF4-FFF2-40B4-BE49-F238E27FC236}">
                <a16:creationId xmlns:a16="http://schemas.microsoft.com/office/drawing/2014/main" id="{00538A1B-EAC3-43F9-80B3-F369BEE79C98}"/>
              </a:ext>
            </a:extLst>
          </p:cNvPr>
          <p:cNvPicPr>
            <a:picLocks noChangeAspect="1"/>
          </p:cNvPicPr>
          <p:nvPr/>
        </p:nvPicPr>
        <p:blipFill>
          <a:blip r:embed="rId3"/>
          <a:stretch>
            <a:fillRect/>
          </a:stretch>
        </p:blipFill>
        <p:spPr>
          <a:xfrm>
            <a:off x="457199" y="2940869"/>
            <a:ext cx="362001" cy="381053"/>
          </a:xfrm>
          <a:prstGeom prst="rect">
            <a:avLst/>
          </a:prstGeom>
        </p:spPr>
      </p:pic>
      <p:pic>
        <p:nvPicPr>
          <p:cNvPr id="7" name="Picture 6">
            <a:extLst>
              <a:ext uri="{FF2B5EF4-FFF2-40B4-BE49-F238E27FC236}">
                <a16:creationId xmlns:a16="http://schemas.microsoft.com/office/drawing/2014/main" id="{31FFB63C-285D-41B0-9684-23B1E75149DD}"/>
              </a:ext>
            </a:extLst>
          </p:cNvPr>
          <p:cNvPicPr>
            <a:picLocks noChangeAspect="1"/>
          </p:cNvPicPr>
          <p:nvPr/>
        </p:nvPicPr>
        <p:blipFill>
          <a:blip r:embed="rId3"/>
          <a:stretch>
            <a:fillRect/>
          </a:stretch>
        </p:blipFill>
        <p:spPr>
          <a:xfrm>
            <a:off x="457198" y="3360321"/>
            <a:ext cx="362001" cy="381053"/>
          </a:xfrm>
          <a:prstGeom prst="rect">
            <a:avLst/>
          </a:prstGeom>
        </p:spPr>
      </p:pic>
      <p:pic>
        <p:nvPicPr>
          <p:cNvPr id="8" name="Picture 7">
            <a:extLst>
              <a:ext uri="{FF2B5EF4-FFF2-40B4-BE49-F238E27FC236}">
                <a16:creationId xmlns:a16="http://schemas.microsoft.com/office/drawing/2014/main" id="{A0487DFE-2DEF-42A0-89EE-94138CEC9CA5}"/>
              </a:ext>
            </a:extLst>
          </p:cNvPr>
          <p:cNvPicPr>
            <a:picLocks noChangeAspect="1"/>
          </p:cNvPicPr>
          <p:nvPr/>
        </p:nvPicPr>
        <p:blipFill>
          <a:blip r:embed="rId3"/>
          <a:stretch>
            <a:fillRect/>
          </a:stretch>
        </p:blipFill>
        <p:spPr>
          <a:xfrm>
            <a:off x="457197" y="3790927"/>
            <a:ext cx="362001" cy="381053"/>
          </a:xfrm>
          <a:prstGeom prst="rect">
            <a:avLst/>
          </a:prstGeom>
        </p:spPr>
      </p:pic>
      <p:pic>
        <p:nvPicPr>
          <p:cNvPr id="9" name="Picture 8">
            <a:extLst>
              <a:ext uri="{FF2B5EF4-FFF2-40B4-BE49-F238E27FC236}">
                <a16:creationId xmlns:a16="http://schemas.microsoft.com/office/drawing/2014/main" id="{D4AB818F-A9B4-468B-8EBC-FACBBEECC6DF}"/>
              </a:ext>
            </a:extLst>
          </p:cNvPr>
          <p:cNvPicPr>
            <a:picLocks noChangeAspect="1"/>
          </p:cNvPicPr>
          <p:nvPr/>
        </p:nvPicPr>
        <p:blipFill>
          <a:blip r:embed="rId3"/>
          <a:stretch>
            <a:fillRect/>
          </a:stretch>
        </p:blipFill>
        <p:spPr>
          <a:xfrm>
            <a:off x="457196" y="4221533"/>
            <a:ext cx="362001" cy="381053"/>
          </a:xfrm>
          <a:prstGeom prst="rect">
            <a:avLst/>
          </a:prstGeom>
        </p:spPr>
      </p:pic>
    </p:spTree>
    <p:extLst>
      <p:ext uri="{BB962C8B-B14F-4D97-AF65-F5344CB8AC3E}">
        <p14:creationId xmlns:p14="http://schemas.microsoft.com/office/powerpoint/2010/main" val="1727083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03598"/>
            <a:ext cx="9144000" cy="3939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p:cNvSpPr>
            <a:spLocks noGrp="1"/>
          </p:cNvSpPr>
          <p:nvPr>
            <p:ph type="title"/>
          </p:nvPr>
        </p:nvSpPr>
        <p:spPr>
          <a:xfrm>
            <a:off x="457200" y="267494"/>
            <a:ext cx="8229600" cy="742950"/>
          </a:xfrm>
        </p:spPr>
        <p:txBody>
          <a:bodyPr>
            <a:normAutofit fontScale="90000"/>
          </a:bodyPr>
          <a:lstStyle/>
          <a:p>
            <a:r>
              <a:rPr lang="en-CA" dirty="0"/>
              <a:t>Essential Keyboard Shortcuts in Windows</a:t>
            </a:r>
            <a:endParaRPr lang="en-US" dirty="0"/>
          </a:p>
        </p:txBody>
      </p:sp>
      <p:pic>
        <p:nvPicPr>
          <p:cNvPr id="4" name="Picture 3">
            <a:hlinkClick r:id="rId3"/>
          </p:cNvPr>
          <p:cNvPicPr>
            <a:picLocks noChangeAspect="1"/>
          </p:cNvPicPr>
          <p:nvPr/>
        </p:nvPicPr>
        <p:blipFill>
          <a:blip r:embed="rId4">
            <a:clrChange>
              <a:clrFrom>
                <a:srgbClr val="FFFFFF"/>
              </a:clrFrom>
              <a:clrTo>
                <a:srgbClr val="FFFFFF">
                  <a:alpha val="0"/>
                </a:srgbClr>
              </a:clrTo>
            </a:clrChange>
          </a:blip>
          <a:stretch>
            <a:fillRect/>
          </a:stretch>
        </p:blipFill>
        <p:spPr>
          <a:xfrm>
            <a:off x="557808" y="1301341"/>
            <a:ext cx="3744416" cy="3744416"/>
          </a:xfrm>
          <a:prstGeom prst="rect">
            <a:avLst/>
          </a:prstGeom>
        </p:spPr>
      </p:pic>
      <p:pic>
        <p:nvPicPr>
          <p:cNvPr id="5" name="Picture 4">
            <a:hlinkClick r:id="rId3"/>
          </p:cNvPr>
          <p:cNvPicPr>
            <a:picLocks noChangeAspect="1"/>
          </p:cNvPicPr>
          <p:nvPr/>
        </p:nvPicPr>
        <p:blipFill>
          <a:blip r:embed="rId5">
            <a:clrChange>
              <a:clrFrom>
                <a:srgbClr val="000000"/>
              </a:clrFrom>
              <a:clrTo>
                <a:srgbClr val="000000">
                  <a:alpha val="0"/>
                </a:srgbClr>
              </a:clrTo>
            </a:clrChange>
          </a:blip>
          <a:stretch>
            <a:fillRect/>
          </a:stretch>
        </p:blipFill>
        <p:spPr>
          <a:xfrm>
            <a:off x="4860032" y="1419622"/>
            <a:ext cx="3571875" cy="3429000"/>
          </a:xfrm>
          <a:prstGeom prst="rect">
            <a:avLst/>
          </a:prstGeom>
          <a:solidFill>
            <a:schemeClr val="accent1"/>
          </a:solidFill>
        </p:spPr>
      </p:pic>
    </p:spTree>
    <p:extLst>
      <p:ext uri="{BB962C8B-B14F-4D97-AF65-F5344CB8AC3E}">
        <p14:creationId xmlns:p14="http://schemas.microsoft.com/office/powerpoint/2010/main" val="26487392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ustom 4">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384B7C"/>
      </a:hlink>
      <a:folHlink>
        <a:srgbClr val="384B7C"/>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E58760AEB10904BAB019A8065F165D0" ma:contentTypeVersion="13" ma:contentTypeDescription="Create a new document." ma:contentTypeScope="" ma:versionID="319373674a6e687ea377cf52e03062ae">
  <xsd:schema xmlns:xsd="http://www.w3.org/2001/XMLSchema" xmlns:xs="http://www.w3.org/2001/XMLSchema" xmlns:p="http://schemas.microsoft.com/office/2006/metadata/properties" xmlns:ns2="0080028c-217d-42e2-9927-2afba9e295d7" xmlns:ns3="e6ec585a-4db8-4e8f-9ffe-993ca1725523" targetNamespace="http://schemas.microsoft.com/office/2006/metadata/properties" ma:root="true" ma:fieldsID="5cb9b24ba30301b02ca537011c3193d5" ns2:_="" ns3:_="">
    <xsd:import namespace="0080028c-217d-42e2-9927-2afba9e295d7"/>
    <xsd:import namespace="e6ec585a-4db8-4e8f-9ffe-993ca172552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ServiceAutoKeyPoints" minOccurs="0"/>
                <xsd:element ref="ns2:MediaServiceKeyPoints"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80028c-217d-42e2-9927-2afba9e295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6ec585a-4db8-4e8f-9ffe-993ca1725523"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22F9740-7230-42BB-A88A-D51FF00489BE}">
  <ds:schemaRefs>
    <ds:schemaRef ds:uri="http://schemas.microsoft.com/sharepoint/v3/contenttype/forms"/>
  </ds:schemaRefs>
</ds:datastoreItem>
</file>

<file path=customXml/itemProps2.xml><?xml version="1.0" encoding="utf-8"?>
<ds:datastoreItem xmlns:ds="http://schemas.openxmlformats.org/officeDocument/2006/customXml" ds:itemID="{DCE588D5-7548-44F7-883A-1212F04484E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27F833A-62F0-44C5-B710-7D2057C1DD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80028c-217d-42e2-9927-2afba9e295d7"/>
    <ds:schemaRef ds:uri="e6ec585a-4db8-4e8f-9ffe-993ca17255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Clarity</Template>
  <TotalTime>28289</TotalTime>
  <Words>3441</Words>
  <Application>Microsoft Office PowerPoint</Application>
  <PresentationFormat>On-screen Show (16:9)</PresentationFormat>
  <Paragraphs>193</Paragraphs>
  <Slides>19</Slides>
  <Notes>19</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Consolas</vt:lpstr>
      <vt:lpstr>Franklin Gothic Demi</vt:lpstr>
      <vt:lpstr>HoloLens MDL2 Assets</vt:lpstr>
      <vt:lpstr>Lucida Console</vt:lpstr>
      <vt:lpstr>Segoe UI</vt:lpstr>
      <vt:lpstr>Webdings</vt:lpstr>
      <vt:lpstr>Clarity</vt:lpstr>
      <vt:lpstr>Computer Principles for Programmers </vt:lpstr>
      <vt:lpstr>Share ideas for understanding the problem, not the answers or code.</vt:lpstr>
      <vt:lpstr>PowerPoint Presentation</vt:lpstr>
      <vt:lpstr>Keyboard Shortcuts Agenda</vt:lpstr>
      <vt:lpstr>First Computer Keyboard</vt:lpstr>
      <vt:lpstr>Windows System Shortcuts</vt:lpstr>
      <vt:lpstr>Snapping Windows - Side by Side</vt:lpstr>
      <vt:lpstr>Windows System Shortcuts</vt:lpstr>
      <vt:lpstr>Essential Keyboard Shortcuts in Windows</vt:lpstr>
      <vt:lpstr>Windows Editing Shortcuts</vt:lpstr>
      <vt:lpstr>Navigation Shortcuts in Windows</vt:lpstr>
      <vt:lpstr>Navigation Shortcuts in Windows</vt:lpstr>
      <vt:lpstr>Visual Studio IDE</vt:lpstr>
      <vt:lpstr>Visual Studio IDE</vt:lpstr>
      <vt:lpstr>Useful Keyboard Shortcuts in VS IDE</vt:lpstr>
      <vt:lpstr>Special Keyboard Shortcuts in VS IDE </vt:lpstr>
      <vt:lpstr>Special Keyboard Shortcuts in VS IDE </vt:lpstr>
      <vt:lpstr>Visual Studio IntelliSense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Danny Roy</dc:creator>
  <cp:lastModifiedBy>Tim McKenna</cp:lastModifiedBy>
  <cp:revision>398</cp:revision>
  <cp:lastPrinted>2020-05-20T18:19:34Z</cp:lastPrinted>
  <dcterms:created xsi:type="dcterms:W3CDTF">2016-05-30T19:06:58Z</dcterms:created>
  <dcterms:modified xsi:type="dcterms:W3CDTF">2022-09-13T02:19:05Z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0x010100BE58760AEB10904BAB019A8065F165D0</vt:lpwstr>
  </property>
</Properties>
</file>