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notesMasterIdLst>
    <p:notesMasterId r:id="rId38"/>
  </p:notesMasterIdLst>
  <p:sldIdLst>
    <p:sldId id="256" r:id="rId2"/>
    <p:sldId id="339" r:id="rId3"/>
    <p:sldId id="340" r:id="rId4"/>
    <p:sldId id="380" r:id="rId5"/>
    <p:sldId id="518" r:id="rId6"/>
    <p:sldId id="551" r:id="rId7"/>
    <p:sldId id="513" r:id="rId8"/>
    <p:sldId id="546" r:id="rId9"/>
    <p:sldId id="519" r:id="rId10"/>
    <p:sldId id="517" r:id="rId11"/>
    <p:sldId id="522" r:id="rId12"/>
    <p:sldId id="523" r:id="rId13"/>
    <p:sldId id="535" r:id="rId14"/>
    <p:sldId id="550" r:id="rId15"/>
    <p:sldId id="536" r:id="rId16"/>
    <p:sldId id="539" r:id="rId17"/>
    <p:sldId id="524" r:id="rId18"/>
    <p:sldId id="515" r:id="rId19"/>
    <p:sldId id="547" r:id="rId20"/>
    <p:sldId id="534" r:id="rId21"/>
    <p:sldId id="540" r:id="rId22"/>
    <p:sldId id="529" r:id="rId23"/>
    <p:sldId id="549" r:id="rId24"/>
    <p:sldId id="537" r:id="rId25"/>
    <p:sldId id="541" r:id="rId26"/>
    <p:sldId id="545" r:id="rId27"/>
    <p:sldId id="542" r:id="rId28"/>
    <p:sldId id="543" r:id="rId29"/>
    <p:sldId id="544" r:id="rId30"/>
    <p:sldId id="538" r:id="rId31"/>
    <p:sldId id="526" r:id="rId32"/>
    <p:sldId id="527" r:id="rId33"/>
    <p:sldId id="528" r:id="rId34"/>
    <p:sldId id="530" r:id="rId35"/>
    <p:sldId id="532" r:id="rId36"/>
    <p:sldId id="533" r:id="rId37"/>
  </p:sldIdLst>
  <p:sldSz cx="9144000" cy="5143500" type="screen16x9"/>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E0E0"/>
    <a:srgbClr val="DDDDDD"/>
    <a:srgbClr val="C0C0C0"/>
    <a:srgbClr val="FFFFC0"/>
    <a:srgbClr val="FFC0C0"/>
    <a:srgbClr val="C0FFC0"/>
    <a:srgbClr val="80FF80"/>
    <a:srgbClr val="FF8080"/>
    <a:srgbClr val="FF0000"/>
    <a:srgbClr val="FFFF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11" autoAdjust="0"/>
    <p:restoredTop sz="51885" autoAdjust="0"/>
  </p:normalViewPr>
  <p:slideViewPr>
    <p:cSldViewPr>
      <p:cViewPr varScale="1">
        <p:scale>
          <a:sx n="81" d="100"/>
          <a:sy n="81" d="100"/>
        </p:scale>
        <p:origin x="176" y="176"/>
      </p:cViewPr>
      <p:guideLst>
        <p:guide orient="horz" pos="162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6" d="100"/>
        <a:sy n="10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1A1ADF-6074-41CD-A410-FC79FF92AD75}"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en-US"/>
        </a:p>
      </dgm:t>
    </dgm:pt>
    <dgm:pt modelId="{FC5AD351-1EF8-42D8-B126-B9C9D0BFABB3}">
      <dgm:prSet phldrT="[Text]"/>
      <dgm:spPr/>
      <dgm:t>
        <a:bodyPr/>
        <a:lstStyle/>
        <a:p>
          <a:r>
            <a:rPr lang="en-US" dirty="0"/>
            <a:t>Closed Source</a:t>
          </a:r>
        </a:p>
      </dgm:t>
    </dgm:pt>
    <dgm:pt modelId="{D66439BF-1A5A-40B4-9FB4-24AB411BCDD0}" type="parTrans" cxnId="{15F309A3-704C-43DB-9B32-D47DE2B8CDFE}">
      <dgm:prSet/>
      <dgm:spPr/>
      <dgm:t>
        <a:bodyPr/>
        <a:lstStyle/>
        <a:p>
          <a:endParaRPr lang="en-US"/>
        </a:p>
      </dgm:t>
    </dgm:pt>
    <dgm:pt modelId="{7321704A-F81D-4C73-822D-C6CACC021275}" type="sibTrans" cxnId="{15F309A3-704C-43DB-9B32-D47DE2B8CDFE}">
      <dgm:prSet/>
      <dgm:spPr/>
      <dgm:t>
        <a:bodyPr/>
        <a:lstStyle/>
        <a:p>
          <a:endParaRPr lang="en-US"/>
        </a:p>
      </dgm:t>
    </dgm:pt>
    <dgm:pt modelId="{D77670E2-0485-4823-BBBD-CC6B7E887234}">
      <dgm:prSet phldrT="[Text]"/>
      <dgm:spPr/>
      <dgm:t>
        <a:bodyPr/>
        <a:lstStyle/>
        <a:p>
          <a:r>
            <a:rPr lang="en-US" b="1" dirty="0"/>
            <a:t>Employees, Contractors, Consultants</a:t>
          </a:r>
        </a:p>
      </dgm:t>
    </dgm:pt>
    <dgm:pt modelId="{A633411E-4A98-414A-8EC7-583964C59313}" type="parTrans" cxnId="{17B16696-06C3-456D-B073-091ADD29ECB4}">
      <dgm:prSet/>
      <dgm:spPr/>
      <dgm:t>
        <a:bodyPr/>
        <a:lstStyle/>
        <a:p>
          <a:endParaRPr lang="en-US"/>
        </a:p>
      </dgm:t>
    </dgm:pt>
    <dgm:pt modelId="{4771C2DC-9B4F-4D1B-BD79-6BEFC115C41A}" type="sibTrans" cxnId="{17B16696-06C3-456D-B073-091ADD29ECB4}">
      <dgm:prSet/>
      <dgm:spPr/>
      <dgm:t>
        <a:bodyPr/>
        <a:lstStyle/>
        <a:p>
          <a:endParaRPr lang="en-US"/>
        </a:p>
      </dgm:t>
    </dgm:pt>
    <dgm:pt modelId="{C37DD007-3A6E-4D31-B748-B0EAE7983F21}">
      <dgm:prSet phldrT="[Text]"/>
      <dgm:spPr/>
      <dgm:t>
        <a:bodyPr/>
        <a:lstStyle/>
        <a:p>
          <a:r>
            <a:rPr lang="en-US" b="1" dirty="0"/>
            <a:t>IP: Copyright, Patents, </a:t>
          </a:r>
          <a:r>
            <a:rPr lang="en-CA" b="1" dirty="0"/>
            <a:t>Industrial design</a:t>
          </a:r>
          <a:endParaRPr lang="en-US" b="1" dirty="0"/>
        </a:p>
      </dgm:t>
    </dgm:pt>
    <dgm:pt modelId="{A1B50782-3D25-4356-A0CA-2A61CEFDCFF3}" type="parTrans" cxnId="{FADC99AA-FDB2-4D6B-898A-79720DCAD456}">
      <dgm:prSet/>
      <dgm:spPr/>
      <dgm:t>
        <a:bodyPr/>
        <a:lstStyle/>
        <a:p>
          <a:endParaRPr lang="en-US"/>
        </a:p>
      </dgm:t>
    </dgm:pt>
    <dgm:pt modelId="{7B780464-DBEE-44E5-8FDC-354ADF47E250}" type="sibTrans" cxnId="{FADC99AA-FDB2-4D6B-898A-79720DCAD456}">
      <dgm:prSet/>
      <dgm:spPr/>
      <dgm:t>
        <a:bodyPr/>
        <a:lstStyle/>
        <a:p>
          <a:endParaRPr lang="en-US"/>
        </a:p>
      </dgm:t>
    </dgm:pt>
    <dgm:pt modelId="{4F7F993E-3207-4708-AE12-08C9F222A302}">
      <dgm:prSet phldrT="[Text]"/>
      <dgm:spPr/>
      <dgm:t>
        <a:bodyPr/>
        <a:lstStyle/>
        <a:p>
          <a:r>
            <a:rPr lang="en-US" b="1" dirty="0"/>
            <a:t>Closed Licensing</a:t>
          </a:r>
        </a:p>
      </dgm:t>
    </dgm:pt>
    <dgm:pt modelId="{8B5D6528-C0AC-488C-A93D-A02FB0392FF3}" type="parTrans" cxnId="{EE8EACE2-4A22-4267-AB88-0706B7D574AA}">
      <dgm:prSet/>
      <dgm:spPr/>
      <dgm:t>
        <a:bodyPr/>
        <a:lstStyle/>
        <a:p>
          <a:endParaRPr lang="en-US"/>
        </a:p>
      </dgm:t>
    </dgm:pt>
    <dgm:pt modelId="{A0546234-E44E-4F60-B016-88EAA68D05B9}" type="sibTrans" cxnId="{EE8EACE2-4A22-4267-AB88-0706B7D574AA}">
      <dgm:prSet/>
      <dgm:spPr/>
      <dgm:t>
        <a:bodyPr/>
        <a:lstStyle/>
        <a:p>
          <a:endParaRPr lang="en-US"/>
        </a:p>
      </dgm:t>
    </dgm:pt>
    <dgm:pt modelId="{B43CDE6C-50C2-416C-B64D-F0A5577C3B05}" type="pres">
      <dgm:prSet presAssocID="{0D1A1ADF-6074-41CD-A410-FC79FF92AD75}" presName="composite" presStyleCnt="0">
        <dgm:presLayoutVars>
          <dgm:chMax val="1"/>
          <dgm:dir/>
          <dgm:resizeHandles val="exact"/>
        </dgm:presLayoutVars>
      </dgm:prSet>
      <dgm:spPr/>
    </dgm:pt>
    <dgm:pt modelId="{F9B8A1AA-02DC-4C7C-BE2E-3B610E4F87C1}" type="pres">
      <dgm:prSet presAssocID="{0D1A1ADF-6074-41CD-A410-FC79FF92AD75}" presName="radial" presStyleCnt="0">
        <dgm:presLayoutVars>
          <dgm:animLvl val="ctr"/>
        </dgm:presLayoutVars>
      </dgm:prSet>
      <dgm:spPr/>
    </dgm:pt>
    <dgm:pt modelId="{2572CDA7-C67B-4EC3-A4C0-5D132DED1AD5}" type="pres">
      <dgm:prSet presAssocID="{FC5AD351-1EF8-42D8-B126-B9C9D0BFABB3}" presName="centerShape" presStyleLbl="vennNode1" presStyleIdx="0" presStyleCnt="4"/>
      <dgm:spPr/>
    </dgm:pt>
    <dgm:pt modelId="{C7402BA3-C31D-47AA-AF75-3AEC9215013C}" type="pres">
      <dgm:prSet presAssocID="{D77670E2-0485-4823-BBBD-CC6B7E887234}" presName="node" presStyleLbl="vennNode1" presStyleIdx="1" presStyleCnt="4" custRadScaleRad="104257">
        <dgm:presLayoutVars>
          <dgm:bulletEnabled val="1"/>
        </dgm:presLayoutVars>
      </dgm:prSet>
      <dgm:spPr/>
    </dgm:pt>
    <dgm:pt modelId="{6D77C4B4-35A4-4EFA-AECD-A329E247B5EF}" type="pres">
      <dgm:prSet presAssocID="{C37DD007-3A6E-4D31-B748-B0EAE7983F21}" presName="node" presStyleLbl="vennNode1" presStyleIdx="2" presStyleCnt="4" custScaleX="99946" custScaleY="99946" custRadScaleRad="104594" custRadScaleInc="-731">
        <dgm:presLayoutVars>
          <dgm:bulletEnabled val="1"/>
        </dgm:presLayoutVars>
      </dgm:prSet>
      <dgm:spPr/>
    </dgm:pt>
    <dgm:pt modelId="{FC4C724B-0BDD-416C-9850-1CFFF24620F7}" type="pres">
      <dgm:prSet presAssocID="{4F7F993E-3207-4708-AE12-08C9F222A302}" presName="node" presStyleLbl="vennNode1" presStyleIdx="3" presStyleCnt="4" custRadScaleRad="104737" custRadScaleInc="1238">
        <dgm:presLayoutVars>
          <dgm:bulletEnabled val="1"/>
        </dgm:presLayoutVars>
      </dgm:prSet>
      <dgm:spPr/>
    </dgm:pt>
  </dgm:ptLst>
  <dgm:cxnLst>
    <dgm:cxn modelId="{AFE34F15-717B-4F9A-9E03-6B9DBD349612}" type="presOf" srcId="{0D1A1ADF-6074-41CD-A410-FC79FF92AD75}" destId="{B43CDE6C-50C2-416C-B64D-F0A5577C3B05}" srcOrd="0" destOrd="0" presId="urn:microsoft.com/office/officeart/2005/8/layout/radial3"/>
    <dgm:cxn modelId="{35F17539-766C-4264-ADD5-02143872B711}" type="presOf" srcId="{C37DD007-3A6E-4D31-B748-B0EAE7983F21}" destId="{6D77C4B4-35A4-4EFA-AECD-A329E247B5EF}" srcOrd="0" destOrd="0" presId="urn:microsoft.com/office/officeart/2005/8/layout/radial3"/>
    <dgm:cxn modelId="{17B16696-06C3-456D-B073-091ADD29ECB4}" srcId="{FC5AD351-1EF8-42D8-B126-B9C9D0BFABB3}" destId="{D77670E2-0485-4823-BBBD-CC6B7E887234}" srcOrd="0" destOrd="0" parTransId="{A633411E-4A98-414A-8EC7-583964C59313}" sibTransId="{4771C2DC-9B4F-4D1B-BD79-6BEFC115C41A}"/>
    <dgm:cxn modelId="{15F309A3-704C-43DB-9B32-D47DE2B8CDFE}" srcId="{0D1A1ADF-6074-41CD-A410-FC79FF92AD75}" destId="{FC5AD351-1EF8-42D8-B126-B9C9D0BFABB3}" srcOrd="0" destOrd="0" parTransId="{D66439BF-1A5A-40B4-9FB4-24AB411BCDD0}" sibTransId="{7321704A-F81D-4C73-822D-C6CACC021275}"/>
    <dgm:cxn modelId="{FADC99AA-FDB2-4D6B-898A-79720DCAD456}" srcId="{FC5AD351-1EF8-42D8-B126-B9C9D0BFABB3}" destId="{C37DD007-3A6E-4D31-B748-B0EAE7983F21}" srcOrd="1" destOrd="0" parTransId="{A1B50782-3D25-4356-A0CA-2A61CEFDCFF3}" sibTransId="{7B780464-DBEE-44E5-8FDC-354ADF47E250}"/>
    <dgm:cxn modelId="{922E20B7-B2FC-4516-AA73-2375E8759334}" type="presOf" srcId="{FC5AD351-1EF8-42D8-B126-B9C9D0BFABB3}" destId="{2572CDA7-C67B-4EC3-A4C0-5D132DED1AD5}" srcOrd="0" destOrd="0" presId="urn:microsoft.com/office/officeart/2005/8/layout/radial3"/>
    <dgm:cxn modelId="{F4BA62D5-FAFA-46EE-9D8E-C953279BD14E}" type="presOf" srcId="{4F7F993E-3207-4708-AE12-08C9F222A302}" destId="{FC4C724B-0BDD-416C-9850-1CFFF24620F7}" srcOrd="0" destOrd="0" presId="urn:microsoft.com/office/officeart/2005/8/layout/radial3"/>
    <dgm:cxn modelId="{EE8EACE2-4A22-4267-AB88-0706B7D574AA}" srcId="{FC5AD351-1EF8-42D8-B126-B9C9D0BFABB3}" destId="{4F7F993E-3207-4708-AE12-08C9F222A302}" srcOrd="2" destOrd="0" parTransId="{8B5D6528-C0AC-488C-A93D-A02FB0392FF3}" sibTransId="{A0546234-E44E-4F60-B016-88EAA68D05B9}"/>
    <dgm:cxn modelId="{7F6FD7F7-8321-47F2-8ECB-C04C25B56EB3}" type="presOf" srcId="{D77670E2-0485-4823-BBBD-CC6B7E887234}" destId="{C7402BA3-C31D-47AA-AF75-3AEC9215013C}" srcOrd="0" destOrd="0" presId="urn:microsoft.com/office/officeart/2005/8/layout/radial3"/>
    <dgm:cxn modelId="{1469212F-E270-40CC-86E1-9A764035EAA3}" type="presParOf" srcId="{B43CDE6C-50C2-416C-B64D-F0A5577C3B05}" destId="{F9B8A1AA-02DC-4C7C-BE2E-3B610E4F87C1}" srcOrd="0" destOrd="0" presId="urn:microsoft.com/office/officeart/2005/8/layout/radial3"/>
    <dgm:cxn modelId="{4C40F924-83AF-45DA-9FE8-729A8F9147CD}" type="presParOf" srcId="{F9B8A1AA-02DC-4C7C-BE2E-3B610E4F87C1}" destId="{2572CDA7-C67B-4EC3-A4C0-5D132DED1AD5}" srcOrd="0" destOrd="0" presId="urn:microsoft.com/office/officeart/2005/8/layout/radial3"/>
    <dgm:cxn modelId="{CB730785-5B97-4B73-AC2B-BED0E620C26C}" type="presParOf" srcId="{F9B8A1AA-02DC-4C7C-BE2E-3B610E4F87C1}" destId="{C7402BA3-C31D-47AA-AF75-3AEC9215013C}" srcOrd="1" destOrd="0" presId="urn:microsoft.com/office/officeart/2005/8/layout/radial3"/>
    <dgm:cxn modelId="{AF48B14B-7232-4A93-A2CD-BBEA1A7766D4}" type="presParOf" srcId="{F9B8A1AA-02DC-4C7C-BE2E-3B610E4F87C1}" destId="{6D77C4B4-35A4-4EFA-AECD-A329E247B5EF}" srcOrd="2" destOrd="0" presId="urn:microsoft.com/office/officeart/2005/8/layout/radial3"/>
    <dgm:cxn modelId="{08B07AA1-330C-450D-9AD7-C7199771B264}" type="presParOf" srcId="{F9B8A1AA-02DC-4C7C-BE2E-3B610E4F87C1}" destId="{FC4C724B-0BDD-416C-9850-1CFFF24620F7}" srcOrd="3"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1A1ADF-6074-41CD-A410-FC79FF92AD75}"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en-US"/>
        </a:p>
      </dgm:t>
    </dgm:pt>
    <dgm:pt modelId="{FC5AD351-1EF8-42D8-B126-B9C9D0BFABB3}">
      <dgm:prSet phldrT="[Text]"/>
      <dgm:spPr/>
      <dgm:t>
        <a:bodyPr/>
        <a:lstStyle/>
        <a:p>
          <a:r>
            <a:rPr lang="en-US"/>
            <a:t>Open</a:t>
          </a:r>
          <a:br>
            <a:rPr lang="en-US"/>
          </a:br>
          <a:r>
            <a:rPr lang="en-US"/>
            <a:t>Source</a:t>
          </a:r>
          <a:endParaRPr lang="en-US" dirty="0"/>
        </a:p>
      </dgm:t>
    </dgm:pt>
    <dgm:pt modelId="{D66439BF-1A5A-40B4-9FB4-24AB411BCDD0}" type="parTrans" cxnId="{15F309A3-704C-43DB-9B32-D47DE2B8CDFE}">
      <dgm:prSet/>
      <dgm:spPr/>
      <dgm:t>
        <a:bodyPr/>
        <a:lstStyle/>
        <a:p>
          <a:endParaRPr lang="en-US"/>
        </a:p>
      </dgm:t>
    </dgm:pt>
    <dgm:pt modelId="{7321704A-F81D-4C73-822D-C6CACC021275}" type="sibTrans" cxnId="{15F309A3-704C-43DB-9B32-D47DE2B8CDFE}">
      <dgm:prSet/>
      <dgm:spPr/>
      <dgm:t>
        <a:bodyPr/>
        <a:lstStyle/>
        <a:p>
          <a:endParaRPr lang="en-US"/>
        </a:p>
      </dgm:t>
    </dgm:pt>
    <dgm:pt modelId="{D77670E2-0485-4823-BBBD-CC6B7E887234}">
      <dgm:prSet phldrT="[Text]"/>
      <dgm:spPr/>
      <dgm:t>
        <a:bodyPr/>
        <a:lstStyle/>
        <a:p>
          <a:r>
            <a:rPr lang="en-US" b="1" dirty="0"/>
            <a:t>Community of Volunteers</a:t>
          </a:r>
        </a:p>
      </dgm:t>
    </dgm:pt>
    <dgm:pt modelId="{A633411E-4A98-414A-8EC7-583964C59313}" type="parTrans" cxnId="{17B16696-06C3-456D-B073-091ADD29ECB4}">
      <dgm:prSet/>
      <dgm:spPr/>
      <dgm:t>
        <a:bodyPr/>
        <a:lstStyle/>
        <a:p>
          <a:endParaRPr lang="en-US"/>
        </a:p>
      </dgm:t>
    </dgm:pt>
    <dgm:pt modelId="{4771C2DC-9B4F-4D1B-BD79-6BEFC115C41A}" type="sibTrans" cxnId="{17B16696-06C3-456D-B073-091ADD29ECB4}">
      <dgm:prSet/>
      <dgm:spPr/>
      <dgm:t>
        <a:bodyPr/>
        <a:lstStyle/>
        <a:p>
          <a:endParaRPr lang="en-US"/>
        </a:p>
      </dgm:t>
    </dgm:pt>
    <dgm:pt modelId="{D96EC100-3A66-4C1D-B64F-7EC5938FFEF6}">
      <dgm:prSet phldrT="[Text]"/>
      <dgm:spPr/>
      <dgm:t>
        <a:bodyPr/>
        <a:lstStyle/>
        <a:p>
          <a:r>
            <a:rPr lang="en-US" b="1" dirty="0"/>
            <a:t>Copyleft Publicly Accessible</a:t>
          </a:r>
        </a:p>
      </dgm:t>
    </dgm:pt>
    <dgm:pt modelId="{83B53CF3-AED8-4351-B153-480E4E988FBE}" type="parTrans" cxnId="{16140DBB-8666-4A10-8D42-66D329037034}">
      <dgm:prSet/>
      <dgm:spPr/>
      <dgm:t>
        <a:bodyPr/>
        <a:lstStyle/>
        <a:p>
          <a:endParaRPr lang="en-US"/>
        </a:p>
      </dgm:t>
    </dgm:pt>
    <dgm:pt modelId="{328B62B0-27DA-481E-A332-590BB3705B13}" type="sibTrans" cxnId="{16140DBB-8666-4A10-8D42-66D329037034}">
      <dgm:prSet/>
      <dgm:spPr/>
      <dgm:t>
        <a:bodyPr/>
        <a:lstStyle/>
        <a:p>
          <a:endParaRPr lang="en-US"/>
        </a:p>
      </dgm:t>
    </dgm:pt>
    <dgm:pt modelId="{6EFD243A-368C-4A8E-A126-120BF4ECA66B}">
      <dgm:prSet phldrT="[Text]"/>
      <dgm:spPr/>
      <dgm:t>
        <a:bodyPr/>
        <a:lstStyle/>
        <a:p>
          <a:r>
            <a:rPr lang="en-US" b="1" dirty="0"/>
            <a:t>Very Open to Restrictive Licensing</a:t>
          </a:r>
        </a:p>
      </dgm:t>
    </dgm:pt>
    <dgm:pt modelId="{FF869B47-42E4-46F8-998C-30E474344037}" type="parTrans" cxnId="{4010FB53-E3BC-424F-8698-94AD2CBF84FA}">
      <dgm:prSet/>
      <dgm:spPr/>
      <dgm:t>
        <a:bodyPr/>
        <a:lstStyle/>
        <a:p>
          <a:endParaRPr lang="en-US"/>
        </a:p>
      </dgm:t>
    </dgm:pt>
    <dgm:pt modelId="{8426547D-A813-4E30-BFC0-F8C4684A2129}" type="sibTrans" cxnId="{4010FB53-E3BC-424F-8698-94AD2CBF84FA}">
      <dgm:prSet/>
      <dgm:spPr/>
      <dgm:t>
        <a:bodyPr/>
        <a:lstStyle/>
        <a:p>
          <a:endParaRPr lang="en-US"/>
        </a:p>
      </dgm:t>
    </dgm:pt>
    <dgm:pt modelId="{B43CDE6C-50C2-416C-B64D-F0A5577C3B05}" type="pres">
      <dgm:prSet presAssocID="{0D1A1ADF-6074-41CD-A410-FC79FF92AD75}" presName="composite" presStyleCnt="0">
        <dgm:presLayoutVars>
          <dgm:chMax val="1"/>
          <dgm:dir/>
          <dgm:resizeHandles val="exact"/>
        </dgm:presLayoutVars>
      </dgm:prSet>
      <dgm:spPr/>
    </dgm:pt>
    <dgm:pt modelId="{F9B8A1AA-02DC-4C7C-BE2E-3B610E4F87C1}" type="pres">
      <dgm:prSet presAssocID="{0D1A1ADF-6074-41CD-A410-FC79FF92AD75}" presName="radial" presStyleCnt="0">
        <dgm:presLayoutVars>
          <dgm:animLvl val="ctr"/>
        </dgm:presLayoutVars>
      </dgm:prSet>
      <dgm:spPr/>
    </dgm:pt>
    <dgm:pt modelId="{2572CDA7-C67B-4EC3-A4C0-5D132DED1AD5}" type="pres">
      <dgm:prSet presAssocID="{FC5AD351-1EF8-42D8-B126-B9C9D0BFABB3}" presName="centerShape" presStyleLbl="vennNode1" presStyleIdx="0" presStyleCnt="4" custLinFactNeighborX="-2048" custLinFactNeighborY="2844"/>
      <dgm:spPr/>
    </dgm:pt>
    <dgm:pt modelId="{C7402BA3-C31D-47AA-AF75-3AEC9215013C}" type="pres">
      <dgm:prSet presAssocID="{D77670E2-0485-4823-BBBD-CC6B7E887234}" presName="node" presStyleLbl="vennNode1" presStyleIdx="1" presStyleCnt="4" custRadScaleRad="97490" custRadScaleInc="-1007">
        <dgm:presLayoutVars>
          <dgm:bulletEnabled val="1"/>
        </dgm:presLayoutVars>
      </dgm:prSet>
      <dgm:spPr/>
    </dgm:pt>
    <dgm:pt modelId="{3B610C7E-E276-4F3F-A860-6CE5ECC47734}" type="pres">
      <dgm:prSet presAssocID="{D96EC100-3A66-4C1D-B64F-7EC5938FFEF6}" presName="node" presStyleLbl="vennNode1" presStyleIdx="2" presStyleCnt="4" custRadScaleRad="105543" custRadScaleInc="-951">
        <dgm:presLayoutVars>
          <dgm:bulletEnabled val="1"/>
        </dgm:presLayoutVars>
      </dgm:prSet>
      <dgm:spPr/>
    </dgm:pt>
    <dgm:pt modelId="{7BF3C246-2DF6-4BB3-84B4-144985F787A1}" type="pres">
      <dgm:prSet presAssocID="{6EFD243A-368C-4A8E-A126-120BF4ECA66B}" presName="node" presStyleLbl="vennNode1" presStyleIdx="3" presStyleCnt="4" custRadScaleRad="111652" custRadScaleInc="2407">
        <dgm:presLayoutVars>
          <dgm:bulletEnabled val="1"/>
        </dgm:presLayoutVars>
      </dgm:prSet>
      <dgm:spPr/>
    </dgm:pt>
  </dgm:ptLst>
  <dgm:cxnLst>
    <dgm:cxn modelId="{9F22FC00-B630-4DEB-9DE6-A984FA51A7A6}" type="presOf" srcId="{D77670E2-0485-4823-BBBD-CC6B7E887234}" destId="{C7402BA3-C31D-47AA-AF75-3AEC9215013C}" srcOrd="0" destOrd="0" presId="urn:microsoft.com/office/officeart/2005/8/layout/radial3"/>
    <dgm:cxn modelId="{1DA0AC04-0F7D-4B4A-9048-618F5B2D070C}" type="presOf" srcId="{6EFD243A-368C-4A8E-A126-120BF4ECA66B}" destId="{7BF3C246-2DF6-4BB3-84B4-144985F787A1}" srcOrd="0" destOrd="0" presId="urn:microsoft.com/office/officeart/2005/8/layout/radial3"/>
    <dgm:cxn modelId="{4010FB53-E3BC-424F-8698-94AD2CBF84FA}" srcId="{FC5AD351-1EF8-42D8-B126-B9C9D0BFABB3}" destId="{6EFD243A-368C-4A8E-A126-120BF4ECA66B}" srcOrd="2" destOrd="0" parTransId="{FF869B47-42E4-46F8-998C-30E474344037}" sibTransId="{8426547D-A813-4E30-BFC0-F8C4684A2129}"/>
    <dgm:cxn modelId="{17B16696-06C3-456D-B073-091ADD29ECB4}" srcId="{FC5AD351-1EF8-42D8-B126-B9C9D0BFABB3}" destId="{D77670E2-0485-4823-BBBD-CC6B7E887234}" srcOrd="0" destOrd="0" parTransId="{A633411E-4A98-414A-8EC7-583964C59313}" sibTransId="{4771C2DC-9B4F-4D1B-BD79-6BEFC115C41A}"/>
    <dgm:cxn modelId="{15F309A3-704C-43DB-9B32-D47DE2B8CDFE}" srcId="{0D1A1ADF-6074-41CD-A410-FC79FF92AD75}" destId="{FC5AD351-1EF8-42D8-B126-B9C9D0BFABB3}" srcOrd="0" destOrd="0" parTransId="{D66439BF-1A5A-40B4-9FB4-24AB411BCDD0}" sibTransId="{7321704A-F81D-4C73-822D-C6CACC021275}"/>
    <dgm:cxn modelId="{A280A7B4-8188-4CA5-8FB2-7F173DB12903}" type="presOf" srcId="{D96EC100-3A66-4C1D-B64F-7EC5938FFEF6}" destId="{3B610C7E-E276-4F3F-A860-6CE5ECC47734}" srcOrd="0" destOrd="0" presId="urn:microsoft.com/office/officeart/2005/8/layout/radial3"/>
    <dgm:cxn modelId="{16140DBB-8666-4A10-8D42-66D329037034}" srcId="{FC5AD351-1EF8-42D8-B126-B9C9D0BFABB3}" destId="{D96EC100-3A66-4C1D-B64F-7EC5938FFEF6}" srcOrd="1" destOrd="0" parTransId="{83B53CF3-AED8-4351-B153-480E4E988FBE}" sibTransId="{328B62B0-27DA-481E-A332-590BB3705B13}"/>
    <dgm:cxn modelId="{96C11AC2-4E90-4515-BB1E-D2B007AAF1E4}" type="presOf" srcId="{FC5AD351-1EF8-42D8-B126-B9C9D0BFABB3}" destId="{2572CDA7-C67B-4EC3-A4C0-5D132DED1AD5}" srcOrd="0" destOrd="0" presId="urn:microsoft.com/office/officeart/2005/8/layout/radial3"/>
    <dgm:cxn modelId="{71B85ED6-0302-4179-BA9F-5E85A90D4516}" type="presOf" srcId="{0D1A1ADF-6074-41CD-A410-FC79FF92AD75}" destId="{B43CDE6C-50C2-416C-B64D-F0A5577C3B05}" srcOrd="0" destOrd="0" presId="urn:microsoft.com/office/officeart/2005/8/layout/radial3"/>
    <dgm:cxn modelId="{70499645-CE33-46C3-AA98-3B45DB1330C0}" type="presParOf" srcId="{B43CDE6C-50C2-416C-B64D-F0A5577C3B05}" destId="{F9B8A1AA-02DC-4C7C-BE2E-3B610E4F87C1}" srcOrd="0" destOrd="0" presId="urn:microsoft.com/office/officeart/2005/8/layout/radial3"/>
    <dgm:cxn modelId="{46864FB3-8FDE-4D88-B9FC-B7FD41C1F640}" type="presParOf" srcId="{F9B8A1AA-02DC-4C7C-BE2E-3B610E4F87C1}" destId="{2572CDA7-C67B-4EC3-A4C0-5D132DED1AD5}" srcOrd="0" destOrd="0" presId="urn:microsoft.com/office/officeart/2005/8/layout/radial3"/>
    <dgm:cxn modelId="{9B7AAE4F-9943-4BA3-894A-C6C0EFB22E4D}" type="presParOf" srcId="{F9B8A1AA-02DC-4C7C-BE2E-3B610E4F87C1}" destId="{C7402BA3-C31D-47AA-AF75-3AEC9215013C}" srcOrd="1" destOrd="0" presId="urn:microsoft.com/office/officeart/2005/8/layout/radial3"/>
    <dgm:cxn modelId="{B5A3C2B3-7675-42FC-8642-01B24AF32027}" type="presParOf" srcId="{F9B8A1AA-02DC-4C7C-BE2E-3B610E4F87C1}" destId="{3B610C7E-E276-4F3F-A860-6CE5ECC47734}" srcOrd="2" destOrd="0" presId="urn:microsoft.com/office/officeart/2005/8/layout/radial3"/>
    <dgm:cxn modelId="{8D6469EA-4FAA-420F-99E0-34F58D031D34}" type="presParOf" srcId="{F9B8A1AA-02DC-4C7C-BE2E-3B610E4F87C1}" destId="{7BF3C246-2DF6-4BB3-84B4-144985F787A1}" srcOrd="3" destOrd="0" presId="urn:microsoft.com/office/officeart/2005/8/layout/radial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94A465-5CF9-4CF4-9DC6-37A509F19AD1}" type="doc">
      <dgm:prSet loTypeId="urn:microsoft.com/office/officeart/2005/8/layout/venn1" loCatId="relationship" qsTypeId="urn:microsoft.com/office/officeart/2005/8/quickstyle/simple1" qsCatId="simple" csTypeId="urn:microsoft.com/office/officeart/2005/8/colors/accent1_2" csCatId="accent1" phldr="1"/>
      <dgm:spPr/>
    </dgm:pt>
    <dgm:pt modelId="{8C03C98C-C2ED-493F-8BCE-312B2DB879DF}">
      <dgm:prSet phldrT="[Text]"/>
      <dgm:spPr/>
      <dgm:t>
        <a:bodyPr/>
        <a:lstStyle/>
        <a:p>
          <a:r>
            <a:rPr lang="en-CA" b="1"/>
            <a:t>Privacy</a:t>
          </a:r>
          <a:br>
            <a:rPr lang="en-CA"/>
          </a:br>
          <a:r>
            <a:rPr lang="en-CA"/>
            <a:t>control over your P.I.I.</a:t>
          </a:r>
        </a:p>
      </dgm:t>
    </dgm:pt>
    <dgm:pt modelId="{795A848F-3508-47C4-B6AD-7FC6AA83B0D7}" type="parTrans" cxnId="{2AB62172-FDDD-45BB-826B-7EDB3BE016A1}">
      <dgm:prSet/>
      <dgm:spPr/>
      <dgm:t>
        <a:bodyPr/>
        <a:lstStyle/>
        <a:p>
          <a:endParaRPr lang="en-CA"/>
        </a:p>
      </dgm:t>
    </dgm:pt>
    <dgm:pt modelId="{E31E8831-B40E-4A63-BC38-A09BDD93B9B3}" type="sibTrans" cxnId="{2AB62172-FDDD-45BB-826B-7EDB3BE016A1}">
      <dgm:prSet/>
      <dgm:spPr/>
      <dgm:t>
        <a:bodyPr/>
        <a:lstStyle/>
        <a:p>
          <a:endParaRPr lang="en-CA"/>
        </a:p>
      </dgm:t>
    </dgm:pt>
    <dgm:pt modelId="{17705DCD-FFC2-47CA-9873-B205BFFB9E9E}">
      <dgm:prSet phldrT="[Text]"/>
      <dgm:spPr/>
      <dgm:t>
        <a:bodyPr/>
        <a:lstStyle/>
        <a:p>
          <a:r>
            <a:rPr lang="en-CA" b="1" dirty="0"/>
            <a:t>Anonymity</a:t>
          </a:r>
          <a:r>
            <a:rPr lang="en-CA" dirty="0"/>
            <a:t> unidentifiable in one's actions</a:t>
          </a:r>
        </a:p>
      </dgm:t>
    </dgm:pt>
    <dgm:pt modelId="{2A14C902-3D33-4EF0-948E-B294159D8F87}" type="parTrans" cxnId="{5F9A74C5-A780-4951-B279-E4C7A0985CF4}">
      <dgm:prSet/>
      <dgm:spPr/>
      <dgm:t>
        <a:bodyPr/>
        <a:lstStyle/>
        <a:p>
          <a:endParaRPr lang="en-CA"/>
        </a:p>
      </dgm:t>
    </dgm:pt>
    <dgm:pt modelId="{1A09C28C-646A-4B9B-BF37-36DE03A70BFB}" type="sibTrans" cxnId="{5F9A74C5-A780-4951-B279-E4C7A0985CF4}">
      <dgm:prSet/>
      <dgm:spPr/>
      <dgm:t>
        <a:bodyPr/>
        <a:lstStyle/>
        <a:p>
          <a:endParaRPr lang="en-CA"/>
        </a:p>
      </dgm:t>
    </dgm:pt>
    <dgm:pt modelId="{B98A9FC1-7773-45D0-B94E-070D317CDA59}">
      <dgm:prSet phldrT="[Text]"/>
      <dgm:spPr/>
      <dgm:t>
        <a:bodyPr/>
        <a:lstStyle/>
        <a:p>
          <a:r>
            <a:rPr lang="en-CA" b="1"/>
            <a:t>Security</a:t>
          </a:r>
          <a:r>
            <a:rPr lang="en-CA"/>
            <a:t> freedom from risk or danger</a:t>
          </a:r>
        </a:p>
      </dgm:t>
    </dgm:pt>
    <dgm:pt modelId="{C7C34B0F-0279-44D6-B447-50C494AA2408}" type="parTrans" cxnId="{1FEF1900-CA37-48A9-998A-DE615B0EC37D}">
      <dgm:prSet/>
      <dgm:spPr/>
      <dgm:t>
        <a:bodyPr/>
        <a:lstStyle/>
        <a:p>
          <a:endParaRPr lang="en-CA"/>
        </a:p>
      </dgm:t>
    </dgm:pt>
    <dgm:pt modelId="{B3FA165C-63EA-49C4-96CC-0E52D25731E7}" type="sibTrans" cxnId="{1FEF1900-CA37-48A9-998A-DE615B0EC37D}">
      <dgm:prSet/>
      <dgm:spPr/>
      <dgm:t>
        <a:bodyPr/>
        <a:lstStyle/>
        <a:p>
          <a:endParaRPr lang="en-CA"/>
        </a:p>
      </dgm:t>
    </dgm:pt>
    <dgm:pt modelId="{7A00D5DA-3A74-4885-976D-D0FC6D02724B}" type="pres">
      <dgm:prSet presAssocID="{2494A465-5CF9-4CF4-9DC6-37A509F19AD1}" presName="compositeShape" presStyleCnt="0">
        <dgm:presLayoutVars>
          <dgm:chMax val="7"/>
          <dgm:dir/>
          <dgm:resizeHandles val="exact"/>
        </dgm:presLayoutVars>
      </dgm:prSet>
      <dgm:spPr/>
    </dgm:pt>
    <dgm:pt modelId="{9577506F-D1C9-48BD-90DB-940DC9D65014}" type="pres">
      <dgm:prSet presAssocID="{8C03C98C-C2ED-493F-8BCE-312B2DB879DF}" presName="circ1" presStyleLbl="vennNode1" presStyleIdx="0" presStyleCnt="3"/>
      <dgm:spPr/>
    </dgm:pt>
    <dgm:pt modelId="{A2826045-C9F7-4454-8BAA-85FDAAD18432}" type="pres">
      <dgm:prSet presAssocID="{8C03C98C-C2ED-493F-8BCE-312B2DB879DF}" presName="circ1Tx" presStyleLbl="revTx" presStyleIdx="0" presStyleCnt="0">
        <dgm:presLayoutVars>
          <dgm:chMax val="0"/>
          <dgm:chPref val="0"/>
          <dgm:bulletEnabled val="1"/>
        </dgm:presLayoutVars>
      </dgm:prSet>
      <dgm:spPr/>
    </dgm:pt>
    <dgm:pt modelId="{4B84DF61-1B61-484D-BFBE-B26D1E17F1AD}" type="pres">
      <dgm:prSet presAssocID="{17705DCD-FFC2-47CA-9873-B205BFFB9E9E}" presName="circ2" presStyleLbl="vennNode1" presStyleIdx="1" presStyleCnt="3"/>
      <dgm:spPr/>
    </dgm:pt>
    <dgm:pt modelId="{5F81172D-D9FA-4BC6-8BA2-950DE1ACB0CF}" type="pres">
      <dgm:prSet presAssocID="{17705DCD-FFC2-47CA-9873-B205BFFB9E9E}" presName="circ2Tx" presStyleLbl="revTx" presStyleIdx="0" presStyleCnt="0">
        <dgm:presLayoutVars>
          <dgm:chMax val="0"/>
          <dgm:chPref val="0"/>
          <dgm:bulletEnabled val="1"/>
        </dgm:presLayoutVars>
      </dgm:prSet>
      <dgm:spPr/>
    </dgm:pt>
    <dgm:pt modelId="{D3FA4F2A-FE35-4622-8CD0-967CAE31A4F0}" type="pres">
      <dgm:prSet presAssocID="{B98A9FC1-7773-45D0-B94E-070D317CDA59}" presName="circ3" presStyleLbl="vennNode1" presStyleIdx="2" presStyleCnt="3"/>
      <dgm:spPr/>
    </dgm:pt>
    <dgm:pt modelId="{781FB734-4641-49C1-B495-D6FDD34631D1}" type="pres">
      <dgm:prSet presAssocID="{B98A9FC1-7773-45D0-B94E-070D317CDA59}" presName="circ3Tx" presStyleLbl="revTx" presStyleIdx="0" presStyleCnt="0">
        <dgm:presLayoutVars>
          <dgm:chMax val="0"/>
          <dgm:chPref val="0"/>
          <dgm:bulletEnabled val="1"/>
        </dgm:presLayoutVars>
      </dgm:prSet>
      <dgm:spPr/>
    </dgm:pt>
  </dgm:ptLst>
  <dgm:cxnLst>
    <dgm:cxn modelId="{1FEF1900-CA37-48A9-998A-DE615B0EC37D}" srcId="{2494A465-5CF9-4CF4-9DC6-37A509F19AD1}" destId="{B98A9FC1-7773-45D0-B94E-070D317CDA59}" srcOrd="2" destOrd="0" parTransId="{C7C34B0F-0279-44D6-B447-50C494AA2408}" sibTransId="{B3FA165C-63EA-49C4-96CC-0E52D25731E7}"/>
    <dgm:cxn modelId="{232A2843-293B-440E-B01C-14ED662F3636}" type="presOf" srcId="{8C03C98C-C2ED-493F-8BCE-312B2DB879DF}" destId="{9577506F-D1C9-48BD-90DB-940DC9D65014}" srcOrd="0" destOrd="0" presId="urn:microsoft.com/office/officeart/2005/8/layout/venn1"/>
    <dgm:cxn modelId="{2AB62172-FDDD-45BB-826B-7EDB3BE016A1}" srcId="{2494A465-5CF9-4CF4-9DC6-37A509F19AD1}" destId="{8C03C98C-C2ED-493F-8BCE-312B2DB879DF}" srcOrd="0" destOrd="0" parTransId="{795A848F-3508-47C4-B6AD-7FC6AA83B0D7}" sibTransId="{E31E8831-B40E-4A63-BC38-A09BDD93B9B3}"/>
    <dgm:cxn modelId="{5B585AA1-6C6F-4839-9287-D818FEED4F51}" type="presOf" srcId="{8C03C98C-C2ED-493F-8BCE-312B2DB879DF}" destId="{A2826045-C9F7-4454-8BAA-85FDAAD18432}" srcOrd="1" destOrd="0" presId="urn:microsoft.com/office/officeart/2005/8/layout/venn1"/>
    <dgm:cxn modelId="{EE7BC5A9-FBB8-4148-A1C7-60B35E160E06}" type="presOf" srcId="{2494A465-5CF9-4CF4-9DC6-37A509F19AD1}" destId="{7A00D5DA-3A74-4885-976D-D0FC6D02724B}" srcOrd="0" destOrd="0" presId="urn:microsoft.com/office/officeart/2005/8/layout/venn1"/>
    <dgm:cxn modelId="{B62D33B7-04D6-4637-A60A-4269AAEAD062}" type="presOf" srcId="{B98A9FC1-7773-45D0-B94E-070D317CDA59}" destId="{D3FA4F2A-FE35-4622-8CD0-967CAE31A4F0}" srcOrd="0" destOrd="0" presId="urn:microsoft.com/office/officeart/2005/8/layout/venn1"/>
    <dgm:cxn modelId="{5F9A74C5-A780-4951-B279-E4C7A0985CF4}" srcId="{2494A465-5CF9-4CF4-9DC6-37A509F19AD1}" destId="{17705DCD-FFC2-47CA-9873-B205BFFB9E9E}" srcOrd="1" destOrd="0" parTransId="{2A14C902-3D33-4EF0-948E-B294159D8F87}" sibTransId="{1A09C28C-646A-4B9B-BF37-36DE03A70BFB}"/>
    <dgm:cxn modelId="{92E7D4C8-23E8-4282-A32F-6A289F690E36}" type="presOf" srcId="{17705DCD-FFC2-47CA-9873-B205BFFB9E9E}" destId="{5F81172D-D9FA-4BC6-8BA2-950DE1ACB0CF}" srcOrd="1" destOrd="0" presId="urn:microsoft.com/office/officeart/2005/8/layout/venn1"/>
    <dgm:cxn modelId="{2D0869D0-A041-4194-B2F5-4E05CFB6A3CF}" type="presOf" srcId="{17705DCD-FFC2-47CA-9873-B205BFFB9E9E}" destId="{4B84DF61-1B61-484D-BFBE-B26D1E17F1AD}" srcOrd="0" destOrd="0" presId="urn:microsoft.com/office/officeart/2005/8/layout/venn1"/>
    <dgm:cxn modelId="{0D9D76FC-8E4D-4FF3-932A-B2A0F632BD40}" type="presOf" srcId="{B98A9FC1-7773-45D0-B94E-070D317CDA59}" destId="{781FB734-4641-49C1-B495-D6FDD34631D1}" srcOrd="1" destOrd="0" presId="urn:microsoft.com/office/officeart/2005/8/layout/venn1"/>
    <dgm:cxn modelId="{E61E667B-9E52-49F9-9B17-F723D90FB721}" type="presParOf" srcId="{7A00D5DA-3A74-4885-976D-D0FC6D02724B}" destId="{9577506F-D1C9-48BD-90DB-940DC9D65014}" srcOrd="0" destOrd="0" presId="urn:microsoft.com/office/officeart/2005/8/layout/venn1"/>
    <dgm:cxn modelId="{84EF4A93-38EC-48CF-B839-D8F083EC9E04}" type="presParOf" srcId="{7A00D5DA-3A74-4885-976D-D0FC6D02724B}" destId="{A2826045-C9F7-4454-8BAA-85FDAAD18432}" srcOrd="1" destOrd="0" presId="urn:microsoft.com/office/officeart/2005/8/layout/venn1"/>
    <dgm:cxn modelId="{7673479A-F079-4F0D-A706-FF424E509C6D}" type="presParOf" srcId="{7A00D5DA-3A74-4885-976D-D0FC6D02724B}" destId="{4B84DF61-1B61-484D-BFBE-B26D1E17F1AD}" srcOrd="2" destOrd="0" presId="urn:microsoft.com/office/officeart/2005/8/layout/venn1"/>
    <dgm:cxn modelId="{DBF326BC-99DF-4F1D-B68E-244BF9FCF839}" type="presParOf" srcId="{7A00D5DA-3A74-4885-976D-D0FC6D02724B}" destId="{5F81172D-D9FA-4BC6-8BA2-950DE1ACB0CF}" srcOrd="3" destOrd="0" presId="urn:microsoft.com/office/officeart/2005/8/layout/venn1"/>
    <dgm:cxn modelId="{C5371949-7413-464F-9E81-3B32959EDAD4}" type="presParOf" srcId="{7A00D5DA-3A74-4885-976D-D0FC6D02724B}" destId="{D3FA4F2A-FE35-4622-8CD0-967CAE31A4F0}" srcOrd="4" destOrd="0" presId="urn:microsoft.com/office/officeart/2005/8/layout/venn1"/>
    <dgm:cxn modelId="{13874E70-3860-4C68-8CE8-5DD1979A9D8D}" type="presParOf" srcId="{7A00D5DA-3A74-4885-976D-D0FC6D02724B}" destId="{781FB734-4641-49C1-B495-D6FDD34631D1}"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2CDA7-C67B-4EC3-A4C0-5D132DED1AD5}">
      <dsp:nvSpPr>
        <dsp:cNvPr id="0" name=""/>
        <dsp:cNvSpPr/>
      </dsp:nvSpPr>
      <dsp:spPr>
        <a:xfrm>
          <a:off x="1481881" y="1054136"/>
          <a:ext cx="2211604" cy="2211604"/>
        </a:xfrm>
        <a:prstGeom prst="ellipse">
          <a:avLst/>
        </a:prstGeom>
        <a:solidFill>
          <a:schemeClr val="accent1">
            <a:alpha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Closed Source</a:t>
          </a:r>
        </a:p>
      </dsp:txBody>
      <dsp:txXfrm>
        <a:off x="1805763" y="1378018"/>
        <a:ext cx="1563840" cy="1563840"/>
      </dsp:txXfrm>
    </dsp:sp>
    <dsp:sp modelId="{C7402BA3-C31D-47AA-AF75-3AEC9215013C}">
      <dsp:nvSpPr>
        <dsp:cNvPr id="0" name=""/>
        <dsp:cNvSpPr/>
      </dsp:nvSpPr>
      <dsp:spPr>
        <a:xfrm>
          <a:off x="2034782" y="106930"/>
          <a:ext cx="1105802" cy="1105802"/>
        </a:xfrm>
        <a:prstGeom prst="ellipse">
          <a:avLst/>
        </a:prstGeom>
        <a:solidFill>
          <a:schemeClr val="accent1">
            <a:alpha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Employees, Contractors, Consultants</a:t>
          </a:r>
        </a:p>
      </dsp:txBody>
      <dsp:txXfrm>
        <a:off x="2196723" y="268871"/>
        <a:ext cx="781920" cy="781920"/>
      </dsp:txXfrm>
    </dsp:sp>
    <dsp:sp modelId="{6D77C4B4-35A4-4EFA-AECD-A329E247B5EF}">
      <dsp:nvSpPr>
        <dsp:cNvPr id="0" name=""/>
        <dsp:cNvSpPr/>
      </dsp:nvSpPr>
      <dsp:spPr>
        <a:xfrm>
          <a:off x="3349778" y="2339773"/>
          <a:ext cx="1105205" cy="1105205"/>
        </a:xfrm>
        <a:prstGeom prst="ellipse">
          <a:avLst/>
        </a:prstGeom>
        <a:solidFill>
          <a:schemeClr val="accent1">
            <a:alpha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IP: Copyright, Patents, </a:t>
          </a:r>
          <a:r>
            <a:rPr lang="en-CA" sz="1000" b="1" kern="1200" dirty="0"/>
            <a:t>Industrial design</a:t>
          </a:r>
          <a:endParaRPr lang="en-US" sz="1000" b="1" kern="1200" dirty="0"/>
        </a:p>
      </dsp:txBody>
      <dsp:txXfrm>
        <a:off x="3511632" y="2501627"/>
        <a:ext cx="781497" cy="781497"/>
      </dsp:txXfrm>
    </dsp:sp>
    <dsp:sp modelId="{FC4C724B-0BDD-416C-9850-1CFFF24620F7}">
      <dsp:nvSpPr>
        <dsp:cNvPr id="0" name=""/>
        <dsp:cNvSpPr/>
      </dsp:nvSpPr>
      <dsp:spPr>
        <a:xfrm>
          <a:off x="710573" y="2326455"/>
          <a:ext cx="1105802" cy="1105802"/>
        </a:xfrm>
        <a:prstGeom prst="ellipse">
          <a:avLst/>
        </a:prstGeom>
        <a:solidFill>
          <a:schemeClr val="accent1">
            <a:alpha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Closed Licensing</a:t>
          </a:r>
        </a:p>
      </dsp:txBody>
      <dsp:txXfrm>
        <a:off x="872514" y="2488396"/>
        <a:ext cx="781920" cy="7819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2CDA7-C67B-4EC3-A4C0-5D132DED1AD5}">
      <dsp:nvSpPr>
        <dsp:cNvPr id="0" name=""/>
        <dsp:cNvSpPr/>
      </dsp:nvSpPr>
      <dsp:spPr>
        <a:xfrm>
          <a:off x="1351704" y="1135978"/>
          <a:ext cx="2211604" cy="2211604"/>
        </a:xfrm>
        <a:prstGeom prst="ellipse">
          <a:avLst/>
        </a:prstGeom>
        <a:solidFill>
          <a:schemeClr val="accent1">
            <a:alpha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kern="1200"/>
            <a:t>Open</a:t>
          </a:r>
          <a:br>
            <a:rPr lang="en-US" sz="3600" kern="1200"/>
          </a:br>
          <a:r>
            <a:rPr lang="en-US" sz="3600" kern="1200"/>
            <a:t>Source</a:t>
          </a:r>
          <a:endParaRPr lang="en-US" sz="3600" kern="1200" dirty="0"/>
        </a:p>
      </dsp:txBody>
      <dsp:txXfrm>
        <a:off x="1675586" y="1459860"/>
        <a:ext cx="1563840" cy="1563840"/>
      </dsp:txXfrm>
    </dsp:sp>
    <dsp:sp modelId="{C7402BA3-C31D-47AA-AF75-3AEC9215013C}">
      <dsp:nvSpPr>
        <dsp:cNvPr id="0" name=""/>
        <dsp:cNvSpPr/>
      </dsp:nvSpPr>
      <dsp:spPr>
        <a:xfrm>
          <a:off x="1933958" y="204609"/>
          <a:ext cx="1105802" cy="1105802"/>
        </a:xfrm>
        <a:prstGeom prst="ellipse">
          <a:avLst/>
        </a:prstGeom>
        <a:solidFill>
          <a:schemeClr val="accent1">
            <a:alpha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Community of Volunteers</a:t>
          </a:r>
        </a:p>
      </dsp:txBody>
      <dsp:txXfrm>
        <a:off x="2095899" y="366550"/>
        <a:ext cx="781920" cy="781920"/>
      </dsp:txXfrm>
    </dsp:sp>
    <dsp:sp modelId="{3B610C7E-E276-4F3F-A860-6CE5ECC47734}">
      <dsp:nvSpPr>
        <dsp:cNvPr id="0" name=""/>
        <dsp:cNvSpPr/>
      </dsp:nvSpPr>
      <dsp:spPr>
        <a:xfrm>
          <a:off x="3293558" y="2339999"/>
          <a:ext cx="1105802" cy="1105802"/>
        </a:xfrm>
        <a:prstGeom prst="ellipse">
          <a:avLst/>
        </a:prstGeom>
        <a:solidFill>
          <a:schemeClr val="accent1">
            <a:alpha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Copyleft Publicly Accessible</a:t>
          </a:r>
        </a:p>
      </dsp:txBody>
      <dsp:txXfrm>
        <a:off x="3455499" y="2501940"/>
        <a:ext cx="781920" cy="781920"/>
      </dsp:txXfrm>
    </dsp:sp>
    <dsp:sp modelId="{7BF3C246-2DF6-4BB3-84B4-144985F787A1}">
      <dsp:nvSpPr>
        <dsp:cNvPr id="0" name=""/>
        <dsp:cNvSpPr/>
      </dsp:nvSpPr>
      <dsp:spPr>
        <a:xfrm>
          <a:off x="533552" y="2339165"/>
          <a:ext cx="1105802" cy="1105802"/>
        </a:xfrm>
        <a:prstGeom prst="ellipse">
          <a:avLst/>
        </a:prstGeom>
        <a:solidFill>
          <a:schemeClr val="accent1">
            <a:alpha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Very Open to Restrictive Licensing</a:t>
          </a:r>
        </a:p>
      </dsp:txBody>
      <dsp:txXfrm>
        <a:off x="695493" y="2501106"/>
        <a:ext cx="781920" cy="7819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77506F-D1C9-48BD-90DB-940DC9D65014}">
      <dsp:nvSpPr>
        <dsp:cNvPr id="0" name=""/>
        <dsp:cNvSpPr/>
      </dsp:nvSpPr>
      <dsp:spPr>
        <a:xfrm>
          <a:off x="1903326" y="56706"/>
          <a:ext cx="2721902" cy="2721902"/>
        </a:xfrm>
        <a:prstGeom prst="ellipse">
          <a:avLst/>
        </a:prstGeom>
        <a:solidFill>
          <a:schemeClr val="accent1">
            <a:alpha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CA" sz="2100" b="1" kern="1200"/>
            <a:t>Privacy</a:t>
          </a:r>
          <a:br>
            <a:rPr lang="en-CA" sz="2100" kern="1200"/>
          </a:br>
          <a:r>
            <a:rPr lang="en-CA" sz="2100" kern="1200"/>
            <a:t>control over your P.I.I.</a:t>
          </a:r>
        </a:p>
      </dsp:txBody>
      <dsp:txXfrm>
        <a:off x="2266247" y="533039"/>
        <a:ext cx="1996061" cy="1224856"/>
      </dsp:txXfrm>
    </dsp:sp>
    <dsp:sp modelId="{4B84DF61-1B61-484D-BFBE-B26D1E17F1AD}">
      <dsp:nvSpPr>
        <dsp:cNvPr id="0" name=""/>
        <dsp:cNvSpPr/>
      </dsp:nvSpPr>
      <dsp:spPr>
        <a:xfrm>
          <a:off x="2885479" y="1757895"/>
          <a:ext cx="2721902" cy="2721902"/>
        </a:xfrm>
        <a:prstGeom prst="ellipse">
          <a:avLst/>
        </a:prstGeom>
        <a:solidFill>
          <a:schemeClr val="accent1">
            <a:alpha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CA" sz="2100" b="1" kern="1200" dirty="0"/>
            <a:t>Anonymity</a:t>
          </a:r>
          <a:r>
            <a:rPr lang="en-CA" sz="2100" kern="1200" dirty="0"/>
            <a:t> unidentifiable in one's actions</a:t>
          </a:r>
        </a:p>
      </dsp:txBody>
      <dsp:txXfrm>
        <a:off x="3717928" y="2461053"/>
        <a:ext cx="1633141" cy="1497046"/>
      </dsp:txXfrm>
    </dsp:sp>
    <dsp:sp modelId="{D3FA4F2A-FE35-4622-8CD0-967CAE31A4F0}">
      <dsp:nvSpPr>
        <dsp:cNvPr id="0" name=""/>
        <dsp:cNvSpPr/>
      </dsp:nvSpPr>
      <dsp:spPr>
        <a:xfrm>
          <a:off x="921173" y="1757895"/>
          <a:ext cx="2721902" cy="2721902"/>
        </a:xfrm>
        <a:prstGeom prst="ellipse">
          <a:avLst/>
        </a:prstGeom>
        <a:solidFill>
          <a:schemeClr val="accent1">
            <a:alpha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CA" sz="2100" b="1" kern="1200"/>
            <a:t>Security</a:t>
          </a:r>
          <a:r>
            <a:rPr lang="en-CA" sz="2100" kern="1200"/>
            <a:t> freedom from risk or danger</a:t>
          </a:r>
        </a:p>
      </dsp:txBody>
      <dsp:txXfrm>
        <a:off x="1177486" y="2461053"/>
        <a:ext cx="1633141" cy="1497046"/>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0B49775B-8F53-4D6D-8CF3-A5EC3380B11F}" type="datetimeFigureOut">
              <a:rPr lang="en-US" smtClean="0"/>
              <a:t>6/24/23</a:t>
            </a:fld>
            <a:endParaRPr lang="en-US"/>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6CE49CAB-11E7-4E46-B3A8-B9759289B5BF}" type="slidenum">
              <a:rPr lang="en-US" smtClean="0"/>
              <a:t>‹#›</a:t>
            </a:fld>
            <a:endParaRPr lang="en-US"/>
          </a:p>
        </p:txBody>
      </p:sp>
    </p:spTree>
    <p:extLst>
      <p:ext uri="{BB962C8B-B14F-4D97-AF65-F5344CB8AC3E}">
        <p14:creationId xmlns:p14="http://schemas.microsoft.com/office/powerpoint/2010/main" val="1908658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blog.1password.com/how-reclaim-your-online-privacy/"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priv.gc.ca/en/privacy-topics/privacy-laws-in-canada/" TargetMode="External"/><Relationship Id="rId7" Type="http://schemas.openxmlformats.org/officeDocument/2006/relationships/hyperlink" Target="https://www.canadianlawyermag.com/practice-areas/privacy-and-data/privacy-commissioner-suggests-amendments-to-pipeda-relating-to-artificial-intelligence/335672"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www.justice.gc.ca/eng/csj-sjc/pa-lprp/opc-cpl.html" TargetMode="External"/><Relationship Id="rId5" Type="http://schemas.openxmlformats.org/officeDocument/2006/relationships/hyperlink" Target="https://www.newswire.ca/news-releases/government-of-canada-launches-public-consultation-on-the-privacy-act-801553003.html" TargetMode="External"/><Relationship Id="rId4" Type="http://schemas.openxmlformats.org/officeDocument/2006/relationships/hyperlink" Target="https://i-sight.com/resources/2018-amendment-pipeda/"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ic.gc.ca/eic/site/cipointernet-internetopic.nsf/eng/h_wr02281.html#copyrightDefined"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na01.safelinks.protection.outlook.com/?url=http://www.senecacollege.ca/about/policies/intellectual-property-policy.html&amp;data=02|01|timothy.mckenna@senecacollege.ca|60efbf9e63b84206dbea08d68790990c|eb34f74a58e74a8b9e59433e4c412757|0|0|636845452454076693&amp;sdata=ebD1/CZjf4CJK%2BLcGb/9VJjk43qeEjGMVYwnPyO93dw%3D&amp;reserved=0"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privacypolicies.com/blog/gdpr-consent-vs-pipeda-consent/"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SQ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www.theglobeandmail.com/investing/article-quandl-and-the-invasive-use-of-data/?utm_medium=Newsletter&amp;utm_source=Tech,%20Telecom%20&amp;%20Media&amp;utm_type=text&amp;utm_content=TechTelecomMedia&amp;utm_campaign=2019-4-20_8&amp;cu_id=psEem4Vc7yvJkr4cLgxkWWcmpSTufZTq" TargetMode="External"/><Relationship Id="rId3" Type="http://schemas.openxmlformats.org/officeDocument/2006/relationships/hyperlink" Target="https://www.nytimes.com/2015/10/18/upshot/how-the-modern-workplace-has-become-more-like-preschool.html" TargetMode="External"/><Relationship Id="rId7" Type="http://schemas.openxmlformats.org/officeDocument/2006/relationships/hyperlink" Target="https://www.forbes.com/sites/bernardmarr/2018/05/21/how-much-data-do-we-create-every-day-the-mind-blowing-stats-everyone-should-read/"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can01.safelinks.protection.outlook.com/?url=https://www.cnn.com/2019/03/22/tech/5g-factory-manufacturing/index.html&amp;data=02|01|timothy.mckenna@senecacollege.ca|ba676c5b3d714854ec7108d6b6aae59a|eb34f74a58e74a8b9e59433e4c412757|0|0|636897242437948103&amp;sdata=V9LU2xdqaOvW2LddapW4i6zRTpagHU7%2Bfp%2B1e9210NM%3D&amp;reserved=0" TargetMode="External"/><Relationship Id="rId5" Type="http://schemas.openxmlformats.org/officeDocument/2006/relationships/hyperlink" Target="https://www.gemalto.com/brochures-site/download-site/Documents/tel-5G-networks-QandA.pdf" TargetMode="External"/><Relationship Id="rId10" Type="http://schemas.openxmlformats.org/officeDocument/2006/relationships/hyperlink" Target="https://www.google.com/search?q=how+5g+will+change+the+world" TargetMode="External"/><Relationship Id="rId4" Type="http://schemas.openxmlformats.org/officeDocument/2006/relationships/hyperlink" Target="https://www.nber.org/papers/w12006" TargetMode="External"/><Relationship Id="rId9" Type="http://schemas.openxmlformats.org/officeDocument/2006/relationships/hyperlink" Target="https://www.weforum.org/agenda/2019/03/citizen-science-can-help-solve-our-data-crisis/"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itsfoss.com/use-microsoft-office-linux/"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pensource.net/20years"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www.talend.com/blog/2018/03/27/7-emerging-open-source-big-data-projects-that-will-revolutionize-your-business/" TargetMode="External"/><Relationship Id="rId4" Type="http://schemas.openxmlformats.org/officeDocument/2006/relationships/hyperlink" Target="https://opensource.org/node/914"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pensource.com/resources/what-open-source"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www.synopsys.com/blogs/software-security/open-source-license-risk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a:t>
            </a:fld>
            <a:endParaRPr lang="en-US" dirty="0"/>
          </a:p>
        </p:txBody>
      </p:sp>
    </p:spTree>
    <p:extLst>
      <p:ext uri="{BB962C8B-B14F-4D97-AF65-F5344CB8AC3E}">
        <p14:creationId xmlns:p14="http://schemas.microsoft.com/office/powerpoint/2010/main" val="1494007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7468">
              <a:defRPr/>
            </a:pPr>
            <a:r>
              <a:rPr lang="en-US" sz="1300" noProof="0" dirty="0"/>
              <a:t>Like a cake mix…add water, stir, and bake into your business. Pastry chef skills not required.</a:t>
            </a:r>
          </a:p>
          <a:p>
            <a:pPr defTabSz="957468">
              <a:defRPr/>
            </a:pPr>
            <a:endParaRPr lang="en-CA" sz="1300" noProof="0" dirty="0"/>
          </a:p>
          <a:p>
            <a:pPr defTabSz="957468">
              <a:defRPr/>
            </a:pPr>
            <a:r>
              <a:rPr lang="en-CA" sz="1300" noProof="0" dirty="0"/>
              <a:t>Established vendor (IBM, Microsoft, Apple, Oracle)</a:t>
            </a:r>
          </a:p>
          <a:p>
            <a:pPr marL="0" indent="0" defTabSz="957468">
              <a:buFontTx/>
              <a:buNone/>
              <a:defRPr/>
            </a:pPr>
            <a:r>
              <a:rPr lang="en-CA" sz="1300" noProof="0" dirty="0"/>
              <a:t>low requirement for internal technical skills to maintain the application</a:t>
            </a:r>
          </a:p>
          <a:p>
            <a:pPr defTabSz="957468">
              <a:defRPr/>
            </a:pPr>
            <a:endParaRPr lang="en-CA" sz="1300" noProof="0" dirty="0"/>
          </a:p>
          <a:p>
            <a:pPr defTabSz="957468">
              <a:defRPr/>
            </a:pPr>
            <a:r>
              <a:rPr lang="en-CA" b="1" noProof="0" dirty="0"/>
              <a:t>MS Office 365 has many more business features than open source options such as LibreOffice. </a:t>
            </a:r>
            <a:br>
              <a:rPr lang="en-CA" b="1" noProof="0" dirty="0"/>
            </a:br>
            <a:r>
              <a:rPr lang="en-CA" b="1" noProof="0" dirty="0"/>
              <a:t>i.e. calendaring, Teams, …</a:t>
            </a:r>
          </a:p>
          <a:p>
            <a:endParaRPr lang="en-CA" noProof="0" dirty="0"/>
          </a:p>
        </p:txBody>
      </p:sp>
      <p:sp>
        <p:nvSpPr>
          <p:cNvPr id="4" name="Slide Number Placeholder 3"/>
          <p:cNvSpPr>
            <a:spLocks noGrp="1"/>
          </p:cNvSpPr>
          <p:nvPr>
            <p:ph type="sldNum" sz="quarter" idx="10"/>
          </p:nvPr>
        </p:nvSpPr>
        <p:spPr/>
        <p:txBody>
          <a:bodyPr/>
          <a:lstStyle/>
          <a:p>
            <a:fld id="{6CE49CAB-11E7-4E46-B3A8-B9759289B5BF}" type="slidenum">
              <a:rPr lang="en-US" smtClean="0"/>
              <a:t>10</a:t>
            </a:fld>
            <a:endParaRPr lang="en-US"/>
          </a:p>
        </p:txBody>
      </p:sp>
    </p:spTree>
    <p:extLst>
      <p:ext uri="{BB962C8B-B14F-4D97-AF65-F5344CB8AC3E}">
        <p14:creationId xmlns:p14="http://schemas.microsoft.com/office/powerpoint/2010/main" val="4152242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CE49CAB-11E7-4E46-B3A8-B9759289B5BF}" type="slidenum">
              <a:rPr lang="en-US" smtClean="0"/>
              <a:t>11</a:t>
            </a:fld>
            <a:endParaRPr lang="en-US"/>
          </a:p>
        </p:txBody>
      </p:sp>
    </p:spTree>
    <p:extLst>
      <p:ext uri="{BB962C8B-B14F-4D97-AF65-F5344CB8AC3E}">
        <p14:creationId xmlns:p14="http://schemas.microsoft.com/office/powerpoint/2010/main" val="264056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300" b="1" dirty="0"/>
              <a:t>“You wouldn’t buy a car with the hood welded shut” is still used today as a Red Hat tag line.</a:t>
            </a:r>
          </a:p>
          <a:p>
            <a:r>
              <a:rPr lang="en-CA" sz="1300" b="1" dirty="0"/>
              <a:t>Red Hat's Enterprise is one of the few open-source projects where batteries </a:t>
            </a:r>
            <a:r>
              <a:rPr lang="en-CA" sz="1300" b="1" i="1" dirty="0"/>
              <a:t>are</a:t>
            </a:r>
            <a:r>
              <a:rPr lang="en-CA" sz="1300" b="1" dirty="0"/>
              <a:t> included and </a:t>
            </a:r>
            <a:r>
              <a:rPr lang="en-CA" sz="1300" b="1" i="1" dirty="0"/>
              <a:t>no</a:t>
            </a:r>
            <a:r>
              <a:rPr lang="en-CA" sz="1300" b="1" dirty="0"/>
              <a:t> assembly is required.</a:t>
            </a:r>
          </a:p>
          <a:p>
            <a:r>
              <a:rPr lang="en-CA" sz="1300" dirty="0"/>
              <a:t>IBM purchased Red Hat in 2019 for USD$34B </a:t>
            </a:r>
          </a:p>
          <a:p>
            <a:r>
              <a:rPr lang="en-CA" sz="1300" dirty="0"/>
              <a:t>RHEL subscription service prices current as of August, 2021 (unchanged from Nov. 2019) </a:t>
            </a:r>
          </a:p>
          <a:p>
            <a:r>
              <a:rPr lang="en-CA" sz="1300" dirty="0"/>
              <a:t>See https://www.redhat.com/en/store/linux-platforms</a:t>
            </a:r>
          </a:p>
          <a:p>
            <a:r>
              <a:rPr lang="en-CA" sz="1300" dirty="0"/>
              <a:t>https://www.redhat.com/en/store/red-hat-enterprise-linux-server</a:t>
            </a:r>
          </a:p>
          <a:p>
            <a:r>
              <a:rPr lang="en-CA" sz="1300" dirty="0"/>
              <a:t>https://www.redhat.com/en/store/red-hat-enterprise-linux-virtual-datacenters</a:t>
            </a:r>
          </a:p>
          <a:p>
            <a:r>
              <a:rPr lang="en-CA" sz="1300" dirty="0"/>
              <a:t>https://www.redhat.com/cms/managed-files/cl-openstack-platform-15-datasheet-f19333cs-201909-en.pdf</a:t>
            </a:r>
          </a:p>
          <a:p>
            <a:endParaRPr lang="en-CA" sz="1300" dirty="0"/>
          </a:p>
          <a:p>
            <a:r>
              <a:rPr lang="en-CA" sz="1300" dirty="0"/>
              <a:t>SLA = Service Level Agreement</a:t>
            </a:r>
          </a:p>
          <a:p>
            <a:endParaRPr lang="en-CA" dirty="0"/>
          </a:p>
          <a:p>
            <a:r>
              <a:rPr lang="en-CA" dirty="0"/>
              <a:t>https://www.redhat.com/en/open-source/red-hat-way</a:t>
            </a:r>
          </a:p>
          <a:p>
            <a:r>
              <a:rPr lang="en-CA" sz="1300" b="1" dirty="0"/>
              <a:t>Open Source empowers impressive innovation and rapid change. But if you are running a production environment, innovation and rapid change are frightening words. So Red Hat takes thousands of packages, freezes the code, and creates an enterprise-ready edition of that software, working with chip designers, hardware vendors, and independent software vendors to certify and tune the hardware and software that Red Hat products will work </a:t>
            </a:r>
            <a:r>
              <a:rPr lang="en-CA" sz="1300" dirty="0"/>
              <a:t>together</a:t>
            </a:r>
            <a:r>
              <a:rPr lang="en-CA" sz="1300" b="1" dirty="0"/>
              <a:t> with</a:t>
            </a:r>
            <a:r>
              <a:rPr lang="en-CA" sz="1300" dirty="0"/>
              <a:t>. (https://timreview.ca/article/513)</a:t>
            </a:r>
          </a:p>
          <a:p>
            <a:endParaRPr lang="en-US" sz="1300" dirty="0"/>
          </a:p>
          <a:p>
            <a:r>
              <a:rPr lang="en-US" sz="1300" dirty="0"/>
              <a:t>T</a:t>
            </a:r>
            <a:r>
              <a:rPr lang="en-CA" sz="1300" dirty="0"/>
              <a:t>here is good value with Red Hat. IBM and Oracle maintenance plans are not cheap either.</a:t>
            </a:r>
          </a:p>
          <a:p>
            <a:r>
              <a:rPr lang="en-US" sz="1300" dirty="0"/>
              <a:t>T</a:t>
            </a:r>
            <a:r>
              <a:rPr lang="en-CA" sz="1300" dirty="0"/>
              <a:t>here are many "moving parts" in a large multi-user Linux system. Red Hat ensures the myriad of open-source components all play well together. And provides support to your IT staff. The lack of support has been the strongest argument against Linux and Open Source in the Enterprise space.</a:t>
            </a:r>
          </a:p>
          <a:p>
            <a:pPr defTabSz="957468">
              <a:defRPr/>
            </a:pPr>
            <a:r>
              <a:rPr lang="en-CA" dirty="0"/>
              <a:t>https://www.redhat.com/en/blog/what-enterprise-open-source</a:t>
            </a:r>
          </a:p>
          <a:p>
            <a:endParaRPr lang="en-US" sz="1300" dirty="0"/>
          </a:p>
          <a:p>
            <a:r>
              <a:rPr lang="en-CA" dirty="0"/>
              <a:t>https://www.redhat.com/en/about/value-of-subscription</a:t>
            </a:r>
          </a:p>
          <a:p>
            <a:r>
              <a:rPr lang="en-CA" dirty="0"/>
              <a:t>https://rtpstartups.wordpress.com/2016/04/08/red-hat-the-worlds-open-source-leader/</a:t>
            </a:r>
            <a:endParaRPr lang="en-US" dirty="0"/>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12</a:t>
            </a:fld>
            <a:endParaRPr lang="en-US"/>
          </a:p>
        </p:txBody>
      </p:sp>
    </p:spTree>
    <p:extLst>
      <p:ext uri="{BB962C8B-B14F-4D97-AF65-F5344CB8AC3E}">
        <p14:creationId xmlns:p14="http://schemas.microsoft.com/office/powerpoint/2010/main" val="2790233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Privacy, IP, anti-spam is legislation, not regulation.</a:t>
            </a:r>
            <a:endParaRPr lang="en-US" b="1" dirty="0"/>
          </a:p>
          <a:p>
            <a:endParaRPr lang="en-US" b="1" dirty="0"/>
          </a:p>
          <a:p>
            <a:r>
              <a:rPr lang="en-US" b="1" dirty="0"/>
              <a:t>The overarching concept is that your information belongs to YOU, not to the people who store it. They are merely custodians and must be responsible in their use of your information.</a:t>
            </a:r>
          </a:p>
          <a:p>
            <a:r>
              <a:rPr lang="en-US" b="1" dirty="0"/>
              <a:t>From the </a:t>
            </a:r>
            <a:r>
              <a:rPr lang="en-US" b="1" dirty="0" err="1"/>
              <a:t>pgmr’s</a:t>
            </a:r>
            <a:r>
              <a:rPr lang="en-US" b="1" dirty="0"/>
              <a:t> POV, you are running a data hotel and your guests have the right to privacy. Sure, you built the hotel, but the guests are your customers. Like your software and databases, the hotel is the infrastructure, it is not the product/service.</a:t>
            </a:r>
          </a:p>
          <a:p>
            <a:endParaRPr lang="en-US" b="1" dirty="0"/>
          </a:p>
          <a:p>
            <a:r>
              <a:rPr lang="en-US" b="0" dirty="0"/>
              <a:t>See https://www.theglobeandmail.com/business/article-data-privacy-is-about-control-by-the-people-not-corporations/</a:t>
            </a:r>
          </a:p>
          <a:p>
            <a:endParaRPr lang="en-US" b="0" dirty="0"/>
          </a:p>
          <a:p>
            <a:r>
              <a:rPr lang="en-US" b="0" dirty="0"/>
              <a:t>https://www.itworldcanada.com/article/microsoft-ceo-says-privacy-is-a-human-right-and-businesses-should-treat-it-as-such/426485</a:t>
            </a:r>
          </a:p>
          <a:p>
            <a:endParaRPr lang="en-US" b="0" dirty="0"/>
          </a:p>
          <a:p>
            <a:r>
              <a:rPr lang="en-CA" b="0" dirty="0"/>
              <a:t>https://www.itworldcanada.com/article/former-yahoo-owner-fined-35-million-over-massive-data-breach/404521</a:t>
            </a:r>
          </a:p>
          <a:p>
            <a:endParaRPr lang="en-CA" b="0" dirty="0"/>
          </a:p>
          <a:p>
            <a:endParaRPr lang="en-CA" sz="1300" dirty="0"/>
          </a:p>
        </p:txBody>
      </p:sp>
      <p:sp>
        <p:nvSpPr>
          <p:cNvPr id="4" name="Slide Number Placeholder 3"/>
          <p:cNvSpPr>
            <a:spLocks noGrp="1"/>
          </p:cNvSpPr>
          <p:nvPr>
            <p:ph type="sldNum" sz="quarter" idx="10"/>
          </p:nvPr>
        </p:nvSpPr>
        <p:spPr/>
        <p:txBody>
          <a:bodyPr/>
          <a:lstStyle/>
          <a:p>
            <a:fld id="{6CE49CAB-11E7-4E46-B3A8-B9759289B5BF}" type="slidenum">
              <a:rPr lang="en-US" smtClean="0"/>
              <a:t>13</a:t>
            </a:fld>
            <a:endParaRPr lang="en-US"/>
          </a:p>
        </p:txBody>
      </p:sp>
    </p:spTree>
    <p:extLst>
      <p:ext uri="{BB962C8B-B14F-4D97-AF65-F5344CB8AC3E}">
        <p14:creationId xmlns:p14="http://schemas.microsoft.com/office/powerpoint/2010/main" val="2950822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is about protecting your data from being accessed without your consent, whereas privacy is your ability to choose what information you share. Privacy is a bit like sending a message in an envelope versus a postcard that anyone can read. While security is like sending a message in a lockbox that no one else has the key to open.” </a:t>
            </a:r>
            <a:r>
              <a:rPr lang="en-US" dirty="0">
                <a:hlinkClick r:id="rId3"/>
              </a:rPr>
              <a:t>How to reclaim your privacy online | 1Password</a:t>
            </a:r>
            <a:r>
              <a:rPr lang="en-US" dirty="0"/>
              <a:t>, https://blog.1password.com/how-reclaim-your-online-privacy/</a:t>
            </a:r>
          </a:p>
          <a:p>
            <a:endParaRPr lang="en-CA" dirty="0"/>
          </a:p>
          <a:p>
            <a:r>
              <a:rPr lang="en-CA" dirty="0"/>
              <a:t>Security is a locked door.</a:t>
            </a:r>
          </a:p>
          <a:p>
            <a:r>
              <a:rPr lang="en-CA" dirty="0"/>
              <a:t>Anonymity is no one knowing who you are socially, like many people in a big city. But ICT knows who each individual is by your email, Social Insurance Number, credit card, bank account, student number, driver's license number, …any unique identifier.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Privacy is other people knowing who you are, socially and in databases, like many do in a small town -- trusting they will respect your privacy and use your information ethically. Good neighbours and friends don't gossip about you. If they do, people eventually stop talking to them because they are obviously untrustworthy. In a small town, private information is used judiciously. People have potentially more privacy in a small town than in a big city.</a:t>
            </a:r>
          </a:p>
          <a:p>
            <a:endParaRPr lang="en-CA" dirty="0"/>
          </a:p>
          <a:p>
            <a:r>
              <a:rPr lang="en-CA" dirty="0"/>
              <a:t>PII = Personally Identifiable Information &amp; Security</a:t>
            </a:r>
          </a:p>
          <a:p>
            <a:pPr marL="239367" indent="-239367">
              <a:buAutoNum type="arabicPeriod"/>
            </a:pPr>
            <a:r>
              <a:rPr lang="en-CA" dirty="0"/>
              <a:t>What we expect: Security protects us from breaches and Privacy protects us from leaks.</a:t>
            </a:r>
          </a:p>
          <a:p>
            <a:pPr marL="0" indent="0">
              <a:buNone/>
            </a:pPr>
            <a:r>
              <a:rPr lang="en-CA" dirty="0"/>
              <a:t>Security &amp; Anonymity </a:t>
            </a:r>
          </a:p>
          <a:p>
            <a:pPr marL="239367" indent="-239367">
              <a:buAutoNum type="arabicPeriod"/>
            </a:pPr>
            <a:r>
              <a:rPr lang="en-CA" dirty="0"/>
              <a:t>Internet Trolls – no personal accountability: not answerable for effect of one's actions.</a:t>
            </a:r>
          </a:p>
          <a:p>
            <a:pPr marL="0" indent="0">
              <a:buNone/>
            </a:pPr>
            <a:endParaRPr lang="en-CA" dirty="0"/>
          </a:p>
          <a:p>
            <a:pPr marL="0" indent="0">
              <a:buNone/>
            </a:pPr>
            <a:r>
              <a:rPr lang="en-CA" dirty="0"/>
              <a:t>Privacy &amp; Anonymity</a:t>
            </a:r>
          </a:p>
          <a:p>
            <a:pPr marL="239367" marR="0" lvl="0" indent="-239367" algn="l" defTabSz="914400" rtl="0" eaLnBrk="1" fontAlgn="auto" latinLnBrk="0" hangingPunct="1">
              <a:lnSpc>
                <a:spcPct val="100000"/>
              </a:lnSpc>
              <a:spcBef>
                <a:spcPts val="0"/>
              </a:spcBef>
              <a:spcAft>
                <a:spcPts val="0"/>
              </a:spcAft>
              <a:buClrTx/>
              <a:buSzTx/>
              <a:buFontTx/>
              <a:buAutoNum type="arabicPeriod"/>
              <a:tabLst/>
              <a:defRPr/>
            </a:pPr>
            <a:r>
              <a:rPr lang="en-CA" dirty="0"/>
              <a:t>Searches and Social Media: individuals are raw material for pattern matching in Surveillance Capitalism and the Surveillance Economy. </a:t>
            </a:r>
            <a:br>
              <a:rPr lang="en-CA" dirty="0"/>
            </a:br>
            <a:r>
              <a:rPr lang="en-CA" dirty="0"/>
              <a:t>The surveyors are anonymous; we don't see them spying on our private behaviour. End users are often unaware of how their personal information is being used, especially true of social media system. The </a:t>
            </a:r>
            <a:r>
              <a:rPr lang="en-US" dirty="0"/>
              <a:t>EULA – End User License Agreement</a:t>
            </a:r>
            <a:r>
              <a:rPr lang="en-CA" dirty="0"/>
              <a:t> – gives them permission to do virtually anything they like with your information but it is not informed consent. Almost every EULA says it can be changed by the company at any time without notice. Effectively, EULAs can be summaries by "The end user agrees that we can do anything we like to your account or with your information."</a:t>
            </a:r>
          </a:p>
          <a:p>
            <a:pPr marL="239367" indent="-239367">
              <a:buAutoNum type="arabicPeriod"/>
            </a:pPr>
            <a:r>
              <a:rPr lang="en-CA" dirty="0"/>
              <a:t>Individuals: No personal responsibility to ensure correctness before an action or for our inaction to right a wrong. Responsibility is typically shared with others in a given community and is related to the impact we might have on others. But privacy with anonymity can mean we have no responsibility to the group. It will never be your fault, someone else can do the right thing.</a:t>
            </a:r>
          </a:p>
          <a:p>
            <a:endParaRPr lang="en-CA" dirty="0"/>
          </a:p>
          <a:p>
            <a:r>
              <a:rPr lang="en-CA" sz="1200" dirty="0"/>
              <a:t>Google will still show ads within Gmail. However, as of mid 2017, instead of scanning your email content </a:t>
            </a:r>
            <a:r>
              <a:rPr lang="en-CA" sz="1200" i="1" dirty="0"/>
              <a:t>for that purpose</a:t>
            </a:r>
            <a:r>
              <a:rPr lang="en-CA" sz="1200" dirty="0"/>
              <a:t>, algorithms will rely on other factors to determine which ads will most appeal to each of its 1.2 billion Gmail users. In other words, they are just saving themselves time by not analysing your email to target ads. But the EULA you accepted still says they can do so.</a:t>
            </a:r>
          </a:p>
          <a:p>
            <a:endParaRPr lang="en-CA" sz="1200" dirty="0"/>
          </a:p>
          <a:p>
            <a:r>
              <a:rPr lang="en-CA" sz="1200" dirty="0"/>
              <a:t>Why are we worried about Gmail? Most of your email – any kind of email – is transmitted and stored on servers in PLAIN TEXT. System Admins can probably read your email. It's not hard to write code that examines data streams for 9 and 16 digit numbers containing a mod10 check digit to identify your student number, SIN number, and credit card numbers. It is why companies display/print "your card ending in 1234". At many credit card account sites, it is hard to find your whole credit card number. You should practice this too.</a:t>
            </a:r>
            <a:endParaRPr lang="en-CA" b="0" dirty="0"/>
          </a:p>
          <a:p>
            <a:endParaRPr lang="en-CA" sz="1200" dirty="0"/>
          </a:p>
          <a:p>
            <a:r>
              <a:rPr lang="en-CA" sz="1200" dirty="0"/>
              <a:t>Google Assistant, Apple Siri, Windows Cortana, Amazon's Alexa, and other voice activated devices are most likely only listening for "OKAY Google", "Hey Siri", "Alexa" before they start listening to what you say. Devices loop through a second-long sample of ambient sound which they "constantly discard and replace" until a wake word starts the recording process. Your laptop's camera and microphone is not likely paying any attention to you either until you click a mouse or run a command to activate related software. It would be easy to observe their constant surveillance by network packet logging or finding data stored on your device. Your laptop would run out of battery long before it does now. Your phone's data plan would have blown up long before you got addicted to that streaming service. Security researchers and network security admins have looked into their systems and would have raised alarms if it were true. It is just too hard to hide that level of data gathering and forwarding.</a:t>
            </a:r>
          </a:p>
          <a:p>
            <a:endParaRPr lang="en-CA" sz="1200" dirty="0"/>
          </a:p>
          <a:p>
            <a:r>
              <a:rPr lang="en-CA" sz="1200" dirty="0"/>
              <a:t>Google, Amazon, and a great many others share the online behaviour of millions and millions  of people, analyze it, and match it to yours. You have access only to your own experiences so it looks like they are reading your mind but they paid attention to what people like you have already done and can predict with eerie accuracy what your mind will tell you to do next; they are serving ads to help guide you along a path you are already on. Some say targeted advertising is deliberately not as good as it could be to avoid being too creepy. But wear a tinfoil hat anyway.</a:t>
            </a:r>
          </a:p>
          <a:p>
            <a:endParaRPr lang="en-CA" sz="1200" dirty="0"/>
          </a:p>
          <a:p>
            <a:pPr defTabSz="957468"/>
            <a:r>
              <a:rPr lang="en-CA" dirty="0"/>
              <a:t>https://www.bakadesuyo.com/2019/03/secure/</a:t>
            </a:r>
          </a:p>
          <a:p>
            <a:endParaRPr lang="en-CA" sz="1200" dirty="0"/>
          </a:p>
          <a:p>
            <a:pPr marL="0" indent="0">
              <a:buNone/>
            </a:pPr>
            <a:r>
              <a:rPr lang="en-CA" dirty="0"/>
              <a:t>Movie </a:t>
            </a:r>
            <a:r>
              <a:rPr lang="en-CA" dirty="0" err="1"/>
              <a:t>Villians</a:t>
            </a:r>
            <a:r>
              <a:rPr lang="en-CA" dirty="0"/>
              <a:t> who have somehow kept their plans at world domination secret are foiled in the last act.</a:t>
            </a:r>
          </a:p>
          <a:p>
            <a:endParaRPr lang="en-CA" dirty="0"/>
          </a:p>
        </p:txBody>
      </p:sp>
      <p:sp>
        <p:nvSpPr>
          <p:cNvPr id="4" name="Slide Number Placeholder 3"/>
          <p:cNvSpPr>
            <a:spLocks noGrp="1"/>
          </p:cNvSpPr>
          <p:nvPr>
            <p:ph type="sldNum" sz="quarter" idx="5"/>
          </p:nvPr>
        </p:nvSpPr>
        <p:spPr/>
        <p:txBody>
          <a:bodyPr/>
          <a:lstStyle/>
          <a:p>
            <a:fld id="{6CE49CAB-11E7-4E46-B3A8-B9759289B5BF}" type="slidenum">
              <a:rPr lang="en-US" smtClean="0"/>
              <a:t>14</a:t>
            </a:fld>
            <a:endParaRPr lang="en-US"/>
          </a:p>
        </p:txBody>
      </p:sp>
    </p:spTree>
    <p:extLst>
      <p:ext uri="{BB962C8B-B14F-4D97-AF65-F5344CB8AC3E}">
        <p14:creationId xmlns:p14="http://schemas.microsoft.com/office/powerpoint/2010/main" val="2231704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7468">
              <a:defRPr/>
            </a:pPr>
            <a:r>
              <a:rPr lang="en-US" sz="1300" dirty="0"/>
              <a:t>PIPEDA in brief - Office of the Privacy Commissioner of Canada </a:t>
            </a:r>
            <a:br>
              <a:rPr lang="en-US" sz="1300" dirty="0"/>
            </a:br>
            <a:r>
              <a:rPr lang="en-US" sz="1300" dirty="0"/>
              <a:t>https://www.priv.gc.ca/en/privacy-topics/privacy-laws-in-canada/the-personal-information-protection-and-electronic-documents-act-pipeda/pipeda_brief/</a:t>
            </a:r>
          </a:p>
          <a:p>
            <a:pPr defTabSz="957468">
              <a:defRPr/>
            </a:pPr>
            <a:r>
              <a:rPr lang="en-US" dirty="0">
                <a:hlinkClick r:id="rId3"/>
              </a:rPr>
              <a:t>Privacy laws in Canada - Office of the Privacy Commissioner of Canada</a:t>
            </a:r>
            <a:r>
              <a:rPr lang="en-US" sz="1300" dirty="0"/>
              <a:t> https://www.priv.gc.ca/en/privacy-topics/privacy-laws-in-canada/</a:t>
            </a:r>
            <a:endParaRPr lang="en-US" dirty="0"/>
          </a:p>
          <a:p>
            <a:pPr defTabSz="957468">
              <a:defRPr/>
            </a:pPr>
            <a:endParaRPr lang="en-CA" sz="1300" dirty="0"/>
          </a:p>
          <a:p>
            <a:pPr defTabSz="957468">
              <a:defRPr/>
            </a:pPr>
            <a:r>
              <a:rPr lang="en-CA" sz="1300" dirty="0"/>
              <a:t>"A key principle under PIPEDA is to limit use, disclosure and retention of personal information, … </a:t>
            </a:r>
            <a:r>
              <a:rPr lang="en-CA" sz="1300" b="1" dirty="0"/>
              <a:t>The Act says personal information shall not be used or disclosed for purposes other than those for which it was collected, except with the consent of the individual or as required by law</a:t>
            </a:r>
            <a:r>
              <a:rPr lang="en-CA" sz="1300" dirty="0"/>
              <a:t>. </a:t>
            </a:r>
            <a:r>
              <a:rPr lang="en-CA" sz="1300" b="1" dirty="0"/>
              <a:t>Personal information shall be retained only as long as necessary for the fulfilment of those purposes</a:t>
            </a:r>
            <a:r>
              <a:rPr lang="en-CA" sz="1300" dirty="0"/>
              <a:t>." </a:t>
            </a:r>
            <a:r>
              <a:rPr lang="en-CA" sz="1300" b="1" dirty="0"/>
              <a:t>"“[Personal] data never belongs to the company</a:t>
            </a:r>
            <a:r>
              <a:rPr lang="en-CA" sz="1300" dirty="0"/>
              <a:t>,” says Imran Ahmad, leader of the cybersecurity and data breach practice at the Miller Thompson law firm in Toronto. “</a:t>
            </a:r>
            <a:r>
              <a:rPr lang="en-CA" sz="1300" b="1" dirty="0"/>
              <a:t>They are only the custodian, no matter if you look under federal or provincial legislation. Personally identifiable information always belongs to the individual.</a:t>
            </a:r>
            <a:r>
              <a:rPr lang="en-CA" sz="1300" dirty="0"/>
              <a:t>”</a:t>
            </a:r>
          </a:p>
          <a:p>
            <a:pPr defTabSz="957468">
              <a:defRPr/>
            </a:pPr>
            <a:r>
              <a:rPr lang="en-CA" sz="1300" dirty="0"/>
              <a:t>In other words, it cannot be held as an asset for a bankruptcy trustee to dispose of. Ahmad noted Canada’s Personal Information Protection and Electronic Documents Act (PIPEDA) specifically states </a:t>
            </a:r>
            <a:r>
              <a:rPr lang="en-CA" sz="1300" b="1" dirty="0"/>
              <a:t>personal data can only be held for the purposes for which it was collected. If a company is bankrupt, then it has ceased operation and you have no purpose to keep it,</a:t>
            </a:r>
          </a:p>
          <a:p>
            <a:pPr defTabSz="957468">
              <a:defRPr/>
            </a:pPr>
            <a:endParaRPr lang="en-CA" sz="1300" b="1" dirty="0"/>
          </a:p>
          <a:p>
            <a:pPr defTabSz="957468">
              <a:defRPr/>
            </a:pPr>
            <a:r>
              <a:rPr lang="en-CA" sz="1300" b="1" dirty="0"/>
              <a:t>https://www.itworldcanada.com/blog/understanding-canadian-cybersecurity-laws-the-foundations/425979</a:t>
            </a:r>
          </a:p>
          <a:p>
            <a:pPr defTabSz="957468">
              <a:defRPr/>
            </a:pPr>
            <a:r>
              <a:rPr lang="en-CA" sz="1300" b="1" dirty="0"/>
              <a:t>https://www.itworldcanada.com/blog/understanding-canadian-cybersecurity-law-privacy-and-access-to-information-the-acts-part-2/427697 </a:t>
            </a:r>
          </a:p>
          <a:p>
            <a:pPr marL="0" marR="0" lvl="0" indent="0" algn="l" defTabSz="957468" rtl="0" eaLnBrk="1" fontAlgn="auto" latinLnBrk="0" hangingPunct="1">
              <a:lnSpc>
                <a:spcPct val="100000"/>
              </a:lnSpc>
              <a:spcBef>
                <a:spcPts val="0"/>
              </a:spcBef>
              <a:spcAft>
                <a:spcPts val="0"/>
              </a:spcAft>
              <a:buClrTx/>
              <a:buSzTx/>
              <a:buFontTx/>
              <a:buNone/>
              <a:tabLst/>
              <a:defRPr/>
            </a:pPr>
            <a:r>
              <a:rPr lang="en-CA" sz="1300" dirty="0"/>
              <a:t>https://www.itworldcanada.com/article/microsoft-ceo-says-privacy-is-a-human-right-and-businesses-should-treat-it-as-such/426485</a:t>
            </a:r>
          </a:p>
          <a:p>
            <a:pPr defTabSz="957468">
              <a:defRPr/>
            </a:pPr>
            <a:endParaRPr lang="en-CA" sz="1300" dirty="0"/>
          </a:p>
          <a:p>
            <a:pPr defTabSz="957468">
              <a:defRPr/>
            </a:pPr>
            <a:r>
              <a:rPr lang="en-CA" sz="1300" dirty="0"/>
              <a:t>"as far as data protection goes in Canada, we are in a great position to create a healthier online experience for consumers, having received the adequacy status from the EU’s </a:t>
            </a:r>
            <a:r>
              <a:rPr lang="en-CA" sz="1300" strike="sngStrike" dirty="0"/>
              <a:t>general data-protection regulation</a:t>
            </a:r>
            <a:r>
              <a:rPr lang="en-CA" dirty="0"/>
              <a:t> DPD</a:t>
            </a:r>
            <a:r>
              <a:rPr lang="en-CA" sz="1300" dirty="0"/>
              <a:t>, but also with the recommendations that were made to modernize the Personal Information Protection and Electronic Documents Act. " from:</a:t>
            </a:r>
            <a:endParaRPr lang="en-CA" dirty="0"/>
          </a:p>
          <a:p>
            <a:pPr defTabSz="957468">
              <a:defRPr/>
            </a:pPr>
            <a:r>
              <a:rPr lang="en-US" dirty="0"/>
              <a:t>https://www.theglobeandmail.com/world/article-what-new-european-data-privacy-rules-could-mean-for-canadian-companies/</a:t>
            </a:r>
          </a:p>
          <a:p>
            <a:r>
              <a:rPr lang="en-CA" dirty="0"/>
              <a:t>https://www.theglobeandmail.com/business/commentary/article-going-online-should-not-require-risking-your-privacy/</a:t>
            </a:r>
          </a:p>
          <a:p>
            <a:r>
              <a:rPr lang="en-US" dirty="0"/>
              <a:t>https://www.rebootcommunications.com/wp-content/uploads/2018/02/janehamiltonmydocsEUAdequacyPresentation-Reboot-uploadFebruary2018.pdf</a:t>
            </a:r>
          </a:p>
          <a:p>
            <a:r>
              <a:rPr lang="en-US" dirty="0"/>
              <a:t>http://www.foglers.com/uploads/press/file/517/GDPR_Presentation__Lewis_Hearn_Pink___-_Lexpert_Conference_-_Nov_30_2017_Final__Rev_Jan_2018_.pdf</a:t>
            </a:r>
          </a:p>
          <a:p>
            <a:r>
              <a:rPr lang="en-US" dirty="0"/>
              <a:t>https://blogs.dlapiper.com/privacymatters/canada-what-will-the-european-general-data-protection-regulation-mean-for-canadian-employers/</a:t>
            </a:r>
          </a:p>
          <a:p>
            <a:r>
              <a:rPr lang="en-US" dirty="0"/>
              <a:t>https://iapp.org/news/a/could-canada-lose-its-adequacy-standing/</a:t>
            </a:r>
          </a:p>
          <a:p>
            <a:r>
              <a:rPr lang="en-US" dirty="0"/>
              <a:t>http://www.canadianlawyermag.com/article/getting-ready-for-gdpr-3607/</a:t>
            </a:r>
          </a:p>
          <a:p>
            <a:r>
              <a:rPr lang="en-US" dirty="0"/>
              <a:t>https://www.lexology.com/library/detail.aspx?g=56c5f52e-f469-4dce-b753-b9d291263763</a:t>
            </a:r>
          </a:p>
          <a:p>
            <a:r>
              <a:rPr lang="en-CA" dirty="0"/>
              <a:t>https://ec.europa.eu/info/law/law-topic/data-protection_en</a:t>
            </a:r>
          </a:p>
          <a:p>
            <a:endParaRPr lang="en-US" dirty="0"/>
          </a:p>
          <a:p>
            <a:pPr defTabSz="957468">
              <a:defRPr/>
            </a:pPr>
            <a:r>
              <a:rPr lang="en-CA" dirty="0"/>
              <a:t>PIPEDA is administered by the Office of the Privacy Commissioner of Canada.</a:t>
            </a:r>
          </a:p>
          <a:p>
            <a:r>
              <a:rPr lang="en-CA" dirty="0"/>
              <a:t>https://www.priv.gc.ca/en/privacy-topics/privacy-laws-in-canada/the-personal-information-protection-and-electronic-documents-act-pipeda/</a:t>
            </a:r>
          </a:p>
          <a:p>
            <a:r>
              <a:rPr lang="en-CA" dirty="0"/>
              <a:t>https://en.wikipedia.org/wiki/Canadian_privacy_law</a:t>
            </a:r>
          </a:p>
          <a:p>
            <a:r>
              <a:rPr lang="en-CA" dirty="0"/>
              <a:t>http://www.privacysense.net/privacy-legislation-ontario/</a:t>
            </a:r>
          </a:p>
          <a:p>
            <a:endParaRPr lang="en-US" dirty="0"/>
          </a:p>
          <a:p>
            <a:r>
              <a:rPr lang="en-US" dirty="0">
                <a:hlinkClick r:id="rId4"/>
              </a:rPr>
              <a:t>2018 Amendments to PIPEDA: Key Changes to Know (i-sight.com)</a:t>
            </a:r>
            <a:r>
              <a:rPr lang="en-US" dirty="0"/>
              <a:t> https://i-sight.com/resources/2018-amendment-pipeda/</a:t>
            </a:r>
          </a:p>
          <a:p>
            <a:r>
              <a:rPr lang="en-US" dirty="0">
                <a:hlinkClick r:id="rId5"/>
              </a:rPr>
              <a:t>Government of Canada launches public consultation on the Privacy Act (newswire.ca)</a:t>
            </a:r>
            <a:r>
              <a:rPr lang="en-US" dirty="0"/>
              <a:t> https://www.newswire.ca/news-releases/government-of-canada-launches-public-consultation-on-the-privacy-act-801553003.html</a:t>
            </a:r>
          </a:p>
          <a:p>
            <a:r>
              <a:rPr lang="en-US" dirty="0">
                <a:hlinkClick r:id="rId6"/>
              </a:rPr>
              <a:t>Modernizing Canada’s Privacy Act – Online Public Consultation (justice.gc.ca)</a:t>
            </a:r>
            <a:r>
              <a:rPr lang="en-US" dirty="0"/>
              <a:t> https://www.justice.gc.ca/eng/csj-sjc/pa-lprp/opc-cpl.html</a:t>
            </a:r>
            <a:br>
              <a:rPr lang="en-US" dirty="0"/>
            </a:br>
            <a:r>
              <a:rPr lang="en-US" dirty="0"/>
              <a:t>https://www.justice.gc.ca/eng/csj-sjc/pa-lprp/modern.html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7"/>
              </a:rPr>
              <a:t>Privacy commissioner suggests amendments to PIPEDA relating to artificial intelligence | Canadian Lawyer (canadianlawyermag.com)</a:t>
            </a:r>
            <a:br>
              <a:rPr lang="en-US" dirty="0"/>
            </a:br>
            <a:r>
              <a:rPr lang="en-US" dirty="0"/>
              <a:t>https://www.canadianlawyermag.com/practice-areas/privacy-and-data/privacy-commissioner-suggests-amendments-to-pipeda-relating-to-artificial-intelligence/335672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Desjardins at fault for huge data breach, say privacy commissioners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https://www.itworldcanada.com/article/breaking-desjardins-at-fault-for-huge-data-breach-say-privacy-commissioners/439581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“PIPEDA obliges organizations to protect personal information with security safeguards appropriate to the sensitivity of the information.”</a:t>
            </a:r>
            <a:br>
              <a:rPr lang="en-US" dirty="0"/>
            </a:br>
            <a:r>
              <a:rPr lang="en-US" dirty="0"/>
              <a:t>“startling that almost half of the stolen data — 4 million files — involved people whose banking or credit card accounts had expired and shouldn’t have been kept by Desjardins. PIPEDA says Canadian organizations that fall under the law can only retain personal information needed for commercial reasons.”</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15</a:t>
            </a:fld>
            <a:endParaRPr lang="en-US"/>
          </a:p>
        </p:txBody>
      </p:sp>
    </p:spTree>
    <p:extLst>
      <p:ext uri="{BB962C8B-B14F-4D97-AF65-F5344CB8AC3E}">
        <p14:creationId xmlns:p14="http://schemas.microsoft.com/office/powerpoint/2010/main" val="514770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300"/>
              <a:t>If you use electronic channels to promote or market your organization, products or services, Canada's new anti-spam law may affect you.</a:t>
            </a:r>
          </a:p>
          <a:p>
            <a:endParaRPr lang="en-CA"/>
          </a:p>
          <a:p>
            <a:r>
              <a:rPr lang="en-CA"/>
              <a:t>https://www2.deloitte.com/ca/en/pages/risk/articles/canada-anti-spam-law-casl-faq.html</a:t>
            </a:r>
          </a:p>
          <a:p>
            <a:endParaRPr lang="en-US"/>
          </a:p>
          <a:p>
            <a:r>
              <a:rPr lang="en-US"/>
              <a:t>Canada's Anti-Spam Legislation (Infographics)</a:t>
            </a:r>
          </a:p>
          <a:p>
            <a:r>
              <a:rPr lang="en-CA"/>
              <a:t>http://www.crtc.gc.ca/eng/internet/infograph.htm</a:t>
            </a:r>
          </a:p>
          <a:p>
            <a:endParaRPr lang="en-CA" sz="2500" b="1">
              <a:solidFill>
                <a:schemeClr val="tx2"/>
              </a:solidFill>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16</a:t>
            </a:fld>
            <a:endParaRPr lang="en-US"/>
          </a:p>
        </p:txBody>
      </p:sp>
    </p:spTree>
    <p:extLst>
      <p:ext uri="{BB962C8B-B14F-4D97-AF65-F5344CB8AC3E}">
        <p14:creationId xmlns:p14="http://schemas.microsoft.com/office/powerpoint/2010/main" val="891585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noProof="0" dirty="0"/>
              <a:t>Copyright is considered inherent in creative works: </a:t>
            </a:r>
            <a:r>
              <a:rPr lang="en-CA" sz="1300" noProof="0" dirty="0"/>
              <a:t>original literary, dramatic, musical or artistic work. Software comes under literary works.</a:t>
            </a:r>
          </a:p>
          <a:p>
            <a:endParaRPr lang="en-CA" noProof="0" dirty="0"/>
          </a:p>
          <a:p>
            <a:pPr defTabSz="957468">
              <a:defRPr/>
            </a:pPr>
            <a:r>
              <a:rPr lang="en-CA" noProof="0" dirty="0"/>
              <a:t>Cannot copyright facts. Cannot copywrite ancient scripture but can copywrite your translation from the original sources.</a:t>
            </a:r>
          </a:p>
          <a:p>
            <a:r>
              <a:rPr lang="en-CA" noProof="0" dirty="0"/>
              <a:t>Cannot copyright Bach's music but can copyright your expression of the music such as in a musical score, arrangements for various instruments or interpretations (e.g. jazz or popular music version), your performance of the music (i.e. why unauthorized recordings of a concert are not permitted), a recording of your performance and its distribution (e.g. making copies of media for sale or streaming of files).</a:t>
            </a:r>
          </a:p>
          <a:p>
            <a:endParaRPr lang="en-CA" noProof="0" dirty="0"/>
          </a:p>
          <a:p>
            <a:pPr defTabSz="957468">
              <a:defRPr/>
            </a:pPr>
            <a:r>
              <a:rPr lang="en-CA" noProof="0" dirty="0"/>
              <a:t>A patent must be applied for and be demonstrated as to its novelty, utility (it has to DO something), and inventiveness. All three conditions must be met.</a:t>
            </a:r>
            <a:br>
              <a:rPr lang="en-CA" noProof="0" dirty="0"/>
            </a:br>
            <a:r>
              <a:rPr lang="en-CA" baseline="0" noProof="0" dirty="0"/>
              <a:t>A company protects its IP by enforcing its patents and copyrights. IBM has more patents than any company (for both its software and hardware). Annually, IBM has filed more patents than any other company for the past 24 years. In 2016, IBM was the first company to file over 8000 patents in a single year, that’s 22 per day. </a:t>
            </a:r>
          </a:p>
          <a:p>
            <a:endParaRPr lang="en-CA" noProof="0" dirty="0"/>
          </a:p>
          <a:p>
            <a:r>
              <a:rPr lang="en-US" dirty="0">
                <a:hlinkClick r:id="rId3"/>
              </a:rPr>
              <a:t>A guide to copyright - Canadian Intellectual Property Office</a:t>
            </a:r>
            <a:br>
              <a:rPr lang="en-US" dirty="0"/>
            </a:br>
            <a:r>
              <a:rPr lang="en-US" dirty="0"/>
              <a:t>https://www.ic.gc.ca/eic/site/cipointernet-internetopic.nsf/eng/h_wr02281.html#copyrightDefined</a:t>
            </a:r>
            <a:endParaRPr lang="en-CA" noProof="0" dirty="0"/>
          </a:p>
          <a:p>
            <a:r>
              <a:rPr lang="en-CA" noProof="0" dirty="0"/>
              <a:t>https://www.ic.gc.ca/eic/site/cipointernet-internetopic.nsf/eng/h_wr03652.html#whatYouCanPatent</a:t>
            </a:r>
          </a:p>
          <a:p>
            <a:r>
              <a:rPr lang="en-CA" noProof="0" dirty="0"/>
              <a:t>https://en.wikipedia.org/wiki/Software_patents_under_Canadian_patent_law</a:t>
            </a:r>
          </a:p>
          <a:p>
            <a:r>
              <a:rPr lang="en-CA" noProof="0" dirty="0"/>
              <a:t>http://www.ic.gc.ca/eic/site/cipointernet-internetopic.nsf/eng/wr03627.html</a:t>
            </a:r>
          </a:p>
          <a:p>
            <a:r>
              <a:rPr lang="en-CA" noProof="0" dirty="0"/>
              <a:t>i.e. being granted a patent for software in Canada can be tricky and requires expert legal advice.</a:t>
            </a:r>
          </a:p>
          <a:p>
            <a:r>
              <a:rPr lang="en-CA" b="1" noProof="0" dirty="0"/>
              <a:t>After much legal examination and appeal, </a:t>
            </a:r>
            <a:r>
              <a:rPr lang="en-CA" sz="1300" b="1" noProof="0" dirty="0"/>
              <a:t>Amazon.com was issued a patent by the Canadian Commissioner of Patents for "One-Click" method of online purchasing.</a:t>
            </a:r>
            <a:endParaRPr lang="en-CA" b="1" noProof="0" dirty="0"/>
          </a:p>
          <a:p>
            <a:endParaRPr lang="en-CA" noProof="0" dirty="0"/>
          </a:p>
          <a:p>
            <a:r>
              <a:rPr lang="en-CA" noProof="0" dirty="0"/>
              <a:t>Cannot patent the wheel because it is not novel but can patent a spoke-less, shock-absorbing wheel because its shock-absorption properties are novel, useful, and inventive by combining suspension (springs and dampers) into the wheel itself.</a:t>
            </a:r>
          </a:p>
          <a:p>
            <a:r>
              <a:rPr lang="en-CA" noProof="0" dirty="0"/>
              <a:t>https://www.wired.com/2015/04/clever-shock-absorbing-bike-wheel-now-wheelchairs/ </a:t>
            </a:r>
          </a:p>
          <a:p>
            <a:endParaRPr lang="en-CA" noProof="0" dirty="0"/>
          </a:p>
          <a:p>
            <a:pPr algn="l"/>
            <a:r>
              <a:rPr lang="en-CA" b="0" i="0" noProof="0" dirty="0">
                <a:solidFill>
                  <a:srgbClr val="55585A"/>
                </a:solidFill>
                <a:effectLst/>
                <a:latin typeface="minion-pro"/>
              </a:rPr>
              <a:t>Seneca College definition of Intellectual Property for internal policy</a:t>
            </a:r>
          </a:p>
          <a:p>
            <a:pPr algn="l"/>
            <a:r>
              <a:rPr lang="en-CA" b="0" i="0" noProof="0" dirty="0">
                <a:solidFill>
                  <a:srgbClr val="333333"/>
                </a:solidFill>
                <a:effectLst/>
                <a:latin typeface="Open Sans"/>
              </a:rPr>
              <a:t>For the purposes of this policy, intellectual property includes all of the interests and rights to all Canadian and foreign registered, pending and common law, trade names and trademarks; all Canadian and foreign issued patents and pending applications therefore; all Canadian and foreign copyrights, whether or not registered; rights of publicity; franchises and all technology rights and licences, including computer software and all proprietary know-how, trade secrets, inventions, discoveries, developments, research and formulae, whether or not patentable; and all other proprietary information or property relating to works created at or in conjunction or in partnership with the College, and any improvements, updates, enhancements or modifications related to any of the foregoing.</a:t>
            </a:r>
          </a:p>
          <a:p>
            <a:endParaRPr lang="en-CA" noProof="0" dirty="0"/>
          </a:p>
        </p:txBody>
      </p:sp>
      <p:sp>
        <p:nvSpPr>
          <p:cNvPr id="4" name="Slide Number Placeholder 3"/>
          <p:cNvSpPr>
            <a:spLocks noGrp="1"/>
          </p:cNvSpPr>
          <p:nvPr>
            <p:ph type="sldNum" sz="quarter" idx="10"/>
          </p:nvPr>
        </p:nvSpPr>
        <p:spPr/>
        <p:txBody>
          <a:bodyPr/>
          <a:lstStyle/>
          <a:p>
            <a:fld id="{6CE49CAB-11E7-4E46-B3A8-B9759289B5BF}" type="slidenum">
              <a:rPr lang="en-US" smtClean="0"/>
              <a:t>17</a:t>
            </a:fld>
            <a:endParaRPr lang="en-US"/>
          </a:p>
        </p:txBody>
      </p:sp>
    </p:spTree>
    <p:extLst>
      <p:ext uri="{BB962C8B-B14F-4D97-AF65-F5344CB8AC3E}">
        <p14:creationId xmlns:p14="http://schemas.microsoft.com/office/powerpoint/2010/main" val="1218775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7468">
              <a:defRPr/>
            </a:pPr>
            <a:r>
              <a:rPr lang="en-CA" sz="1300" b="1" dirty="0"/>
              <a:t>Cannot trademark a dictionary word </a:t>
            </a:r>
            <a:r>
              <a:rPr lang="en-CA" sz="1300" dirty="0"/>
              <a:t>but can trademark novel words or misspellings: Flickr, Facebook, Google, Instagram, Lyft, </a:t>
            </a:r>
            <a:r>
              <a:rPr lang="en-CA" sz="1300" dirty="0" err="1"/>
              <a:t>dikshunairy</a:t>
            </a:r>
            <a:r>
              <a:rPr lang="en-CA" sz="1300" dirty="0"/>
              <a:t>, </a:t>
            </a:r>
            <a:r>
              <a:rPr lang="en-CA" sz="1300" dirty="0" err="1"/>
              <a:t>wurd</a:t>
            </a:r>
            <a:r>
              <a:rPr lang="en-CA" sz="1300" dirty="0"/>
              <a:t>. </a:t>
            </a:r>
          </a:p>
          <a:p>
            <a:pPr defTabSz="957468">
              <a:defRPr/>
            </a:pPr>
            <a:r>
              <a:rPr lang="en-CA" sz="1300" dirty="0"/>
              <a:t>Twitter see https://trademarks.justia.com/777/21/twitter-77721751.html</a:t>
            </a:r>
          </a:p>
          <a:p>
            <a:pPr defTabSz="957468">
              <a:defRPr/>
            </a:pPr>
            <a:r>
              <a:rPr lang="en-CA" sz="1300" dirty="0"/>
              <a:t>https://www.ic.gc.ca/eic/site/cipointernet-internetopic.nsf/eng/wr01369.html </a:t>
            </a:r>
            <a:br>
              <a:rPr lang="en-CA" sz="1300" dirty="0"/>
            </a:br>
            <a:r>
              <a:rPr lang="en-CA" sz="1300" dirty="0"/>
              <a:t>Search using http://www.ic.gc.ca/app/opic-cipo/trdmrks/srch/home?lang=eng</a:t>
            </a:r>
          </a:p>
          <a:p>
            <a:pPr defTabSz="957468">
              <a:defRPr/>
            </a:pPr>
            <a:endParaRPr lang="en-CA" sz="1300" dirty="0"/>
          </a:p>
          <a:p>
            <a:pPr defTabSz="957468">
              <a:defRPr/>
            </a:pPr>
            <a:r>
              <a:rPr lang="en-CA" sz="1300" dirty="0"/>
              <a:t>Trade secrets include various assets such as sales methods, distribution methods, customer profiles, client lists, supplier lists, product ingredients and formulas, etc.</a:t>
            </a:r>
          </a:p>
        </p:txBody>
      </p:sp>
      <p:sp>
        <p:nvSpPr>
          <p:cNvPr id="4" name="Slide Number Placeholder 3"/>
          <p:cNvSpPr>
            <a:spLocks noGrp="1"/>
          </p:cNvSpPr>
          <p:nvPr>
            <p:ph type="sldNum" sz="quarter" idx="10"/>
          </p:nvPr>
        </p:nvSpPr>
        <p:spPr/>
        <p:txBody>
          <a:bodyPr/>
          <a:lstStyle/>
          <a:p>
            <a:fld id="{6CE49CAB-11E7-4E46-B3A8-B9759289B5BF}" type="slidenum">
              <a:rPr lang="en-US" smtClean="0"/>
              <a:t>18</a:t>
            </a:fld>
            <a:endParaRPr lang="en-US"/>
          </a:p>
        </p:txBody>
      </p:sp>
    </p:spTree>
    <p:extLst>
      <p:ext uri="{BB962C8B-B14F-4D97-AF65-F5344CB8AC3E}">
        <p14:creationId xmlns:p14="http://schemas.microsoft.com/office/powerpoint/2010/main" val="183557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7468">
              <a:defRPr/>
            </a:pPr>
            <a:r>
              <a:rPr lang="en-US" sz="1300" dirty="0"/>
              <a:t>Anything you write on your own, using your own resources, is automatically copyright subject to the copyrights of others. That is, you must create a new or novel expression of an idea. </a:t>
            </a:r>
            <a:r>
              <a:rPr lang="en-US" sz="1300" i="1" dirty="0"/>
              <a:t>You built a house on land you have rights to, using your own two hands and the trees from your property that you cut down and milled. </a:t>
            </a:r>
            <a:endParaRPr lang="en-CA" sz="1300" i="1" dirty="0"/>
          </a:p>
          <a:p>
            <a:pPr defTabSz="957468">
              <a:defRPr/>
            </a:pPr>
            <a:endParaRPr lang="en-CA" sz="1300" dirty="0"/>
          </a:p>
          <a:p>
            <a:pPr defTabSz="957468">
              <a:defRPr/>
            </a:pPr>
            <a:r>
              <a:rPr lang="en-CA" sz="1300" dirty="0"/>
              <a:t>If a particular piece of software is a "work-made-for-hire," the employer or client who commissioned the work owns the copyright to it. In order for the developer to have any right to use the software in different projects, the developer must negotiate a license to the software and/or source code in the same way any third-party would. </a:t>
            </a:r>
            <a:r>
              <a:rPr lang="en-CA" sz="1300" i="1" dirty="0"/>
              <a:t>Just because a carpenter built you a house doesn't mean he can live in it.</a:t>
            </a:r>
          </a:p>
          <a:p>
            <a:endParaRPr lang="en-CA" sz="1300" dirty="0"/>
          </a:p>
          <a:p>
            <a:pPr defTabSz="957468">
              <a:defRPr/>
            </a:pPr>
            <a:r>
              <a:rPr lang="en-US" sz="1300" dirty="0"/>
              <a:t>If you use your employer's systems to create that work, they may own the copyright. </a:t>
            </a:r>
            <a:r>
              <a:rPr lang="en-US" sz="1300" i="1" dirty="0"/>
              <a:t>You built a house with your own two hands on someone else's land after cutting down their trees. If you're lucky, they let you live in the basement.</a:t>
            </a:r>
            <a:endParaRPr lang="en-CA" sz="1300" i="1" dirty="0"/>
          </a:p>
          <a:p>
            <a:endParaRPr lang="en-CA" sz="1300" dirty="0"/>
          </a:p>
          <a:p>
            <a:r>
              <a:rPr lang="en-CA" sz="1300" dirty="0"/>
              <a:t>Get agreement in writing on ownership of the code before you write a line of code: In almost every aspect, copyright law defers to the agreement between the parties. Before you start writing code for a project, make sure that both you and the client completely understand each other's expectations – in writing – for who will own the copyright to the code and what rights the respective parties will have to use the code when the project is over. </a:t>
            </a:r>
            <a:r>
              <a:rPr lang="en-US" sz="1300" i="1" dirty="0"/>
              <a:t>Regarding your new house, this is why general contractors, real estate agents, and mortgage lenders have contracts with you.</a:t>
            </a:r>
            <a:endParaRPr lang="en-CA" sz="1300" i="1" dirty="0"/>
          </a:p>
          <a:p>
            <a:endParaRPr lang="en-US" sz="1300" dirty="0"/>
          </a:p>
          <a:p>
            <a:r>
              <a:rPr lang="en-CA" sz="1300" dirty="0"/>
              <a:t>Open-source software is copyrighted software, the proper use of which is mandated according to the particular terms of the license. Importantly for developers, derivative software that is based on open-source software must generally conform to the terms of the original open-source license. </a:t>
            </a:r>
            <a:r>
              <a:rPr lang="en-CA" sz="1300" i="1" dirty="0"/>
              <a:t>Just because Habitat for Humanity helped you build a house, doesn't mean you assume no risk, liability, responsibility, or obligation when you live in it.</a:t>
            </a:r>
          </a:p>
          <a:p>
            <a:endParaRPr lang="en-US" sz="1300" dirty="0"/>
          </a:p>
          <a:p>
            <a:pPr defTabSz="957468">
              <a:defRPr/>
            </a:pPr>
            <a:r>
              <a:rPr lang="en-CA" sz="1300" dirty="0"/>
              <a:t>https://www.wipo.int/edocs/pubdocs/en/intproperty/450/wipo_pub_450.pdf</a:t>
            </a:r>
          </a:p>
          <a:p>
            <a:pPr defTabSz="957468">
              <a:defRPr/>
            </a:pPr>
            <a:r>
              <a:rPr lang="en-CA" sz="1300" dirty="0"/>
              <a:t>http://www.ic.gc.ca/eic/site/cipointernet-internetopic.nsf/eng/wr03585.html</a:t>
            </a:r>
          </a:p>
          <a:p>
            <a:pPr defTabSz="957468">
              <a:defRPr/>
            </a:pPr>
            <a:endParaRPr lang="en-CA" sz="1300" dirty="0"/>
          </a:p>
          <a:p>
            <a:r>
              <a:rPr lang="en-US" sz="1300" dirty="0"/>
              <a:t>The Seneca Intellectual Property Policy can be found here </a:t>
            </a:r>
            <a:r>
              <a:rPr lang="en-US" sz="1300" u="sng" dirty="0">
                <a:hlinkClick r:id="rId3"/>
              </a:rPr>
              <a:t>http://www.senecacollege.ca/about/policies/intellectual-property-policy.html</a:t>
            </a:r>
            <a:r>
              <a:rPr lang="en-US" sz="1300" dirty="0"/>
              <a:t> </a:t>
            </a:r>
            <a:endParaRPr lang="en-CA" sz="1300" dirty="0"/>
          </a:p>
          <a:p>
            <a:r>
              <a:rPr lang="en-US" sz="1300" dirty="0"/>
              <a:t>In regards to student work it outlines that:</a:t>
            </a:r>
            <a:endParaRPr lang="en-CA" sz="1300" dirty="0"/>
          </a:p>
          <a:p>
            <a:r>
              <a:rPr lang="en-US" sz="1300" dirty="0"/>
              <a:t>Students shall be the owners of the intellectual property rights in works they create, except in the following situations:</a:t>
            </a:r>
            <a:endParaRPr lang="en-CA" sz="1300" dirty="0"/>
          </a:p>
          <a:p>
            <a:pPr lvl="0"/>
            <a:r>
              <a:rPr lang="en-US" sz="1300" b="1" dirty="0"/>
              <a:t>where the College pays </a:t>
            </a:r>
            <a:r>
              <a:rPr lang="en-US" sz="1300" dirty="0"/>
              <a:t>the students for the works they create, in which case </a:t>
            </a:r>
            <a:r>
              <a:rPr lang="en-US" sz="1300" b="1" dirty="0"/>
              <a:t>the College shall own </a:t>
            </a:r>
            <a:r>
              <a:rPr lang="en-US" sz="1300" dirty="0"/>
              <a:t>the intellectual property rights therein;</a:t>
            </a:r>
            <a:endParaRPr lang="en-CA" sz="1300" dirty="0"/>
          </a:p>
          <a:p>
            <a:pPr lvl="0"/>
            <a:r>
              <a:rPr lang="en-US" sz="1300" b="1" dirty="0"/>
              <a:t>where the students use College resources </a:t>
            </a:r>
            <a:r>
              <a:rPr lang="en-US" sz="1300" dirty="0"/>
              <a:t>and facilities to create the works, outside of their course requirements, in which case the students shall be required to </a:t>
            </a:r>
            <a:r>
              <a:rPr lang="en-US" sz="1300" b="1" dirty="0"/>
              <a:t>obtain the College's consent </a:t>
            </a:r>
            <a:r>
              <a:rPr lang="en-US" sz="1300" dirty="0"/>
              <a:t>to the use of its resources and facilities. It shall be a condition to the giving of such consent, that the </a:t>
            </a:r>
            <a:r>
              <a:rPr lang="en-US" sz="1300" b="1" dirty="0"/>
              <a:t>College and the students enter into an agreement </a:t>
            </a:r>
            <a:r>
              <a:rPr lang="en-US" sz="1300" dirty="0"/>
              <a:t>for the creation of the works, which agreement shall provide for, among other things, the ownership of any intellectual property rights in the works to be created, the exploitation of the works by the students and the College, and the sharing of any revenue by the students and the College from such exploitation.</a:t>
            </a:r>
            <a:endParaRPr lang="en-CA" sz="1300" dirty="0"/>
          </a:p>
          <a:p>
            <a:endParaRPr lang="en-CA" dirty="0"/>
          </a:p>
        </p:txBody>
      </p:sp>
      <p:sp>
        <p:nvSpPr>
          <p:cNvPr id="4" name="Slide Number Placeholder 3"/>
          <p:cNvSpPr>
            <a:spLocks noGrp="1"/>
          </p:cNvSpPr>
          <p:nvPr>
            <p:ph type="sldNum" sz="quarter" idx="5"/>
          </p:nvPr>
        </p:nvSpPr>
        <p:spPr/>
        <p:txBody>
          <a:bodyPr/>
          <a:lstStyle/>
          <a:p>
            <a:fld id="{6CE49CAB-11E7-4E46-B3A8-B9759289B5BF}" type="slidenum">
              <a:rPr lang="en-US" smtClean="0"/>
              <a:t>19</a:t>
            </a:fld>
            <a:endParaRPr lang="en-US"/>
          </a:p>
        </p:txBody>
      </p:sp>
    </p:spTree>
    <p:extLst>
      <p:ext uri="{BB962C8B-B14F-4D97-AF65-F5344CB8AC3E}">
        <p14:creationId xmlns:p14="http://schemas.microsoft.com/office/powerpoint/2010/main" val="3615046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08275" y="685800"/>
            <a:ext cx="3768725" cy="2119313"/>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a:t>
            </a:fld>
            <a:endParaRPr lang="en-US"/>
          </a:p>
        </p:txBody>
      </p:sp>
    </p:spTree>
    <p:extLst>
      <p:ext uri="{BB962C8B-B14F-4D97-AF65-F5344CB8AC3E}">
        <p14:creationId xmlns:p14="http://schemas.microsoft.com/office/powerpoint/2010/main" val="2394347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http://www.ic.gc.ca/eic/site/cipointernet-internetopic.nsf/eng/Home</a:t>
            </a:r>
          </a:p>
          <a:p>
            <a:pPr defTabSz="957468">
              <a:defRPr/>
            </a:pPr>
            <a:r>
              <a:rPr lang="en-CA" dirty="0"/>
              <a:t>http://www.ic.gc.ca/eic/site/cipointernet-internetopic.nsf/eng/h_wr00003.html</a:t>
            </a:r>
          </a:p>
          <a:p>
            <a:pPr defTabSz="957468">
              <a:defRPr/>
            </a:pPr>
            <a:endParaRPr lang="en-US" dirty="0"/>
          </a:p>
          <a:p>
            <a:pPr defTabSz="957468">
              <a:defRPr/>
            </a:pPr>
            <a:r>
              <a:rPr lang="en-CA" sz="1300" dirty="0"/>
              <a:t>Generally, an original work is </a:t>
            </a:r>
            <a:r>
              <a:rPr lang="en-CA" sz="1300" b="1" dirty="0"/>
              <a:t>automatically protected</a:t>
            </a:r>
            <a:r>
              <a:rPr lang="en-CA" sz="1300" dirty="0"/>
              <a:t> by copyright the moment you create it. </a:t>
            </a:r>
            <a:br>
              <a:rPr lang="en-CA" sz="1300" dirty="0"/>
            </a:br>
            <a:r>
              <a:rPr lang="en-CA" sz="1300" dirty="0"/>
              <a:t>When you register your copyright, you get a certificate of registration that you can use in court as evidence that you own the protected work. Cost is $50.</a:t>
            </a:r>
          </a:p>
          <a:p>
            <a:endParaRPr lang="en-US" sz="1300" dirty="0"/>
          </a:p>
          <a:p>
            <a:r>
              <a:rPr lang="en-CA" sz="1300" dirty="0"/>
              <a:t>copyright exists in Canada during your lifetime and for 50 years following your death. After that, the work is in the public domain, and anyone can use it. This is true for most works, but there are exceptions. The length of time IP rights extend to the originator varies by jurisdiction and IP type. In Canada, patents expire 20 years after the patent application was filed. See https://en.wikipedia.org/wiki/Copyright_law_of_Canada and https://en.wikipedia.org/wiki/Canadian_patent_law </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20</a:t>
            </a:fld>
            <a:endParaRPr lang="en-US"/>
          </a:p>
        </p:txBody>
      </p:sp>
    </p:spTree>
    <p:extLst>
      <p:ext uri="{BB962C8B-B14F-4D97-AF65-F5344CB8AC3E}">
        <p14:creationId xmlns:p14="http://schemas.microsoft.com/office/powerpoint/2010/main" val="19536726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21</a:t>
            </a:fld>
            <a:endParaRPr lang="en-US"/>
          </a:p>
        </p:txBody>
      </p:sp>
    </p:spTree>
    <p:extLst>
      <p:ext uri="{BB962C8B-B14F-4D97-AF65-F5344CB8AC3E}">
        <p14:creationId xmlns:p14="http://schemas.microsoft.com/office/powerpoint/2010/main" val="3012227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https://www.wipo.int/sme/en/documents/software_patents_fulltext.html</a:t>
            </a:r>
          </a:p>
          <a:p>
            <a:r>
              <a:rPr lang="en-CA"/>
              <a:t>https://www.wipo.int/copyright/en/activities/software.html</a:t>
            </a:r>
          </a:p>
          <a:p>
            <a:endParaRPr lang="en-CA"/>
          </a:p>
          <a:p>
            <a:pPr defTabSz="957468">
              <a:defRPr/>
            </a:pPr>
            <a:r>
              <a:rPr lang="en-CA"/>
              <a:t>https://www.upcounsel.com/software-patent-or-copyright  (USA)</a:t>
            </a:r>
          </a:p>
          <a:p>
            <a:r>
              <a:rPr lang="en-CA" sz="1300"/>
              <a:t>https://www.copyrighted.com/blog/difference-copyright-patent-trademark (USA)</a:t>
            </a:r>
          </a:p>
          <a:p>
            <a:endParaRPr lang="en-CA" b="1"/>
          </a:p>
        </p:txBody>
      </p:sp>
      <p:sp>
        <p:nvSpPr>
          <p:cNvPr id="4" name="Slide Number Placeholder 3"/>
          <p:cNvSpPr>
            <a:spLocks noGrp="1"/>
          </p:cNvSpPr>
          <p:nvPr>
            <p:ph type="sldNum" sz="quarter" idx="10"/>
          </p:nvPr>
        </p:nvSpPr>
        <p:spPr/>
        <p:txBody>
          <a:bodyPr/>
          <a:lstStyle/>
          <a:p>
            <a:fld id="{6CE49CAB-11E7-4E46-B3A8-B9759289B5BF}" type="slidenum">
              <a:rPr lang="en-US" smtClean="0"/>
              <a:t>22</a:t>
            </a:fld>
            <a:endParaRPr lang="en-US"/>
          </a:p>
        </p:txBody>
      </p:sp>
    </p:spTree>
    <p:extLst>
      <p:ext uri="{BB962C8B-B14F-4D97-AF65-F5344CB8AC3E}">
        <p14:creationId xmlns:p14="http://schemas.microsoft.com/office/powerpoint/2010/main" val="6047725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7468">
              <a:defRPr/>
            </a:pPr>
            <a:r>
              <a:rPr lang="en-CA" sz="1300" dirty="0"/>
              <a:t>https://www.itworldcanada.com/article/data-on-hundreds-of-thousands-of-canadians-left-on-bankrupt-retailers-hard-drives-for-sale/409226</a:t>
            </a:r>
          </a:p>
          <a:p>
            <a:pPr defTabSz="957468">
              <a:defRPr/>
            </a:pPr>
            <a:r>
              <a:rPr lang="en-CA" sz="1300" dirty="0"/>
              <a:t>"A key principle under PIPEDA is to limit use, disclosure and retention of personal information, … </a:t>
            </a:r>
            <a:r>
              <a:rPr lang="en-CA" sz="1300" b="1" dirty="0"/>
              <a:t>The Act says personal information shall not be used or disclosed for purposes other than those for which it was collected, except with the consent of the individual or as required by law</a:t>
            </a:r>
            <a:r>
              <a:rPr lang="en-CA" sz="1300" dirty="0"/>
              <a:t>. </a:t>
            </a:r>
            <a:r>
              <a:rPr lang="en-CA" sz="1300" b="1" dirty="0"/>
              <a:t>Personal information shall be retained only as long as necessary for the fulfilment of those purposes</a:t>
            </a:r>
            <a:r>
              <a:rPr lang="en-CA" sz="1300" dirty="0"/>
              <a:t>." </a:t>
            </a:r>
            <a:r>
              <a:rPr lang="en-CA" sz="1300" b="1" dirty="0"/>
              <a:t>"“[Personal] data never belongs to the company</a:t>
            </a:r>
            <a:r>
              <a:rPr lang="en-CA" sz="1300" dirty="0"/>
              <a:t>,” says Imran Ahmad, leader of the cybersecurity and data breach practice at the Miller Thompson law firm in Toronto. “</a:t>
            </a:r>
            <a:r>
              <a:rPr lang="en-CA" sz="1300" b="1" dirty="0"/>
              <a:t>They are only the custodian, no matter if you look under federal or provincial legislation. Personally identifiable information always belongs to the individual.</a:t>
            </a:r>
            <a:r>
              <a:rPr lang="en-CA" sz="1300" dirty="0"/>
              <a:t>”</a:t>
            </a:r>
          </a:p>
          <a:p>
            <a:pPr defTabSz="957468">
              <a:defRPr/>
            </a:pPr>
            <a:r>
              <a:rPr lang="en-CA" sz="1300" dirty="0"/>
              <a:t>In other words, it cannot be held as an asset for a bankruptcy trustee to dispose of. Ahmad noted Canada’s Personal Information Protection and Electronic Documents Act (PIPEDA) specifically states </a:t>
            </a:r>
            <a:r>
              <a:rPr lang="en-CA" sz="1300" b="1" dirty="0"/>
              <a:t>personal data can only be held for the purposes for which it was collected. If a company is bankrupt, then it has ceased operation and you have no purpose to keep it,</a:t>
            </a:r>
          </a:p>
          <a:p>
            <a:pPr defTabSz="957468">
              <a:defRPr/>
            </a:pPr>
            <a:endParaRPr lang="en-CA" sz="1300" dirty="0"/>
          </a:p>
          <a:p>
            <a:pPr defTabSz="957468">
              <a:defRPr/>
            </a:pPr>
            <a:r>
              <a:rPr lang="en-CA" sz="1300" dirty="0"/>
              <a:t>"as far as data protection goes in Canada, we are in a great position to create a healthier online experience for consumers, having received the adequacy status from the EU’s </a:t>
            </a:r>
            <a:r>
              <a:rPr lang="en-CA" sz="1300" strike="sngStrike" dirty="0"/>
              <a:t>general data-protection regulation</a:t>
            </a:r>
            <a:r>
              <a:rPr lang="en-CA" dirty="0"/>
              <a:t> DPD</a:t>
            </a:r>
            <a:r>
              <a:rPr lang="en-CA" sz="1300" dirty="0"/>
              <a:t>, but also with the recommendations that were made to modernize the Personal Information Protection and Electronic Documents Act. " from:</a:t>
            </a:r>
            <a:endParaRPr lang="en-CA" dirty="0"/>
          </a:p>
          <a:p>
            <a:pPr defTabSz="957468">
              <a:defRPr/>
            </a:pPr>
            <a:r>
              <a:rPr lang="en-US" dirty="0"/>
              <a:t>https://www.theglobeandmail.com/world/article-what-new-european-data-privacy-rules-could-mean-for-canadian-companies/</a:t>
            </a:r>
          </a:p>
          <a:p>
            <a:r>
              <a:rPr lang="en-CA" dirty="0"/>
              <a:t>https://www.theglobeandmail.com/business/commentary/article-going-online-should-not-require-risking-your-privacy/</a:t>
            </a:r>
          </a:p>
          <a:p>
            <a:r>
              <a:rPr lang="en-US" dirty="0"/>
              <a:t>https://www.rebootcommunications.com/wp-content/uploads/2018/02/janehamiltonmydocsEUAdequacyPresentation-Reboot-uploadFebruary2018.pdf</a:t>
            </a:r>
          </a:p>
          <a:p>
            <a:r>
              <a:rPr lang="en-US" dirty="0"/>
              <a:t>http://www.foglers.com/uploads/press/file/517/GDPR_Presentation__Lewis_Hearn_Pink___-_Lexpert_Conference_-_Nov_30_2017_Final__Rev_Jan_2018_.pdf</a:t>
            </a:r>
          </a:p>
          <a:p>
            <a:r>
              <a:rPr lang="en-US" dirty="0"/>
              <a:t>https://blogs.dlapiper.com/privacymatters/canada-what-will-the-european-general-data-protection-regulation-mean-for-canadian-employers/</a:t>
            </a:r>
          </a:p>
          <a:p>
            <a:r>
              <a:rPr lang="en-US" dirty="0"/>
              <a:t>https://iapp.org/news/a/could-canada-lose-its-adequacy-standing/</a:t>
            </a:r>
          </a:p>
          <a:p>
            <a:r>
              <a:rPr lang="en-US" dirty="0"/>
              <a:t>http://www.canadianlawyermag.com/article/getting-ready-for-gdpr-3607/</a:t>
            </a:r>
          </a:p>
          <a:p>
            <a:r>
              <a:rPr lang="en-US" dirty="0"/>
              <a:t>https://www.lexology.com/library/detail.aspx?g=56c5f52e-f469-4dce-b753-b9d291263763</a:t>
            </a:r>
          </a:p>
          <a:p>
            <a:r>
              <a:rPr lang="en-CA" dirty="0"/>
              <a:t>https://ec.europa.eu/info/law/law-topic/data-protection_en</a:t>
            </a:r>
          </a:p>
          <a:p>
            <a:endParaRPr lang="en-US" dirty="0"/>
          </a:p>
          <a:p>
            <a:pPr defTabSz="957468">
              <a:defRPr/>
            </a:pPr>
            <a:r>
              <a:rPr lang="en-CA" dirty="0"/>
              <a:t>PIPEDA is administered by the Office of the Privacy Commissioner of Canada.</a:t>
            </a:r>
          </a:p>
          <a:p>
            <a:r>
              <a:rPr lang="en-CA" dirty="0"/>
              <a:t>https://www.priv.gc.ca/en/privacy-topics/privacy-laws-in-canada/the-personal-information-protection-and-electronic-documents-act-pipeda/</a:t>
            </a:r>
          </a:p>
          <a:p>
            <a:r>
              <a:rPr lang="en-CA" dirty="0"/>
              <a:t>https://en.wikipedia.org/wiki/Canadian_privacy_law</a:t>
            </a:r>
          </a:p>
          <a:p>
            <a:r>
              <a:rPr lang="en-CA" dirty="0"/>
              <a:t>http://www.privacysense.net/privacy-legislation-ontario/</a:t>
            </a:r>
          </a:p>
          <a:p>
            <a:r>
              <a:rPr lang="fr-FR" dirty="0">
                <a:hlinkClick r:id="rId3"/>
              </a:rPr>
              <a:t>GDPR Consent Versus PIPEDA Consent - </a:t>
            </a:r>
            <a:r>
              <a:rPr lang="fr-FR" dirty="0" err="1">
                <a:hlinkClick r:id="rId3"/>
              </a:rPr>
              <a:t>Privacy</a:t>
            </a:r>
            <a:r>
              <a:rPr lang="fr-FR" dirty="0">
                <a:hlinkClick r:id="rId3"/>
              </a:rPr>
              <a:t> </a:t>
            </a:r>
            <a:r>
              <a:rPr lang="fr-FR" dirty="0" err="1">
                <a:hlinkClick r:id="rId3"/>
              </a:rPr>
              <a:t>Policies</a:t>
            </a:r>
            <a:endParaRPr lang="en-US" dirty="0"/>
          </a:p>
          <a:p>
            <a:r>
              <a:rPr lang="en-CA" dirty="0"/>
              <a:t>https://www.privacypolicies.com/blog/gdpr-consent-vs-pipeda-consent/</a:t>
            </a:r>
          </a:p>
          <a:p>
            <a:endParaRPr lang="en-CA" dirty="0"/>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23</a:t>
            </a:fld>
            <a:endParaRPr lang="en-US"/>
          </a:p>
        </p:txBody>
      </p:sp>
    </p:spTree>
    <p:extLst>
      <p:ext uri="{BB962C8B-B14F-4D97-AF65-F5344CB8AC3E}">
        <p14:creationId xmlns:p14="http://schemas.microsoft.com/office/powerpoint/2010/main" val="41696468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How you store information belonging to people outside your organization is critical as is how that info can be accessed and by whom.</a:t>
            </a:r>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24</a:t>
            </a:fld>
            <a:endParaRPr lang="en-US"/>
          </a:p>
        </p:txBody>
      </p:sp>
    </p:spTree>
    <p:extLst>
      <p:ext uri="{BB962C8B-B14F-4D97-AF65-F5344CB8AC3E}">
        <p14:creationId xmlns:p14="http://schemas.microsoft.com/office/powerpoint/2010/main" val="38380568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6CE49CAB-11E7-4E46-B3A8-B9759289B5BF}" type="slidenum">
              <a:rPr lang="en-US" smtClean="0"/>
              <a:t>25</a:t>
            </a:fld>
            <a:endParaRPr lang="en-US"/>
          </a:p>
        </p:txBody>
      </p:sp>
    </p:spTree>
    <p:extLst>
      <p:ext uri="{BB962C8B-B14F-4D97-AF65-F5344CB8AC3E}">
        <p14:creationId xmlns:p14="http://schemas.microsoft.com/office/powerpoint/2010/main" val="4495405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6CE49CAB-11E7-4E46-B3A8-B9759289B5BF}" type="slidenum">
              <a:rPr lang="en-US" smtClean="0"/>
              <a:t>26</a:t>
            </a:fld>
            <a:endParaRPr lang="en-US"/>
          </a:p>
        </p:txBody>
      </p:sp>
    </p:spTree>
    <p:extLst>
      <p:ext uri="{BB962C8B-B14F-4D97-AF65-F5344CB8AC3E}">
        <p14:creationId xmlns:p14="http://schemas.microsoft.com/office/powerpoint/2010/main" val="18188084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CE49CAB-11E7-4E46-B3A8-B9759289B5BF}" type="slidenum">
              <a:rPr lang="en-US" smtClean="0"/>
              <a:t>27</a:t>
            </a:fld>
            <a:endParaRPr lang="en-US"/>
          </a:p>
        </p:txBody>
      </p:sp>
    </p:spTree>
    <p:extLst>
      <p:ext uri="{BB962C8B-B14F-4D97-AF65-F5344CB8AC3E}">
        <p14:creationId xmlns:p14="http://schemas.microsoft.com/office/powerpoint/2010/main" val="2827135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The MIT License is a permissive license that is short and to the point. It lets people do anything they want with your code as long as they provide attribution back to you ("the above copyright notice") and don’t hold you liable.</a:t>
            </a:r>
          </a:p>
        </p:txBody>
      </p:sp>
      <p:sp>
        <p:nvSpPr>
          <p:cNvPr id="4" name="Slide Number Placeholder 3"/>
          <p:cNvSpPr>
            <a:spLocks noGrp="1"/>
          </p:cNvSpPr>
          <p:nvPr>
            <p:ph type="sldNum" sz="quarter" idx="10"/>
          </p:nvPr>
        </p:nvSpPr>
        <p:spPr/>
        <p:txBody>
          <a:bodyPr/>
          <a:lstStyle/>
          <a:p>
            <a:fld id="{6CE49CAB-11E7-4E46-B3A8-B9759289B5BF}" type="slidenum">
              <a:rPr lang="en-US" smtClean="0"/>
              <a:t>28</a:t>
            </a:fld>
            <a:endParaRPr lang="en-US"/>
          </a:p>
        </p:txBody>
      </p:sp>
    </p:spTree>
    <p:extLst>
      <p:ext uri="{BB962C8B-B14F-4D97-AF65-F5344CB8AC3E}">
        <p14:creationId xmlns:p14="http://schemas.microsoft.com/office/powerpoint/2010/main" val="41856366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EULA: End User License Agreement</a:t>
            </a:r>
            <a:endParaRPr lang="en-CA"/>
          </a:p>
          <a:p>
            <a:endParaRPr lang="en-US"/>
          </a:p>
        </p:txBody>
      </p:sp>
      <p:sp>
        <p:nvSpPr>
          <p:cNvPr id="4" name="Slide Number Placeholder 3"/>
          <p:cNvSpPr>
            <a:spLocks noGrp="1"/>
          </p:cNvSpPr>
          <p:nvPr>
            <p:ph type="sldNum" sz="quarter" idx="10"/>
          </p:nvPr>
        </p:nvSpPr>
        <p:spPr/>
        <p:txBody>
          <a:bodyPr/>
          <a:lstStyle/>
          <a:p>
            <a:fld id="{6CE49CAB-11E7-4E46-B3A8-B9759289B5BF}" type="slidenum">
              <a:rPr lang="en-US" smtClean="0"/>
              <a:t>29</a:t>
            </a:fld>
            <a:endParaRPr lang="en-US"/>
          </a:p>
        </p:txBody>
      </p:sp>
    </p:spTree>
    <p:extLst>
      <p:ext uri="{BB962C8B-B14F-4D97-AF65-F5344CB8AC3E}">
        <p14:creationId xmlns:p14="http://schemas.microsoft.com/office/powerpoint/2010/main" val="298336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Being unaware of 2. through 6. can result in serious consequences, you getting poorer, and lawyers getting richer. </a:t>
            </a:r>
          </a:p>
          <a:p>
            <a:endParaRPr lang="en-US" dirty="0"/>
          </a:p>
          <a:p>
            <a:r>
              <a:rPr lang="en-US" dirty="0"/>
              <a:t>Style guide for "open source" or "open-source"</a:t>
            </a:r>
          </a:p>
          <a:p>
            <a:endParaRPr lang="en-US" dirty="0"/>
          </a:p>
          <a:p>
            <a:r>
              <a:rPr lang="en-US" dirty="0"/>
              <a:t>Lowercase unless you're talking about the Open Source Initiative.</a:t>
            </a:r>
          </a:p>
          <a:p>
            <a:endParaRPr lang="en-US" dirty="0"/>
          </a:p>
          <a:p>
            <a:r>
              <a:rPr lang="en-US" dirty="0"/>
              <a:t>Hyphenate open-source as an adjective preceding a noun, as in open-source software. Don't use open-source</a:t>
            </a:r>
            <a:r>
              <a:rPr lang="en-US" u="sng" dirty="0"/>
              <a:t>d</a:t>
            </a:r>
            <a:r>
              <a:rPr lang="en-US" dirty="0"/>
              <a:t> as an adjective.</a:t>
            </a:r>
          </a:p>
          <a:p>
            <a:endParaRPr lang="en-US" dirty="0"/>
          </a:p>
          <a:p>
            <a:r>
              <a:rPr lang="en-US" dirty="0"/>
              <a:t>Don't hyphenate in other instances, such as "Open source is a development model in which…" </a:t>
            </a:r>
            <a:br>
              <a:rPr lang="en-US" dirty="0"/>
            </a:br>
            <a:r>
              <a:rPr lang="en-US" dirty="0"/>
              <a:t>[Use "open source" without hyphenation as the subject of a sentence]</a:t>
            </a:r>
          </a:p>
          <a:p>
            <a:endParaRPr lang="en-US" dirty="0"/>
          </a:p>
          <a:p>
            <a:r>
              <a:rPr lang="en-US" dirty="0"/>
              <a:t>Don't use OSS as an abbreviation for open-source software.</a:t>
            </a:r>
            <a:br>
              <a:rPr lang="en-US" dirty="0"/>
            </a:br>
            <a:r>
              <a:rPr lang="en-US" dirty="0"/>
              <a:t>[MS does not explain why. However, what abbreviation is acceptable? "OS" usually means Operating System. </a:t>
            </a:r>
            <a:endParaRPr lang="en-CA" dirty="0"/>
          </a:p>
          <a:p>
            <a:endParaRPr lang="en-CA" dirty="0"/>
          </a:p>
          <a:p>
            <a:r>
              <a:rPr lang="en-CA" dirty="0"/>
              <a:t>https://learn.microsoft.com/en-us/style-guide/a-z-word-list-term-collections/o/open-source</a:t>
            </a:r>
          </a:p>
        </p:txBody>
      </p:sp>
      <p:sp>
        <p:nvSpPr>
          <p:cNvPr id="4" name="Slide Number Placeholder 3"/>
          <p:cNvSpPr>
            <a:spLocks noGrp="1"/>
          </p:cNvSpPr>
          <p:nvPr>
            <p:ph type="sldNum" sz="quarter" idx="10"/>
          </p:nvPr>
        </p:nvSpPr>
        <p:spPr/>
        <p:txBody>
          <a:bodyPr/>
          <a:lstStyle/>
          <a:p>
            <a:fld id="{6CE49CAB-11E7-4E46-B3A8-B9759289B5BF}" type="slidenum">
              <a:rPr lang="en-US" smtClean="0"/>
              <a:t>3</a:t>
            </a:fld>
            <a:endParaRPr lang="en-US" dirty="0"/>
          </a:p>
        </p:txBody>
      </p:sp>
    </p:spTree>
    <p:extLst>
      <p:ext uri="{BB962C8B-B14F-4D97-AF65-F5344CB8AC3E}">
        <p14:creationId xmlns:p14="http://schemas.microsoft.com/office/powerpoint/2010/main" val="20350694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CE49CAB-11E7-4E46-B3A8-B9759289B5BF}" type="slidenum">
              <a:rPr lang="en-US" smtClean="0"/>
              <a:t>30</a:t>
            </a:fld>
            <a:endParaRPr lang="en-US"/>
          </a:p>
        </p:txBody>
      </p:sp>
    </p:spTree>
    <p:extLst>
      <p:ext uri="{BB962C8B-B14F-4D97-AF65-F5344CB8AC3E}">
        <p14:creationId xmlns:p14="http://schemas.microsoft.com/office/powerpoint/2010/main" val="10033735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6CE49CAB-11E7-4E46-B3A8-B9759289B5BF}" type="slidenum">
              <a:rPr lang="en-US" smtClean="0"/>
              <a:t>31</a:t>
            </a:fld>
            <a:endParaRPr lang="en-US"/>
          </a:p>
        </p:txBody>
      </p:sp>
    </p:spTree>
    <p:extLst>
      <p:ext uri="{BB962C8B-B14F-4D97-AF65-F5344CB8AC3E}">
        <p14:creationId xmlns:p14="http://schemas.microsoft.com/office/powerpoint/2010/main" val="2723911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6CE49CAB-11E7-4E46-B3A8-B9759289B5BF}" type="slidenum">
              <a:rPr lang="en-US" smtClean="0"/>
              <a:t>32</a:t>
            </a:fld>
            <a:endParaRPr lang="en-US"/>
          </a:p>
        </p:txBody>
      </p:sp>
    </p:spTree>
    <p:extLst>
      <p:ext uri="{BB962C8B-B14F-4D97-AF65-F5344CB8AC3E}">
        <p14:creationId xmlns:p14="http://schemas.microsoft.com/office/powerpoint/2010/main" val="34817329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6CE49CAB-11E7-4E46-B3A8-B9759289B5BF}" type="slidenum">
              <a:rPr lang="en-US" smtClean="0"/>
              <a:t>33</a:t>
            </a:fld>
            <a:endParaRPr lang="en-US"/>
          </a:p>
        </p:txBody>
      </p:sp>
    </p:spTree>
    <p:extLst>
      <p:ext uri="{BB962C8B-B14F-4D97-AF65-F5344CB8AC3E}">
        <p14:creationId xmlns:p14="http://schemas.microsoft.com/office/powerpoint/2010/main" val="39237808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6CE49CAB-11E7-4E46-B3A8-B9759289B5BF}" type="slidenum">
              <a:rPr lang="en-US" smtClean="0"/>
              <a:t>34</a:t>
            </a:fld>
            <a:endParaRPr lang="en-US"/>
          </a:p>
        </p:txBody>
      </p:sp>
    </p:spTree>
    <p:extLst>
      <p:ext uri="{BB962C8B-B14F-4D97-AF65-F5344CB8AC3E}">
        <p14:creationId xmlns:p14="http://schemas.microsoft.com/office/powerpoint/2010/main" val="6306199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6CE49CAB-11E7-4E46-B3A8-B9759289B5BF}" type="slidenum">
              <a:rPr lang="en-US" smtClean="0"/>
              <a:t>35</a:t>
            </a:fld>
            <a:endParaRPr lang="en-US"/>
          </a:p>
        </p:txBody>
      </p:sp>
    </p:spTree>
    <p:extLst>
      <p:ext uri="{BB962C8B-B14F-4D97-AF65-F5344CB8AC3E}">
        <p14:creationId xmlns:p14="http://schemas.microsoft.com/office/powerpoint/2010/main" val="17242140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6CE49CAB-11E7-4E46-B3A8-B9759289B5BF}" type="slidenum">
              <a:rPr lang="en-US" smtClean="0"/>
              <a:t>36</a:t>
            </a:fld>
            <a:endParaRPr lang="en-US"/>
          </a:p>
        </p:txBody>
      </p:sp>
    </p:spTree>
    <p:extLst>
      <p:ext uri="{BB962C8B-B14F-4D97-AF65-F5344CB8AC3E}">
        <p14:creationId xmlns:p14="http://schemas.microsoft.com/office/powerpoint/2010/main" val="301646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08275" y="685800"/>
            <a:ext cx="3768725" cy="2119313"/>
          </a:xfrm>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You need experience to get a good job, and a job to get experience.</a:t>
            </a:r>
          </a:p>
          <a:p>
            <a:r>
              <a:rPr lang="en-CA" sz="1200" b="0" i="0" kern="1200" dirty="0">
                <a:solidFill>
                  <a:schemeClr val="tx1"/>
                </a:solidFill>
                <a:effectLst/>
                <a:latin typeface="+mn-lt"/>
                <a:ea typeface="+mn-ea"/>
                <a:cs typeface="+mn-cs"/>
              </a:rPr>
              <a:t>Contribution to the OSS community shows you have experience developing software.</a:t>
            </a:r>
          </a:p>
          <a:p>
            <a:r>
              <a:rPr lang="en-CA" sz="1200" b="0" i="0" kern="1200" dirty="0">
                <a:solidFill>
                  <a:schemeClr val="tx1"/>
                </a:solidFill>
                <a:effectLst/>
                <a:latin typeface="+mn-lt"/>
                <a:ea typeface="+mn-ea"/>
                <a:cs typeface="+mn-cs"/>
              </a:rPr>
              <a:t>Although that might seem far off now, there are many Open projects requiring skills other than programming. </a:t>
            </a:r>
            <a:br>
              <a:rPr lang="en-CA" sz="1200" b="0" i="0" kern="1200" dirty="0">
                <a:solidFill>
                  <a:schemeClr val="tx1"/>
                </a:solidFill>
                <a:effectLst/>
                <a:latin typeface="+mn-lt"/>
                <a:ea typeface="+mn-ea"/>
                <a:cs typeface="+mn-cs"/>
              </a:rPr>
            </a:br>
            <a:r>
              <a:rPr lang="en-CA" sz="1200" b="0" i="0" kern="1200" dirty="0">
                <a:solidFill>
                  <a:schemeClr val="tx1"/>
                </a:solidFill>
                <a:effectLst/>
                <a:latin typeface="+mn-lt"/>
                <a:ea typeface="+mn-ea"/>
                <a:cs typeface="+mn-cs"/>
              </a:rPr>
              <a:t>E.g. many Seneca students are multi-lingual. There are many OS projects needing translation help.</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https://github.com/firstcontributions/first-contributions</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https://www.techradar.com/best/best-open-source-software</a:t>
            </a:r>
          </a:p>
          <a:p>
            <a:endParaRPr lang="en-CA" sz="1200" b="0" i="0" kern="1200" dirty="0">
              <a:solidFill>
                <a:schemeClr val="tx1"/>
              </a:solidFill>
              <a:effectLst/>
              <a:latin typeface="+mn-lt"/>
              <a:ea typeface="+mn-ea"/>
              <a:cs typeface="+mn-cs"/>
            </a:endParaRPr>
          </a:p>
          <a:p>
            <a:endParaRPr lang="en-CA" sz="1200" b="0" i="0" kern="1200" dirty="0">
              <a:solidFill>
                <a:schemeClr val="tx1"/>
              </a:solidFill>
              <a:effectLst/>
              <a:latin typeface="+mn-lt"/>
              <a:ea typeface="+mn-ea"/>
              <a:cs typeface="+mn-cs"/>
            </a:endParaRPr>
          </a:p>
          <a:p>
            <a:endParaRPr lang="en-CA"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4</a:t>
            </a:fld>
            <a:endParaRPr lang="en-US"/>
          </a:p>
        </p:txBody>
      </p:sp>
    </p:spTree>
    <p:extLst>
      <p:ext uri="{BB962C8B-B14F-4D97-AF65-F5344CB8AC3E}">
        <p14:creationId xmlns:p14="http://schemas.microsoft.com/office/powerpoint/2010/main" val="289049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Making up &gt;5% of the economy (GDP), Canada’s tech industry has &gt;671,000 IT professionals.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https://www.itworldcanada.com/article/more-data-needed-to-help-it-professionals-future-proof-their-careers/423606</a:t>
            </a:r>
          </a:p>
          <a:p>
            <a:r>
              <a:rPr lang="en-CA" dirty="0"/>
              <a:t>"IT is the fastest growing sector in Canada in terms of job creation, according to human resources firm, Randstad Canada. Toronto is the fastest-growing market for tech jobs in the world, Ottawa and Montreal are in the top 15 fastest growing IT job markets. Randstad reported that the top in-demand jobs in 2022 are </a:t>
            </a:r>
            <a:r>
              <a:rPr lang="en-CA" b="1" dirty="0"/>
              <a:t>developer and programmer</a:t>
            </a:r>
            <a:r>
              <a:rPr lang="en-CA" dirty="0"/>
              <a:t>.  In </a:t>
            </a:r>
            <a:r>
              <a:rPr lang="en-CA" dirty="0" err="1"/>
              <a:t>ITWC’s</a:t>
            </a:r>
            <a:r>
              <a:rPr lang="en-CA" dirty="0"/>
              <a:t> 2019 CIO Census, tech leaders said they’re most in need of finding </a:t>
            </a:r>
            <a:r>
              <a:rPr lang="en-CA" b="1" dirty="0"/>
              <a:t>skilled enterprise app developers as well as data and business analysts</a:t>
            </a:r>
            <a:r>
              <a:rPr lang="en-CA" dirty="0"/>
              <a:t>.</a:t>
            </a:r>
          </a:p>
          <a:p>
            <a:endParaRPr lang="en-CA" dirty="0"/>
          </a:p>
          <a:p>
            <a:r>
              <a:rPr lang="en-CA" dirty="0"/>
              <a:t>NoSQL = "non </a:t>
            </a:r>
            <a:r>
              <a:rPr lang="en-CA" dirty="0">
                <a:hlinkClick r:id="rId3" tooltip="SQL"/>
              </a:rPr>
              <a:t>SQL</a:t>
            </a:r>
            <a:r>
              <a:rPr lang="en-CA" dirty="0"/>
              <a:t>" or "non relational" and also Not-Only-SQL</a:t>
            </a:r>
          </a:p>
          <a:p>
            <a:r>
              <a:rPr lang="en-CA" dirty="0"/>
              <a:t>https://www.geeksforgeeks.org/difference-between-sql-and-nosql/</a:t>
            </a:r>
          </a:p>
          <a:p>
            <a:endParaRPr lang="en-CA" dirty="0"/>
          </a:p>
          <a:p>
            <a:r>
              <a:rPr lang="en-CA" dirty="0"/>
              <a:t>https://www.randstad.ca/best-jobs/</a:t>
            </a:r>
          </a:p>
          <a:p>
            <a:r>
              <a:rPr lang="en-CA" dirty="0"/>
              <a:t>https://www.randstad.ca/job-seeker/career-resources/job-search-tips/best-it-tech-jobs-2023/</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https://hired.com/state-of-software-engineers</a:t>
            </a:r>
          </a:p>
          <a:p>
            <a:endParaRPr lang="en-CA" dirty="0"/>
          </a:p>
          <a:p>
            <a:r>
              <a:rPr lang="en-CA" dirty="0"/>
              <a:t>Software developer. I primarily write code and develop applications that are not hosted in a cloud environment.</a:t>
            </a:r>
          </a:p>
          <a:p>
            <a:r>
              <a:rPr lang="en-CA" dirty="0"/>
              <a:t>Cloud developer. I primarily write code and develop applications that are hosted in the cloud.</a:t>
            </a:r>
          </a:p>
          <a:p>
            <a:r>
              <a:rPr lang="en-CA" dirty="0"/>
              <a:t>Cloud native developer. I primarily write applications in cloud environments using containerization or serverless technologies.</a:t>
            </a:r>
          </a:p>
          <a:p>
            <a:endParaRPr lang="en-CA" dirty="0"/>
          </a:p>
          <a:p>
            <a:r>
              <a:rPr lang="en-CA" dirty="0"/>
              <a:t>http://www.techproresearch.com/downloads/the-future-of-it-jobs-a-business-leader-s-guide-copy1/</a:t>
            </a:r>
          </a:p>
          <a:p>
            <a:r>
              <a:rPr lang="en-CA" dirty="0"/>
              <a:t>http://itac.ca/our-industry-our-profile/</a:t>
            </a:r>
          </a:p>
          <a:p>
            <a:r>
              <a:rPr lang="en-GB" dirty="0"/>
              <a:t>https://technationcanada.ca/en/impact/</a:t>
            </a:r>
          </a:p>
          <a:p>
            <a:r>
              <a:rPr lang="en-GB" dirty="0"/>
              <a:t>https://technationcanada.ca/wp-content/uploads/2022/07/TN-Annual-Review-2021-2022-FINAL.pdf</a:t>
            </a:r>
          </a:p>
        </p:txBody>
      </p:sp>
      <p:sp>
        <p:nvSpPr>
          <p:cNvPr id="4" name="Slide Number Placeholder 3"/>
          <p:cNvSpPr>
            <a:spLocks noGrp="1"/>
          </p:cNvSpPr>
          <p:nvPr>
            <p:ph type="sldNum" sz="quarter" idx="10"/>
          </p:nvPr>
        </p:nvSpPr>
        <p:spPr/>
        <p:txBody>
          <a:bodyPr/>
          <a:lstStyle/>
          <a:p>
            <a:fld id="{6CE49CAB-11E7-4E46-B3A8-B9759289B5BF}" type="slidenum">
              <a:rPr lang="en-US" smtClean="0"/>
              <a:t>5</a:t>
            </a:fld>
            <a:endParaRPr lang="en-US"/>
          </a:p>
        </p:txBody>
      </p:sp>
    </p:spTree>
    <p:extLst>
      <p:ext uri="{BB962C8B-B14F-4D97-AF65-F5344CB8AC3E}">
        <p14:creationId xmlns:p14="http://schemas.microsoft.com/office/powerpoint/2010/main" val="698380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just over </a:t>
            </a:r>
            <a:r>
              <a:rPr lang="en-US" b="1" dirty="0"/>
              <a:t>one third of 1%</a:t>
            </a:r>
            <a:r>
              <a:rPr lang="en-US" dirty="0"/>
              <a:t> of us on the planet are programmers -- that is a lot of responsibility.</a:t>
            </a:r>
            <a:br>
              <a:rPr lang="en-US" dirty="0"/>
            </a:br>
            <a:r>
              <a:rPr lang="en-US" dirty="0"/>
              <a:t>https://www.statista.com/statistics/627312/worldwide-developer-population/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Approx 27.7 million in 2023.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https://www.worldometers.info/world-population/  [as at February, 2023]</a:t>
            </a:r>
            <a:br>
              <a:rPr lang="en-US" dirty="0"/>
            </a:br>
            <a:r>
              <a:rPr lang="en-US" dirty="0"/>
              <a:t>27.7M / 8,018M = 0.3455%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https://training.resources.awscloud.com/digital-transformation-center/gallup-and-aws-global-digital-skills-study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We write code to solve problems; they pay us to solve problems, not to write code.</a:t>
            </a:r>
          </a:p>
          <a:p>
            <a:r>
              <a:rPr lang="en-CA" dirty="0"/>
              <a:t>Employers want people who can work with other people, not just computers.  </a:t>
            </a:r>
            <a:br>
              <a:rPr lang="en-CA" dirty="0"/>
            </a:br>
            <a:r>
              <a:rPr lang="en-CA" dirty="0"/>
              <a:t>soft skills: Personal attributes that enable someone to interact effectively and harmoniously with other people.</a:t>
            </a:r>
            <a:br>
              <a:rPr lang="en-CA" dirty="0"/>
            </a:br>
            <a:r>
              <a:rPr lang="en-US" dirty="0">
                <a:hlinkClick r:id="rId3"/>
              </a:rPr>
              <a:t>Why What You Learned in Preschool Is Crucial at Work - The New York Times (nytimes.com)</a:t>
            </a:r>
            <a:br>
              <a:rPr lang="en-US" dirty="0"/>
            </a:br>
            <a:r>
              <a:rPr lang="en-US" dirty="0"/>
              <a:t>"In the tech industry, it’s the jobs that combine technical and interpersonal skills that are booming"</a:t>
            </a:r>
            <a:br>
              <a:rPr lang="en-US" dirty="0"/>
            </a:br>
            <a:r>
              <a:rPr lang="en-US" dirty="0"/>
              <a:t>https://www.nytimes.com/2015/10/18/upshot/how-the-modern-workplace-has-become-more-like-preschool.html</a:t>
            </a:r>
            <a:endParaRPr lang="en-CA" dirty="0"/>
          </a:p>
          <a:p>
            <a:r>
              <a:rPr lang="en-CA" dirty="0"/>
              <a:t>See </a:t>
            </a:r>
            <a:r>
              <a:rPr lang="en-US" dirty="0"/>
              <a:t>The Growing Importance of Social Skills in the Labor Market | https://www.nber.org/papers/w21473 </a:t>
            </a:r>
            <a:br>
              <a:rPr lang="en-US" dirty="0"/>
            </a:br>
            <a:r>
              <a:rPr lang="en-US" dirty="0"/>
              <a:t>"</a:t>
            </a:r>
            <a:r>
              <a:rPr lang="en-US" b="0" i="0" dirty="0">
                <a:solidFill>
                  <a:srgbClr val="000000"/>
                </a:solidFill>
                <a:effectLst/>
                <a:latin typeface="Arimo"/>
              </a:rPr>
              <a:t>social skills reduce coordination costs, allowing workers to specialize and work together more efficiently</a:t>
            </a:r>
            <a:r>
              <a:rPr lang="en-US" dirty="0"/>
              <a:t>"</a:t>
            </a:r>
          </a:p>
          <a:p>
            <a:r>
              <a:rPr lang="en-US" dirty="0"/>
              <a:t>James </a:t>
            </a:r>
            <a:r>
              <a:rPr lang="en-US"/>
              <a:t>Heckman (2006, </a:t>
            </a:r>
            <a:r>
              <a:rPr lang="en-US">
                <a:hlinkClick r:id="rId4"/>
              </a:rPr>
              <a:t>The </a:t>
            </a:r>
            <a:r>
              <a:rPr lang="en-US" dirty="0">
                <a:hlinkClick r:id="rId4"/>
              </a:rPr>
              <a:t>Effects of Cognitive and Noncognitive Abilities on Labor Market Outcomes and Social Behavior | </a:t>
            </a:r>
            <a:r>
              <a:rPr lang="en-US" dirty="0"/>
              <a:t>https://www.nber.org/papers</a:t>
            </a:r>
            <a:r>
              <a:rPr lang="en-US"/>
              <a:t>/w12006), </a:t>
            </a:r>
            <a:r>
              <a:rPr lang="en-US" dirty="0"/>
              <a:t>a Nobel Prize-winning economist, found that noncognitive skills like character, dependability and perseverance are as important as cognitive achievement. </a:t>
            </a:r>
            <a:endParaRPr lang="en-CA" dirty="0"/>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Employers want people who can assume blended roles – like Business Systems Analysts — who have both specialized technical expertise and solid array of soft skills. These are perennial skills.</a:t>
            </a:r>
          </a:p>
          <a:p>
            <a:r>
              <a:rPr lang="en-US" dirty="0"/>
              <a:t>The perennial skills employers have always wanted include Problem Solving, Soft Skills – People and Teamwork, and communication skills at the level you see in the business sections of reputable newspapers.</a:t>
            </a:r>
          </a:p>
          <a:p>
            <a:endParaRPr lang="en-US" dirty="0"/>
          </a:p>
          <a:p>
            <a:r>
              <a:rPr lang="en-CA" dirty="0"/>
              <a:t>https://www.ictc-ctic.ca/wp-content/uploads/2017/04/ICTC_Outlook-2021.pdf</a:t>
            </a:r>
          </a:p>
          <a:p>
            <a:r>
              <a:rPr lang="en-CA" dirty="0"/>
              <a:t>Continuing Tech areas: social, mobile, apps, analytics and cloud technologies under Internet of Things (IoT) </a:t>
            </a:r>
          </a:p>
          <a:p>
            <a:r>
              <a:rPr lang="en-CA" dirty="0"/>
              <a:t>Highest demand for skilled workers in the digital economy: </a:t>
            </a:r>
          </a:p>
          <a:p>
            <a:pPr defTabSz="923018">
              <a:defRPr/>
            </a:pPr>
            <a:endParaRPr lang="en-CA" b="1" dirty="0"/>
          </a:p>
          <a:p>
            <a:pPr marL="0" marR="0" lvl="0" indent="0" algn="l" defTabSz="923018" rtl="0" eaLnBrk="1" fontAlgn="auto" latinLnBrk="0" hangingPunct="1">
              <a:lnSpc>
                <a:spcPct val="100000"/>
              </a:lnSpc>
              <a:spcBef>
                <a:spcPts val="0"/>
              </a:spcBef>
              <a:spcAft>
                <a:spcPts val="0"/>
              </a:spcAft>
              <a:buClrTx/>
              <a:buSzTx/>
              <a:buFontTx/>
              <a:buNone/>
              <a:tabLst/>
              <a:defRPr/>
            </a:pPr>
            <a:r>
              <a:rPr lang="en-CA" sz="1200" b="1" dirty="0">
                <a:solidFill>
                  <a:srgbClr val="F48C02"/>
                </a:solidFill>
              </a:rPr>
              <a:t>Robotics are Bringing back jobs in Manufacturing  – compared to world-wide supply chains, robotics in local factories are easier to manage, fewer variables (due to more local control), reduced time to market, better engineering responsiveness.</a:t>
            </a:r>
            <a:br>
              <a:rPr lang="en-CA" sz="1200" b="1" dirty="0">
                <a:solidFill>
                  <a:srgbClr val="F48C02"/>
                </a:solidFill>
              </a:rPr>
            </a:br>
            <a:r>
              <a:rPr lang="en-CA" sz="1200" b="0" dirty="0">
                <a:solidFill>
                  <a:srgbClr val="F48C02"/>
                </a:solidFill>
              </a:rPr>
              <a:t>– </a:t>
            </a:r>
            <a:r>
              <a:rPr lang="en-CA" sz="1200" b="0" dirty="0"/>
              <a:t>USA manufacturing jobs:  1.26 million more in 2022</a:t>
            </a:r>
            <a:r>
              <a:rPr lang="en-CA" sz="1200" b="0" baseline="0" dirty="0"/>
              <a:t> </a:t>
            </a:r>
            <a:r>
              <a:rPr lang="en-CA" sz="1200" b="0" dirty="0"/>
              <a:t>than 2010</a:t>
            </a:r>
          </a:p>
          <a:p>
            <a:pPr defTabSz="923018">
              <a:defRPr/>
            </a:pPr>
            <a:endParaRPr lang="en-CA" b="1" dirty="0"/>
          </a:p>
          <a:p>
            <a:pPr defTabSz="923018">
              <a:defRPr/>
            </a:pPr>
            <a:r>
              <a:rPr lang="en-CA" b="1" dirty="0"/>
              <a:t>5G should deliver 1 Gbps in practice, up to 10Gbps theoretical, low latency (1 – 9ms), low power consumption (10 year battery life for IoT), high density edge computing </a:t>
            </a:r>
            <a:r>
              <a:rPr lang="en-CA" dirty="0"/>
              <a:t>at least 1 million connected devices per square kilometre; improved bandwidth + low latency + reliability allow real time mesh networking infrastructure for edge computing</a:t>
            </a:r>
            <a:endParaRPr lang="en-CA" b="1" dirty="0"/>
          </a:p>
          <a:p>
            <a:r>
              <a:rPr lang="en-CA" b="1" dirty="0"/>
              <a:t>fifth generation (5G) mobile technology will enable real time systems in the Tactile Internet: virtual reality (VR) and augmented reality (AR), gaming, , remote and robotic surgery.</a:t>
            </a:r>
            <a:br>
              <a:rPr lang="en-CA" b="1" dirty="0"/>
            </a:br>
            <a:r>
              <a:rPr lang="en-CA" b="1" dirty="0"/>
              <a:t>enables cooperative vehicles &amp; </a:t>
            </a:r>
            <a:r>
              <a:rPr lang="en-CA" dirty="0"/>
              <a:t>vehicle-to-vehicle (V2V) communication</a:t>
            </a:r>
            <a:r>
              <a:rPr lang="en-CA" b="1" dirty="0"/>
              <a:t>, drone control</a:t>
            </a:r>
          </a:p>
          <a:p>
            <a:r>
              <a:rPr lang="en-CA" dirty="0"/>
              <a:t>Factory automation is a favorite example of low-latency advantages. 5G connecting robots so they can coordinate their actions and avoid running into each other. 5G also could let robots communicate wirelessly instead of with network cables, untethering them so a factory can rapidly switch manufacturing jobs. 5G sensors for Quality control.</a:t>
            </a:r>
          </a:p>
          <a:p>
            <a:r>
              <a:rPr lang="en-CA" dirty="0">
                <a:hlinkClick r:id="rId5"/>
              </a:rPr>
              <a:t>https://www.gemalto.com/brochures-site/download-site/Documents/tel-5G-networks-QandA.pdf</a:t>
            </a:r>
            <a:endParaRPr lang="en-CA" dirty="0"/>
          </a:p>
          <a:p>
            <a:r>
              <a:rPr lang="en-CA" u="sng" dirty="0">
                <a:hlinkClick r:id="rId6"/>
              </a:rPr>
              <a:t>https://www.cnn.com/2019/03/22/tech/5g-factory-manufacturing/index.html</a:t>
            </a:r>
            <a:br>
              <a:rPr lang="en-CA" u="sng" dirty="0"/>
            </a:br>
            <a:r>
              <a:rPr lang="en-CA" dirty="0"/>
              <a:t>5G sensors directly on components or tools enable fault detection in real time and reduce the error rate from 25% to 15%. The average production cost of a turbine blade was reduced by €3,600 ($4,075).</a:t>
            </a:r>
          </a:p>
          <a:p>
            <a:r>
              <a:rPr lang="en-CA" dirty="0"/>
              <a:t>"With one millisecond latency, you can sense whether there is a deviation in the process before the tool even hits the blade and you can stop the machine before the error happens," said </a:t>
            </a:r>
            <a:r>
              <a:rPr lang="en-CA" dirty="0" err="1"/>
              <a:t>Åsa</a:t>
            </a:r>
            <a:r>
              <a:rPr lang="en-CA" dirty="0"/>
              <a:t> </a:t>
            </a:r>
            <a:r>
              <a:rPr lang="en-CA" dirty="0" err="1"/>
              <a:t>Tamsons</a:t>
            </a:r>
            <a:r>
              <a:rPr lang="en-CA" dirty="0"/>
              <a:t>, a senior vice president at Ericsson.</a:t>
            </a:r>
          </a:p>
          <a:p>
            <a:endParaRPr lang="en-US" dirty="0"/>
          </a:p>
          <a:p>
            <a:r>
              <a:rPr lang="en-CA" dirty="0"/>
              <a:t>innovative industries such as advanced manufacturing, agri-food, clean technology, digital technology, health/biosciences and clean resources, as well as infrastructure and transportation. This also include "Fintech" Finance Technology, or companies that use innovative technology to revamp everything from banking to fraud security.</a:t>
            </a:r>
          </a:p>
          <a:p>
            <a:r>
              <a:rPr lang="en-US" dirty="0"/>
              <a:t>These initiatives require a range of skills including project managers.</a:t>
            </a:r>
          </a:p>
          <a:p>
            <a:r>
              <a:rPr lang="en-US" dirty="0"/>
              <a:t>http://www.theglobeandmail.com/report-on-business/canadian-fintech-companies-shine-as-venture-capital-investments-near-record/article33476692/</a:t>
            </a:r>
          </a:p>
          <a:p>
            <a:endParaRPr lang="en-US" dirty="0"/>
          </a:p>
          <a:p>
            <a:r>
              <a:rPr lang="en-US" dirty="0"/>
              <a:t>BIG data. 1.7MB is not a lot of data anymore. But 1.7MB of data generated every second is a lot: 86.4GB every day which is going to add up. And in 2020, that 86.4GB/day will happen for every person on Earth generating about 655 Exabytes per day (Giga –&gt; Tera –&gt; Peta –&gt; </a:t>
            </a:r>
            <a:r>
              <a:rPr lang="en-US" dirty="0" err="1"/>
              <a:t>Exa</a:t>
            </a:r>
            <a:r>
              <a:rPr lang="en-US" dirty="0"/>
              <a:t>). We are generating hundreds of Exabytes every day </a:t>
            </a:r>
            <a:r>
              <a:rPr lang="en-US" i="1" dirty="0"/>
              <a:t>now</a:t>
            </a:r>
            <a:r>
              <a:rPr lang="en-US" dirty="0"/>
              <a:t>. "</a:t>
            </a:r>
            <a:r>
              <a:rPr lang="en-CA" dirty="0"/>
              <a:t>Over the last two years alone [2017-2018], 90 percent of the data in the world was generated." – by 2018, the world had TEN TIMES as much data as in 2016. 6 billion smartphones will be in service in 2020. And IoT is just getting started.</a:t>
            </a:r>
            <a:br>
              <a:rPr lang="en-US" dirty="0"/>
            </a:br>
            <a:r>
              <a:rPr lang="en-CA" dirty="0">
                <a:hlinkClick r:id="rId7"/>
              </a:rPr>
              <a:t>https://www.forbes.com/sites/bernardmarr/2018/05/21/how-much-data-do-we-create-every-day-the-mind-blowing-stats-everyone-should-read/</a:t>
            </a:r>
            <a:br>
              <a:rPr lang="en-US" dirty="0"/>
            </a:br>
            <a:r>
              <a:rPr lang="en-US" dirty="0"/>
              <a:t>"</a:t>
            </a:r>
            <a:r>
              <a:rPr lang="en-CA" dirty="0"/>
              <a:t>By next year [2020], roughly 1.7 megabytes of data will be generated each second for every person in the world." </a:t>
            </a:r>
            <a:r>
              <a:rPr lang="en-CA" dirty="0">
                <a:hlinkClick r:id="rId8"/>
              </a:rPr>
              <a:t>https://www.theglobeandmail.com/investing/article-quandl-and-the-invasive-use-of-data/</a:t>
            </a:r>
            <a:endParaRPr lang="en-US" dirty="0"/>
          </a:p>
          <a:p>
            <a:r>
              <a:rPr lang="en-CA" dirty="0">
                <a:hlinkClick r:id="rId9"/>
              </a:rPr>
              <a:t>https://www.weforum.org/agenda/2019/03/citizen-science-can-help-solve-our-data-crisis/</a:t>
            </a:r>
            <a:endParaRPr lang="en-CA" dirty="0"/>
          </a:p>
          <a:p>
            <a:r>
              <a:rPr lang="en-CA" dirty="0">
                <a:hlinkClick r:id="rId10"/>
              </a:rPr>
              <a:t>https://www.google.com/search?q=how+5g+will+change+the+world</a:t>
            </a:r>
            <a:endParaRPr lang="en-CA" dirty="0"/>
          </a:p>
          <a:p>
            <a:endParaRPr lang="en-CA" dirty="0"/>
          </a:p>
          <a:p>
            <a:r>
              <a:rPr lang="en-CA" dirty="0"/>
              <a:t>https://www.thorntech.com/2018/08/containers-vs-serverless/</a:t>
            </a:r>
          </a:p>
          <a:p>
            <a:r>
              <a:rPr lang="en-CA" dirty="0"/>
              <a:t>https://www.cloudflare.com/learning/serverless/serverless-vs-containers/</a:t>
            </a:r>
          </a:p>
          <a:p>
            <a:endParaRPr lang="en-CA" dirty="0"/>
          </a:p>
          <a:p>
            <a:r>
              <a:rPr lang="en-CA" dirty="0"/>
              <a:t>Logistics: https://en.wikipedia.org/wiki/Vehicle_routing_problem</a:t>
            </a:r>
            <a:br>
              <a:rPr lang="en-CA" dirty="0"/>
            </a:br>
            <a:r>
              <a:rPr lang="en-CA" dirty="0"/>
              <a:t>Search: </a:t>
            </a:r>
            <a:r>
              <a:rPr lang="en-GB" dirty="0"/>
              <a:t>route planning </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6</a:t>
            </a:fld>
            <a:endParaRPr lang="en-US"/>
          </a:p>
        </p:txBody>
      </p:sp>
    </p:spTree>
    <p:extLst>
      <p:ext uri="{BB962C8B-B14F-4D97-AF65-F5344CB8AC3E}">
        <p14:creationId xmlns:p14="http://schemas.microsoft.com/office/powerpoint/2010/main" val="1038671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Does anyone run a pure open source environment on their PC?</a:t>
            </a:r>
            <a:r>
              <a:rPr lang="en-CA" dirty="0"/>
              <a:t> </a:t>
            </a:r>
            <a:br>
              <a:rPr lang="en-CA" dirty="0"/>
            </a:br>
            <a:r>
              <a:rPr lang="en-CA" dirty="0"/>
              <a:t>Not likely. Linux is nice in principle but Windows/macOS are easy in practice.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r>
              <a:rPr lang="en-CA" dirty="0"/>
              <a:t>Most of what you can do on Windows (Windoze) or macOS, you can do on Linux.</a:t>
            </a:r>
          </a:p>
          <a:p>
            <a:r>
              <a:rPr lang="en-CA" dirty="0"/>
              <a:t>Linux and FOSS (Free and Open Source Software) tools like LibreOffice, gimp, WINE (</a:t>
            </a:r>
            <a:r>
              <a:rPr lang="en-US" b="0" i="0" dirty="0">
                <a:solidFill>
                  <a:srgbClr val="000000"/>
                </a:solidFill>
                <a:effectLst/>
                <a:latin typeface="Helvetica Neue"/>
              </a:rPr>
              <a:t>Wine translates Windows API calls into POSIX calls on-the-fly, … to integrate Windows applications into Linux desktop https://www.winehq.org/</a:t>
            </a:r>
            <a:r>
              <a:rPr lang="en-CA" dirty="0"/>
              <a:t>)</a:t>
            </a:r>
          </a:p>
          <a:p>
            <a:r>
              <a:rPr lang="en-US" dirty="0">
                <a:hlinkClick r:id="rId3"/>
              </a:rPr>
              <a:t>How to Use Microsoft Office on Linux (itsfoss.com)</a:t>
            </a:r>
            <a:r>
              <a:rPr lang="en-US" dirty="0"/>
              <a:t> https://itsfoss.com/use-microsoft-office-linux/</a:t>
            </a:r>
          </a:p>
          <a:p>
            <a:endParaRPr lang="en-CA" dirty="0"/>
          </a:p>
          <a:p>
            <a:r>
              <a:rPr lang="en-CA" dirty="0"/>
              <a:t>Linux is nice in principle but Windows/macOS are easy in practice.</a:t>
            </a:r>
          </a:p>
          <a:p>
            <a:endParaRPr lang="en-CA" dirty="0"/>
          </a:p>
          <a:p>
            <a:r>
              <a:rPr lang="en-US" b="0" i="0" dirty="0">
                <a:solidFill>
                  <a:srgbClr val="333333"/>
                </a:solidFill>
                <a:effectLst/>
                <a:latin typeface="Open Sans" panose="020B0606030504020204" pitchFamily="34" charset="0"/>
              </a:rPr>
              <a:t>Microsoft Teams Progressive Web App can be used via a Chromium-based browser (i.e. is platform-agnostic)</a:t>
            </a:r>
            <a:br>
              <a:rPr lang="en-US" b="0" i="0" dirty="0">
                <a:solidFill>
                  <a:srgbClr val="333333"/>
                </a:solidFill>
                <a:effectLst/>
                <a:latin typeface="Open Sans" panose="020B0606030504020204" pitchFamily="34" charset="0"/>
              </a:rPr>
            </a:br>
            <a:r>
              <a:rPr lang="en-US" b="0" i="0" dirty="0">
                <a:solidFill>
                  <a:srgbClr val="333333"/>
                </a:solidFill>
                <a:effectLst/>
                <a:latin typeface="Open Sans" panose="020B0606030504020204" pitchFamily="34" charset="0"/>
              </a:rPr>
              <a:t>https://www.xda-developers.com/microsoft-teams-pwa-available-linux/</a:t>
            </a:r>
          </a:p>
          <a:p>
            <a:r>
              <a:rPr lang="en-CA" dirty="0"/>
              <a:t>https://en.wikipedia.org/wiki/Progressive_web_app</a:t>
            </a:r>
            <a:br>
              <a:rPr lang="en-CA" dirty="0"/>
            </a:br>
            <a:endParaRPr lang="en-CA" dirty="0"/>
          </a:p>
          <a:p>
            <a:r>
              <a:rPr lang="en-CA" dirty="0"/>
              <a:t>N.B. Licensing is regulation, not legislation.</a:t>
            </a:r>
          </a:p>
        </p:txBody>
      </p:sp>
      <p:sp>
        <p:nvSpPr>
          <p:cNvPr id="4" name="Slide Number Placeholder 3"/>
          <p:cNvSpPr>
            <a:spLocks noGrp="1"/>
          </p:cNvSpPr>
          <p:nvPr>
            <p:ph type="sldNum" sz="quarter" idx="10"/>
          </p:nvPr>
        </p:nvSpPr>
        <p:spPr/>
        <p:txBody>
          <a:bodyPr/>
          <a:lstStyle/>
          <a:p>
            <a:fld id="{6CE49CAB-11E7-4E46-B3A8-B9759289B5BF}" type="slidenum">
              <a:rPr lang="en-US" smtClean="0"/>
              <a:t>7</a:t>
            </a:fld>
            <a:endParaRPr lang="en-US" dirty="0"/>
          </a:p>
        </p:txBody>
      </p:sp>
    </p:spTree>
    <p:extLst>
      <p:ext uri="{BB962C8B-B14F-4D97-AF65-F5344CB8AC3E}">
        <p14:creationId xmlns:p14="http://schemas.microsoft.com/office/powerpoint/2010/main" val="555900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7468">
              <a:defRPr/>
            </a:pPr>
            <a:r>
              <a:rPr lang="en-US" dirty="0"/>
              <a:t>Most of the software</a:t>
            </a:r>
            <a:r>
              <a:rPr lang="en-US" baseline="0" dirty="0"/>
              <a:t> that we buy today – especially operating systems and databases – has been developed and distributed today using a “closed source model. E.g. software developed by corporations such as Microsoft, Apple, IBM, and Oracle. Only the executable code is distributed to customers as a product which they license, not purchase. The source code remains “closed”, a trade secret. The software is known as proprietary software.</a:t>
            </a:r>
          </a:p>
          <a:p>
            <a:endParaRPr lang="en-US" baseline="0" dirty="0"/>
          </a:p>
          <a:p>
            <a:r>
              <a:rPr lang="en-US" baseline="0" dirty="0"/>
              <a:t>These corporations hire employees to work on projects defined and managed by the corporation. The employees work in teams managed by project leaders. The source code developed by programmers is the “Intellectual Property” of the corporation. Many programmers must sign NDAs – Non-Disclosure Agreements so their employer's IP does not leak outside the company.</a:t>
            </a:r>
          </a:p>
          <a:p>
            <a:endParaRPr lang="en-US" baseline="0" dirty="0"/>
          </a:p>
          <a:p>
            <a:pPr algn="l"/>
            <a:r>
              <a:rPr lang="en-US" baseline="0" dirty="0"/>
              <a:t>When we “buy” the executable code, it comes with a very restricted or closed form of EULA (End User License Agreement) whereby the user has the right to use the product but does not own the product. In addition, the user cannot reverse engineer the executable and make changes to the product.</a:t>
            </a:r>
          </a:p>
          <a:p>
            <a:pPr algn="l"/>
            <a:endParaRPr lang="en-US" baseline="0" dirty="0"/>
          </a:p>
          <a:p>
            <a:pPr algn="l"/>
            <a:r>
              <a:rPr lang="en-US" baseline="0" dirty="0"/>
              <a:t>The open source model, on the other hand, is now becoming mainstream. Linux OS, </a:t>
            </a:r>
            <a:r>
              <a:rPr lang="en-US" baseline="0" dirty="0" err="1"/>
              <a:t>mySQL</a:t>
            </a:r>
            <a:r>
              <a:rPr lang="en-US" baseline="0" dirty="0"/>
              <a:t>, &amp; Apache Web Server sends out just less than half the world’s HTML every day. </a:t>
            </a:r>
          </a:p>
          <a:p>
            <a:pPr algn="l"/>
            <a:endParaRPr lang="en-US" baseline="0" dirty="0"/>
          </a:p>
          <a:p>
            <a:pPr algn="l"/>
            <a:r>
              <a:rPr lang="en-CA" dirty="0">
                <a:hlinkClick r:id="rId3"/>
              </a:rPr>
              <a:t>https://opensource.net/20years</a:t>
            </a:r>
            <a:r>
              <a:rPr lang="en-CA" dirty="0"/>
              <a:t>  </a:t>
            </a:r>
            <a:r>
              <a:rPr lang="en-CA" dirty="0">
                <a:hlinkClick r:id="rId4"/>
              </a:rPr>
              <a:t>https://opensource.org/node/914</a:t>
            </a:r>
            <a:endParaRPr lang="en-US" baseline="0" dirty="0"/>
          </a:p>
          <a:p>
            <a:pPr algn="l"/>
            <a:endParaRPr lang="en-US" baseline="0" dirty="0"/>
          </a:p>
          <a:p>
            <a:pPr algn="l"/>
            <a:r>
              <a:rPr lang="en-CA" dirty="0">
                <a:hlinkClick r:id="rId5"/>
              </a:rPr>
              <a:t>https://www.talend.com/blog/2018/03/27/7-emerging-open-source-big-data-projects-that-will-revolutionize-your-business/</a:t>
            </a:r>
            <a:endParaRPr lang="en-US" dirty="0"/>
          </a:p>
        </p:txBody>
      </p:sp>
      <p:sp>
        <p:nvSpPr>
          <p:cNvPr id="4" name="Slide Number Placeholder 3"/>
          <p:cNvSpPr>
            <a:spLocks noGrp="1"/>
          </p:cNvSpPr>
          <p:nvPr>
            <p:ph type="sldNum" sz="quarter" idx="10"/>
          </p:nvPr>
        </p:nvSpPr>
        <p:spPr/>
        <p:txBody>
          <a:bodyPr/>
          <a:lstStyle/>
          <a:p>
            <a:fld id="{314F67C4-4AAE-4E12-A8E7-F5B8FF9C811E}" type="slidenum">
              <a:rPr lang="en-US" smtClean="0"/>
              <a:t>8</a:t>
            </a:fld>
            <a:endParaRPr lang="en-US"/>
          </a:p>
        </p:txBody>
      </p:sp>
    </p:spTree>
    <p:extLst>
      <p:ext uri="{BB962C8B-B14F-4D97-AF65-F5344CB8AC3E}">
        <p14:creationId xmlns:p14="http://schemas.microsoft.com/office/powerpoint/2010/main" val="3894237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Synergy of world-wide collaborative development</a:t>
            </a:r>
          </a:p>
          <a:p>
            <a:pPr lvl="1"/>
            <a:r>
              <a:rPr lang="en-US" dirty="0"/>
              <a:t>Linux, LibreOffice, MYSQL, APACHE web server, and PHP</a:t>
            </a:r>
          </a:p>
          <a:p>
            <a:pPr defTabSz="957468">
              <a:defRPr/>
            </a:pPr>
            <a:endParaRPr lang="en-US" dirty="0"/>
          </a:p>
          <a:p>
            <a:pPr defTabSz="957468">
              <a:defRPr/>
            </a:pPr>
            <a:r>
              <a:rPr lang="en-US" dirty="0"/>
              <a:t>Free software, as opposed to open-source Projects, is "in the wild".  </a:t>
            </a:r>
            <a:br>
              <a:rPr lang="en-US" dirty="0"/>
            </a:br>
            <a:r>
              <a:rPr lang="en-US" b="1" dirty="0"/>
              <a:t>N.B. fake websites of well-known open-source projects try to lure open-source users into downloading malware. </a:t>
            </a:r>
            <a:r>
              <a:rPr lang="en-US" dirty="0"/>
              <a:t>https://getgreenshot.org/2019/01/07/fake-websites-targeting-oss-users-malware/</a:t>
            </a:r>
          </a:p>
          <a:p>
            <a:pPr defTabSz="957468">
              <a:defRPr/>
            </a:pPr>
            <a:endParaRPr lang="en-US" dirty="0"/>
          </a:p>
          <a:p>
            <a:pPr defTabSz="957468">
              <a:defRPr/>
            </a:pPr>
            <a:r>
              <a:rPr lang="en-CA" i="1" dirty="0"/>
              <a:t>The name "GNU" is a recursive acronym for "GNU's Not Unix!"; it is pronounced g-</a:t>
            </a:r>
            <a:r>
              <a:rPr lang="en-CA" i="1" dirty="0" err="1"/>
              <a:t>noo</a:t>
            </a:r>
            <a:r>
              <a:rPr lang="en-CA" i="1" dirty="0"/>
              <a:t>, as one syllable with no vowel sound between the g and the n.</a:t>
            </a:r>
            <a:r>
              <a:rPr lang="en-CA" dirty="0"/>
              <a:t>  GPL is General Public License.</a:t>
            </a:r>
            <a:endParaRPr lang="en-US" dirty="0"/>
          </a:p>
          <a:p>
            <a:pPr defTabSz="957468">
              <a:defRPr/>
            </a:pPr>
            <a:endParaRPr lang="en-US" dirty="0"/>
          </a:p>
          <a:p>
            <a:pPr defTabSz="957468">
              <a:defRPr/>
            </a:pPr>
            <a:r>
              <a:rPr lang="en-US" dirty="0"/>
              <a:t>https://www.fsf.org/  </a:t>
            </a:r>
            <a:r>
              <a:rPr lang="en-CA" dirty="0"/>
              <a:t>Philosophy of the GNU Project  https://www.gnu.org/philosophy/philosophy.html</a:t>
            </a:r>
          </a:p>
          <a:p>
            <a:pPr defTabSz="957468">
              <a:defRPr/>
            </a:pPr>
            <a:r>
              <a:rPr lang="en-CA" dirty="0"/>
              <a:t>Free software means that the software's users have freedom. (The issue is not about price.) e.g. GNU operating system</a:t>
            </a:r>
          </a:p>
          <a:p>
            <a:pPr defTabSz="957468">
              <a:defRPr/>
            </a:pPr>
            <a:r>
              <a:rPr lang="en-CA" dirty="0"/>
              <a:t>Specifically, free software means users have the four essential freedoms: (0) to run the program, (1) to study and change the program in source code form, (2) to redistribute exact copies, and (3) to distribute modified versions.</a:t>
            </a:r>
          </a:p>
          <a:p>
            <a:pPr defTabSz="957468">
              <a:defRPr/>
            </a:pPr>
            <a:endParaRPr lang="en-CA" dirty="0"/>
          </a:p>
          <a:p>
            <a:r>
              <a:rPr lang="en-CA" b="1" dirty="0"/>
              <a:t>GPL3 LICENSE SYNOPSIS</a:t>
            </a:r>
          </a:p>
          <a:p>
            <a:r>
              <a:rPr lang="en-CA" dirty="0"/>
              <a:t>1. Anyone can copy, modify and distribute this software. 2. You have to include the license and copyright notice with each and every distribution. 3. You can use this software privately. 4. You can use this software for commercial purposes. 5. </a:t>
            </a:r>
            <a:r>
              <a:rPr lang="en-CA" b="1" dirty="0"/>
              <a:t>Source code must be made available when the software is distributed.</a:t>
            </a:r>
            <a:r>
              <a:rPr lang="en-CA" dirty="0"/>
              <a:t> 6. If you modify it, you have to indicate changes made to the code. 7. Any modifications of this code base MUST be distributed with the same license, GPLv3. 8. This software is provided without warranty. 9. The software author or license can not be held liable for any damages inflicted by the software.</a:t>
            </a:r>
          </a:p>
          <a:p>
            <a:pPr defTabSz="957468">
              <a:defRPr/>
            </a:pPr>
            <a:endParaRPr lang="en-US" dirty="0"/>
          </a:p>
          <a:p>
            <a:pPr defTabSz="957468">
              <a:defRPr/>
            </a:pPr>
            <a:r>
              <a:rPr lang="en-US" baseline="0" dirty="0"/>
              <a:t>This can be a legal issue when programmers include open-source code in proprietary products. It IS a legal issue when Free Software is used a proprietary product because FS CANNOT be used this way.</a:t>
            </a:r>
            <a:endParaRPr lang="en-US" sz="1300" b="1" dirty="0"/>
          </a:p>
          <a:p>
            <a:pPr defTabSz="957468">
              <a:defRPr/>
            </a:pPr>
            <a:endParaRPr lang="en-US" dirty="0"/>
          </a:p>
          <a:p>
            <a:pPr defTabSz="957468">
              <a:defRPr/>
            </a:pPr>
            <a:r>
              <a:rPr lang="en-US" dirty="0"/>
              <a:t>Free / open-source software often provides features but "batteries are not included." There is usually "some assembly required" to combine those features into a business solution.</a:t>
            </a:r>
          </a:p>
          <a:p>
            <a:pPr defTabSz="957468">
              <a:defRPr/>
            </a:pPr>
            <a:r>
              <a:rPr lang="en-US" dirty="0"/>
              <a:t>Note: There is much proprietary software that is free as in cost, e.g. Adobe's PDF Reader or Oracle's Java language, but not free as in speech.</a:t>
            </a:r>
          </a:p>
          <a:p>
            <a:pPr defTabSz="957468">
              <a:defRPr/>
            </a:pPr>
            <a:endParaRPr lang="en-US" baseline="0" dirty="0"/>
          </a:p>
          <a:p>
            <a:r>
              <a:rPr lang="en-CA" sz="1300" dirty="0"/>
              <a:t>http://www.theopensourceway.org/</a:t>
            </a:r>
          </a:p>
          <a:p>
            <a:r>
              <a:rPr lang="en-CA" sz="1300" b="1" dirty="0"/>
              <a:t>The open-source way is a way of thinking about how people collaborate within a community to achieve common goals and interests.</a:t>
            </a:r>
          </a:p>
          <a:p>
            <a:r>
              <a:rPr lang="en-CA" sz="1300" b="1" dirty="0"/>
              <a:t>Enables people to further their own interests while contributing those interests back to a common good.</a:t>
            </a:r>
          </a:p>
          <a:p>
            <a:endParaRPr lang="en-CA" sz="1300" b="1" dirty="0"/>
          </a:p>
          <a:p>
            <a:r>
              <a:rPr lang="en-US" sz="2000" dirty="0">
                <a:hlinkClick r:id="rId3"/>
              </a:rPr>
              <a:t>What is open source? | Opensource.com</a:t>
            </a:r>
            <a:br>
              <a:rPr lang="en-CA" sz="1300" b="1" dirty="0"/>
            </a:br>
            <a:r>
              <a:rPr lang="en-CA" sz="1300" b="1" dirty="0"/>
              <a:t>https://opensource.com/resources/what-open-source</a:t>
            </a:r>
          </a:p>
          <a:p>
            <a:endParaRPr lang="en-US" dirty="0"/>
          </a:p>
          <a:p>
            <a:r>
              <a:rPr lang="en-CA" dirty="0"/>
              <a:t>https://opensource.org/faq#commercial</a:t>
            </a:r>
          </a:p>
          <a:p>
            <a:r>
              <a:rPr lang="en-CA" sz="1300" b="1" dirty="0"/>
              <a:t>All open-source software can be used for commercial purpose </a:t>
            </a:r>
            <a:r>
              <a:rPr lang="en-CA" sz="1300" b="1" u="sng" dirty="0"/>
              <a:t>within your company</a:t>
            </a:r>
            <a:r>
              <a:rPr lang="en-CA" sz="1300" b="1" dirty="0"/>
              <a:t>; the open-source Definition guarantees this. You can even sell open-source software.</a:t>
            </a:r>
          </a:p>
          <a:p>
            <a:r>
              <a:rPr lang="en-CA" sz="1300" b="1" dirty="0"/>
              <a:t>However, note that commercial is not the same as proprietary. If you receive software under an open-source license, you can always use that software for commercial purposes, but that doesn't always mean you can place further restrictions on people who receive the software from you. In particular, copyleft-style open-source licenses require that, in at least some cases, when you distribute the software, you must do so under the same license you received it under.</a:t>
            </a:r>
          </a:p>
          <a:p>
            <a:r>
              <a:rPr lang="en-CA" sz="1300" b="1" dirty="0"/>
              <a:t>"Copyleft" refers to licenses that allow derivative works but require them to use the same license as the original work.  Once Open, Always Open.</a:t>
            </a:r>
          </a:p>
          <a:p>
            <a:r>
              <a:rPr lang="en-CA" sz="1300" b="0" dirty="0"/>
              <a:t>“How will anyone know we’re using copyleft OSS contrary to the license?” search for: q=Truth%20Social+Mastodon+AGPLv3</a:t>
            </a:r>
          </a:p>
          <a:p>
            <a:endParaRPr lang="en-CA" sz="1300" b="1" dirty="0"/>
          </a:p>
          <a:p>
            <a:endParaRPr lang="en-CA" sz="1300" b="1" dirty="0"/>
          </a:p>
          <a:p>
            <a:r>
              <a:rPr lang="en-CA" sz="1300" b="1" dirty="0"/>
              <a:t>A "permissive" license permits proprietary derivative works.</a:t>
            </a:r>
          </a:p>
          <a:p>
            <a:r>
              <a:rPr lang="en-US" sz="1300" b="1" dirty="0"/>
              <a:t>T</a:t>
            </a:r>
            <a:r>
              <a:rPr lang="en-CA" sz="1300" b="1" dirty="0"/>
              <a:t>here are many open-source licenses and you should be aware of the terms when using open-source software in a software package distributed or sold outside your company.</a:t>
            </a:r>
          </a:p>
          <a:p>
            <a:r>
              <a:rPr lang="en-CA" sz="1300" b="1" dirty="0"/>
              <a:t>See </a:t>
            </a:r>
            <a:r>
              <a:rPr lang="en-CA" dirty="0">
                <a:hlinkClick r:id="rId4"/>
              </a:rPr>
              <a:t>https://www.synopsys.com/blogs/software-security/open-source-license-risks/</a:t>
            </a:r>
            <a:endParaRPr lang="en-CA" sz="1300" b="1" dirty="0"/>
          </a:p>
          <a:p>
            <a:endParaRPr lang="en-US" sz="1300" dirty="0"/>
          </a:p>
          <a:p>
            <a:r>
              <a:rPr lang="en-CA" dirty="0"/>
              <a:t>https://choosealicense.com/</a:t>
            </a:r>
          </a:p>
          <a:p>
            <a:r>
              <a:rPr lang="en-CA" dirty="0"/>
              <a:t>https://blog.codinghorror.com/pick-a-license-any-license/</a:t>
            </a:r>
          </a:p>
          <a:p>
            <a:r>
              <a:rPr lang="en-CA" dirty="0"/>
              <a:t>http://oss-watch.ac.uk/resources/licdiff</a:t>
            </a:r>
          </a:p>
          <a:p>
            <a:r>
              <a:rPr lang="en-CA" dirty="0"/>
              <a:t>http://oss-watch.ac.uk/apps/licdiff/</a:t>
            </a:r>
          </a:p>
          <a:p>
            <a:r>
              <a:rPr lang="en-CA" dirty="0"/>
              <a:t>https://en.wikipedia.org/wiki/Comparison_of_free_and_open-source_software_licenses</a:t>
            </a:r>
          </a:p>
          <a:p>
            <a:r>
              <a:rPr lang="en-CA" dirty="0"/>
              <a:t>https://itsfoss.com/open-source-licenses-explained/</a:t>
            </a:r>
          </a:p>
          <a:p>
            <a:r>
              <a:rPr lang="en-CA" dirty="0"/>
              <a:t>http://www.binpress.com/blog/2013/06/21/open-source-licensing-for-dummies/</a:t>
            </a:r>
          </a:p>
          <a:p>
            <a:r>
              <a:rPr lang="en-CA" dirty="0"/>
              <a:t>https://tldrlegal.com/</a:t>
            </a:r>
          </a:p>
          <a:p>
            <a:endParaRPr lang="en-US" dirty="0"/>
          </a:p>
          <a:p>
            <a:r>
              <a:rPr lang="en-US" b="1" dirty="0"/>
              <a:t>C</a:t>
            </a:r>
            <a:r>
              <a:rPr lang="en-CA" b="1" dirty="0" err="1"/>
              <a:t>ost</a:t>
            </a:r>
            <a:r>
              <a:rPr lang="en-CA" b="1" dirty="0"/>
              <a:t>: LibreOffice is free to use, Microsoft Office is not. LibreOffice 7.4 has caught up to many features in MS-Office including access to cloud resources and cloud hosting like MS-Office 365 but is still missing some enterprise features like Outlook (email and calendaring) https://wiki.documentfoundation.org/Feature_Comparison:_LibreOffice_-_Microsoft_Office</a:t>
            </a:r>
          </a:p>
          <a:p>
            <a:endParaRPr lang="en-CA" b="1" dirty="0"/>
          </a:p>
        </p:txBody>
      </p:sp>
      <p:sp>
        <p:nvSpPr>
          <p:cNvPr id="4" name="Slide Number Placeholder 3"/>
          <p:cNvSpPr>
            <a:spLocks noGrp="1"/>
          </p:cNvSpPr>
          <p:nvPr>
            <p:ph type="sldNum" sz="quarter" idx="10"/>
          </p:nvPr>
        </p:nvSpPr>
        <p:spPr/>
        <p:txBody>
          <a:bodyPr/>
          <a:lstStyle/>
          <a:p>
            <a:fld id="{6CE49CAB-11E7-4E46-B3A8-B9759289B5BF}" type="slidenum">
              <a:rPr lang="en-US" smtClean="0"/>
              <a:t>9</a:t>
            </a:fld>
            <a:endParaRPr lang="en-US"/>
          </a:p>
        </p:txBody>
      </p:sp>
    </p:spTree>
    <p:extLst>
      <p:ext uri="{BB962C8B-B14F-4D97-AF65-F5344CB8AC3E}">
        <p14:creationId xmlns:p14="http://schemas.microsoft.com/office/powerpoint/2010/main" val="1558475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2023-06-24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07471-B472-4C3F-B46F-D347BD4AB42B}" type="datetimeFigureOut">
              <a:rPr lang="en-CA" smtClean="0"/>
              <a:t>2023-06-24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2023-06-24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2023-06-24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2023-06-24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2023-06-24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2023-06-24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ry - Stop">
    <p:spTree>
      <p:nvGrpSpPr>
        <p:cNvPr id="1" name=""/>
        <p:cNvGrpSpPr/>
        <p:nvPr/>
      </p:nvGrpSpPr>
      <p:grpSpPr>
        <a:xfrm>
          <a:off x="0" y="0"/>
          <a:ext cx="0" cy="0"/>
          <a:chOff x="0" y="0"/>
          <a:chExt cx="0" cy="0"/>
        </a:xfrm>
      </p:grpSpPr>
      <p:sp>
        <p:nvSpPr>
          <p:cNvPr id="2" name="Title 1"/>
          <p:cNvSpPr>
            <a:spLocks noGrp="1"/>
          </p:cNvSpPr>
          <p:nvPr>
            <p:ph type="title"/>
          </p:nvPr>
        </p:nvSpPr>
        <p:spPr>
          <a:xfrm>
            <a:off x="457200" y="400050"/>
            <a:ext cx="7571184" cy="742950"/>
          </a:xfrm>
        </p:spPr>
        <p:txBody>
          <a:bodyPr/>
          <a:lstStyle/>
          <a:p>
            <a:r>
              <a:rPr lang="en-US" dirty="0"/>
              <a:t>Click to edit Master title style</a:t>
            </a:r>
            <a:endParaRPr lang="en-CA" dirty="0"/>
          </a:p>
        </p:txBody>
      </p:sp>
      <p:sp>
        <p:nvSpPr>
          <p:cNvPr id="3" name="Date Placeholder 2"/>
          <p:cNvSpPr>
            <a:spLocks noGrp="1"/>
          </p:cNvSpPr>
          <p:nvPr>
            <p:ph type="dt" sz="half" idx="10"/>
          </p:nvPr>
        </p:nvSpPr>
        <p:spPr/>
        <p:txBody>
          <a:bodyPr/>
          <a:lstStyle/>
          <a:p>
            <a:fld id="{E9B07471-B472-4C3F-B46F-D347BD4AB42B}" type="datetimeFigureOut">
              <a:rPr lang="en-CA" smtClean="0"/>
              <a:t>2023-06-24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
        <p:nvSpPr>
          <p:cNvPr id="6" name="Content Placeholder 2"/>
          <p:cNvSpPr>
            <a:spLocks noGrp="1"/>
          </p:cNvSpPr>
          <p:nvPr>
            <p:ph idx="1"/>
          </p:nvPr>
        </p:nvSpPr>
        <p:spPr>
          <a:xfrm>
            <a:off x="457200" y="1200150"/>
            <a:ext cx="82296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8091958" y="411509"/>
            <a:ext cx="720080" cy="830997"/>
          </a:xfrm>
          <a:prstGeom prst="rect">
            <a:avLst/>
          </a:prstGeom>
          <a:noFill/>
        </p:spPr>
        <p:txBody>
          <a:bodyPr wrap="square" rtlCol="0">
            <a:spAutoFit/>
          </a:bodyPr>
          <a:lstStyle/>
          <a:p>
            <a:r>
              <a:rPr lang="en-CA" sz="4800" err="1">
                <a:solidFill>
                  <a:schemeClr val="tx2">
                    <a:lumMod val="60000"/>
                    <a:lumOff val="40000"/>
                  </a:schemeClr>
                </a:solidFill>
                <a:latin typeface="Webdings" pitchFamily="18" charset="2"/>
              </a:rPr>
              <a:t>i</a:t>
            </a:r>
            <a:endParaRPr lang="en-CA" sz="4800">
              <a:solidFill>
                <a:schemeClr val="tx2">
                  <a:lumMod val="60000"/>
                  <a:lumOff val="40000"/>
                </a:schemeClr>
              </a:solidFill>
              <a:latin typeface="Webdings" pitchFamily="18" charset="2"/>
            </a:endParaRPr>
          </a:p>
        </p:txBody>
      </p:sp>
    </p:spTree>
    <p:extLst>
      <p:ext uri="{BB962C8B-B14F-4D97-AF65-F5344CB8AC3E}">
        <p14:creationId xmlns:p14="http://schemas.microsoft.com/office/powerpoint/2010/main" val="2482613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000" b="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07471-B472-4C3F-B46F-D347BD4AB42B}" type="datetimeFigureOut">
              <a:rPr lang="en-CA" smtClean="0"/>
              <a:t>2023-06-24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8219256"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4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8219256"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9B07471-B472-4C3F-B46F-D347BD4AB42B}" type="datetimeFigureOut">
              <a:rPr lang="en-CA" smtClean="0"/>
              <a:t>2023-06-24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spTree>
    <p:extLst>
      <p:ext uri="{BB962C8B-B14F-4D97-AF65-F5344CB8AC3E}">
        <p14:creationId xmlns:p14="http://schemas.microsoft.com/office/powerpoint/2010/main" val="53037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47484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B07471-B472-4C3F-B46F-D347BD4AB42B}" type="datetimeFigureOut">
              <a:rPr lang="en-CA" smtClean="0"/>
              <a:t>2023-06-24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
        <p:nvSpPr>
          <p:cNvPr id="9" name="Picture Placeholder 8"/>
          <p:cNvSpPr>
            <a:spLocks noGrp="1"/>
          </p:cNvSpPr>
          <p:nvPr>
            <p:ph type="pic" sz="quarter" idx="13"/>
          </p:nvPr>
        </p:nvSpPr>
        <p:spPr>
          <a:xfrm>
            <a:off x="5004048" y="1257301"/>
            <a:ext cx="4139952" cy="3886200"/>
          </a:xfrm>
        </p:spPr>
        <p:txBody>
          <a:bodyPr/>
          <a:lstStyle/>
          <a:p>
            <a:endParaRPr lang="en-CA"/>
          </a:p>
        </p:txBody>
      </p:sp>
    </p:spTree>
    <p:extLst>
      <p:ext uri="{BB962C8B-B14F-4D97-AF65-F5344CB8AC3E}">
        <p14:creationId xmlns:p14="http://schemas.microsoft.com/office/powerpoint/2010/main" val="616190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Franklin Gothic Demi"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07471-B472-4C3F-B46F-D347BD4AB42B}" type="datetimeFigureOut">
              <a:rPr lang="en-CA" smtClean="0"/>
              <a:t>2023-06-24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B07471-B472-4C3F-B46F-D347BD4AB42B}" type="datetimeFigureOut">
              <a:rPr lang="en-CA" smtClean="0"/>
              <a:t>2023-06-24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07471-B472-4C3F-B46F-D347BD4AB42B}" type="datetimeFigureOut">
              <a:rPr lang="en-CA" smtClean="0"/>
              <a:t>2023-06-24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E9B07471-B472-4C3F-B46F-D347BD4AB42B}" type="datetimeFigureOut">
              <a:rPr lang="en-CA" smtClean="0"/>
              <a:t>2023-06-24</a:t>
            </a:fld>
            <a:endParaRPr lang="en-CA"/>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endParaRPr lang="en-CA"/>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9520302C-C939-453E-8DD2-9FE6F9C2455B}"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28" r:id="rId3"/>
    <p:sldLayoutId id="2147484119" r:id="rId4"/>
    <p:sldLayoutId id="2147484130" r:id="rId5"/>
    <p:sldLayoutId id="2147484129" r:id="rId6"/>
    <p:sldLayoutId id="2147484121" r:id="rId7"/>
    <p:sldLayoutId id="2147484122" r:id="rId8"/>
    <p:sldLayoutId id="2147484123" r:id="rId9"/>
    <p:sldLayoutId id="2147484120" r:id="rId10"/>
    <p:sldLayoutId id="2147484124" r:id="rId11"/>
    <p:sldLayoutId id="2147484125" r:id="rId12"/>
    <p:sldLayoutId id="2147484126" r:id="rId13"/>
    <p:sldLayoutId id="2147484127" r:id="rId14"/>
  </p:sldLayoutIdLst>
  <p:txStyles>
    <p:title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opensource.microsoft.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en.wikipedia.org/wiki/List_of_free_software_project_directories" TargetMode="External"/><Relationship Id="rId5" Type="http://schemas.openxmlformats.org/officeDocument/2006/relationships/hyperlink" Target="https://www.ibm.com/opensource/" TargetMode="External"/><Relationship Id="rId4" Type="http://schemas.openxmlformats.org/officeDocument/2006/relationships/hyperlink" Target="https://opensource.apple.com/"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priv.gc.ca/en/privacy-topics/privacy-laws-in-canada/the-personal-information-protection-and-electronic-documents-act-pipeda/pipeda_brief/" TargetMode="External"/><Relationship Id="rId7" Type="http://schemas.openxmlformats.org/officeDocument/2006/relationships/hyperlink" Target="https://www.parl.ca/legisinfo/en/bill/44-1/c-27"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www.canada.ca/en/innovation-science-economic-development/news/2022/06/new-laws-to-strengthen-canadians-privacy-protection-and-trust-in-the-digital-economy.html" TargetMode="External"/><Relationship Id="rId5" Type="http://schemas.openxmlformats.org/officeDocument/2006/relationships/hyperlink" Target="https://www.priv.gc.ca/en/privacy-topics/business-privacy/safeguards-and-breaches/privacy-breaches/respond-to-a-privacy-breach-at-your-business/bir_201920_001/" TargetMode="External"/><Relationship Id="rId4" Type="http://schemas.openxmlformats.org/officeDocument/2006/relationships/hyperlink" Target="http://gazetteducanada.gc.ca/rp-pr/p2/2018/2018-04-18/html/sor-dors64-eng.html"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priv.gc.ca/en/privacy-topics/privacy-laws-in-canada/the-personal-information-protection-and-electronic-documents-act-pipeda/r_o_p/canadas-anti-spam-legislation/"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fightspam.gc.ca/eic/site/030.nsf/eng/00016.html" TargetMode="External"/><Relationship Id="rId4" Type="http://schemas.openxmlformats.org/officeDocument/2006/relationships/hyperlink" Target="https://crtc.gc.ca/eng/internet/infograph.htm"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https://www.canada.ca/en/services/business/ip.html"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www.senecacollege.ca/about/policies/intellectual-property-policy.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www.qwant.com/?q=open+source+licens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www.ic.gc.ca/eic/site/cipointernet-internetopic.nsf/eng/Home" TargetMode="External"/><Relationship Id="rId7" Type="http://schemas.openxmlformats.org/officeDocument/2006/relationships/hyperlink" Target="https://www.blockcerts.org/"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prescientinnovations.com/" TargetMode="External"/><Relationship Id="rId5" Type="http://schemas.openxmlformats.org/officeDocument/2006/relationships/hyperlink" Target="https://www.theglobeandmail.com/arts/article-new-canadian-blockchain-registry-aims-to-help-artists-protect-their" TargetMode="External"/><Relationship Id="rId4" Type="http://schemas.openxmlformats.org/officeDocument/2006/relationships/hyperlink" Target="https://www.ic.gc.ca/eic/site/cipointernet-internetopic.nsf/eng/wr03915.html?Open&amp;wt_src=cipo-cpyrght-main&amp;wt_cxt=toptask"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General_Data_Protection_Regulation"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www.youtube.com/watch?v=KyOEv5fW5NE" TargetMode="External"/><Relationship Id="rId4" Type="http://schemas.openxmlformats.org/officeDocument/2006/relationships/hyperlink" Target="https://services.priv.gc.ca/quiz/index_e.asp"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myapps.senecacollege.ca/" TargetMode="External"/><Relationship Id="rId7"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startpage.com/sp/search?query=OSS%20projects%20marketable%20development%20experience" TargetMode="External"/><Relationship Id="rId5" Type="http://schemas.openxmlformats.org/officeDocument/2006/relationships/hyperlink" Target="https://www.startpage.com/do/dsearch?query=open+source+software+projects+for+beginners" TargetMode="External"/><Relationship Id="rId4" Type="http://schemas.openxmlformats.org/officeDocument/2006/relationships/hyperlink" Target="https://www.startpage.com/sp/search?query=Open+Source+Software+web+development+server-sid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roberthalf.ca/en/salary-guide/specialization/technolog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forbes.com/sites/bernardmarr/2018/05/21/how-much-data-do-we-create-every-day-the-mind-blowing-stats-everyone-should-rea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Comparison_of_source-code-hosting_facilities" TargetMode="External"/><Relationship Id="rId3" Type="http://schemas.openxmlformats.org/officeDocument/2006/relationships/hyperlink" Target="https://github.com/open-source" TargetMode="External"/><Relationship Id="rId7" Type="http://schemas.openxmlformats.org/officeDocument/2006/relationships/hyperlink" Target="https://itsfoss.com/github-alternative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about.gitlab.com/" TargetMode="External"/><Relationship Id="rId5" Type="http://schemas.openxmlformats.org/officeDocument/2006/relationships/hyperlink" Target="https://bitbucket.org/" TargetMode="External"/><Relationship Id="rId4" Type="http://schemas.openxmlformats.org/officeDocument/2006/relationships/hyperlink" Target="https://sourceforge.net/" TargetMode="External"/><Relationship Id="rId9" Type="http://schemas.openxmlformats.org/officeDocument/2006/relationships/hyperlink" Target="https://getgreenshot.org/2019/01/07/fake-websites-targeting-oss-users-malwa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Computer Principles for Programmers</a:t>
            </a:r>
          </a:p>
        </p:txBody>
      </p:sp>
      <p:sp>
        <p:nvSpPr>
          <p:cNvPr id="3" name="Subtitle 2"/>
          <p:cNvSpPr>
            <a:spLocks noGrp="1"/>
          </p:cNvSpPr>
          <p:nvPr>
            <p:ph type="subTitle" idx="1"/>
          </p:nvPr>
        </p:nvSpPr>
        <p:spPr>
          <a:xfrm>
            <a:off x="685800" y="2628900"/>
            <a:ext cx="7848600" cy="2175098"/>
          </a:xfrm>
        </p:spPr>
        <p:txBody>
          <a:bodyPr>
            <a:normAutofit/>
          </a:bodyPr>
          <a:lstStyle/>
          <a:p>
            <a:r>
              <a:rPr lang="en-US" sz="3200" b="1" dirty="0"/>
              <a:t>IT Jobs, Source Code Licensing, </a:t>
            </a:r>
            <a:br>
              <a:rPr lang="en-US" sz="3200" b="1" dirty="0"/>
            </a:br>
            <a:r>
              <a:rPr lang="en-US" sz="3200" b="1" dirty="0"/>
              <a:t>Spam, Privacy, Intellectual Property</a:t>
            </a:r>
          </a:p>
        </p:txBody>
      </p:sp>
    </p:spTree>
    <p:extLst>
      <p:ext uri="{BB962C8B-B14F-4D97-AF65-F5344CB8AC3E}">
        <p14:creationId xmlns:p14="http://schemas.microsoft.com/office/powerpoint/2010/main" val="2586690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46608" y="1059582"/>
            <a:ext cx="8717879" cy="3816424"/>
          </a:xfrm>
        </p:spPr>
        <p:txBody>
          <a:bodyPr>
            <a:normAutofit fontScale="70000" lnSpcReduction="20000"/>
          </a:bodyPr>
          <a:lstStyle/>
          <a:p>
            <a:pPr>
              <a:lnSpc>
                <a:spcPct val="120000"/>
              </a:lnSpc>
              <a:spcBef>
                <a:spcPts val="600"/>
              </a:spcBef>
            </a:pPr>
            <a:r>
              <a:rPr lang="en-CA" dirty="0"/>
              <a:t>Run-time license for compiled software. (Source code is n/a.)</a:t>
            </a:r>
          </a:p>
          <a:p>
            <a:pPr defTabSz="957468">
              <a:lnSpc>
                <a:spcPct val="120000"/>
              </a:lnSpc>
              <a:spcBef>
                <a:spcPts val="600"/>
              </a:spcBef>
              <a:defRPr/>
            </a:pPr>
            <a:r>
              <a:rPr lang="en-CA" dirty="0"/>
              <a:t>Enterprise </a:t>
            </a:r>
            <a:r>
              <a:rPr lang="en-CA" sz="2800" noProof="0" dirty="0"/>
              <a:t>Scalability: </a:t>
            </a:r>
          </a:p>
          <a:p>
            <a:pPr lvl="1" defTabSz="957468">
              <a:lnSpc>
                <a:spcPct val="120000"/>
              </a:lnSpc>
              <a:spcBef>
                <a:spcPts val="0"/>
              </a:spcBef>
              <a:defRPr/>
            </a:pPr>
            <a:r>
              <a:rPr lang="en-CA" noProof="0" dirty="0"/>
              <a:t>network admin control to manage apps on hundreds or thousands of PCs</a:t>
            </a:r>
          </a:p>
          <a:p>
            <a:pPr lvl="1" defTabSz="957468">
              <a:lnSpc>
                <a:spcPct val="120000"/>
              </a:lnSpc>
              <a:spcBef>
                <a:spcPts val="0"/>
              </a:spcBef>
              <a:defRPr/>
            </a:pPr>
            <a:r>
              <a:rPr lang="en-CA" noProof="0" dirty="0"/>
              <a:t>server apps suitable for hundreds or thousands of concurrent users</a:t>
            </a:r>
            <a:endParaRPr lang="en-CA" dirty="0"/>
          </a:p>
          <a:p>
            <a:pPr>
              <a:lnSpc>
                <a:spcPct val="120000"/>
              </a:lnSpc>
              <a:spcBef>
                <a:spcPts val="600"/>
              </a:spcBef>
            </a:pPr>
            <a:r>
              <a:rPr lang="en-CA" dirty="0"/>
              <a:t>Supported Life Cycle:</a:t>
            </a:r>
          </a:p>
          <a:p>
            <a:pPr lvl="1">
              <a:lnSpc>
                <a:spcPct val="120000"/>
              </a:lnSpc>
              <a:spcBef>
                <a:spcPts val="0"/>
              </a:spcBef>
            </a:pPr>
            <a:r>
              <a:rPr lang="en-US" dirty="0"/>
              <a:t>continuous development</a:t>
            </a:r>
            <a:r>
              <a:rPr lang="en-CA" noProof="0" dirty="0"/>
              <a:t> </a:t>
            </a:r>
          </a:p>
          <a:p>
            <a:pPr lvl="1">
              <a:lnSpc>
                <a:spcPct val="120000"/>
              </a:lnSpc>
              <a:spcBef>
                <a:spcPts val="0"/>
              </a:spcBef>
            </a:pPr>
            <a:r>
              <a:rPr lang="en-CA" noProof="0" dirty="0"/>
              <a:t>end-user level training and support</a:t>
            </a:r>
            <a:endParaRPr lang="en-US" dirty="0"/>
          </a:p>
          <a:p>
            <a:pPr lvl="1">
              <a:lnSpc>
                <a:spcPct val="120000"/>
              </a:lnSpc>
              <a:spcBef>
                <a:spcPts val="0"/>
              </a:spcBef>
            </a:pPr>
            <a:r>
              <a:rPr lang="en-US" dirty="0"/>
              <a:t>patches for security, bug fixes, functionality, and usability enhancements</a:t>
            </a:r>
            <a:endParaRPr lang="en-CA" noProof="0" dirty="0"/>
          </a:p>
          <a:p>
            <a:pPr lvl="1">
              <a:lnSpc>
                <a:spcPct val="120000"/>
              </a:lnSpc>
              <a:spcBef>
                <a:spcPts val="0"/>
              </a:spcBef>
            </a:pPr>
            <a:r>
              <a:rPr lang="en-US" dirty="0"/>
              <a:t>end-of-life migration paths</a:t>
            </a:r>
          </a:p>
          <a:p>
            <a:pPr>
              <a:lnSpc>
                <a:spcPct val="120000"/>
              </a:lnSpc>
              <a:spcBef>
                <a:spcPts val="600"/>
              </a:spcBef>
            </a:pPr>
            <a:r>
              <a:rPr lang="en-CA" dirty="0"/>
              <a:t>Cloud-based deployment options</a:t>
            </a:r>
          </a:p>
          <a:p>
            <a:pPr>
              <a:lnSpc>
                <a:spcPct val="120000"/>
              </a:lnSpc>
              <a:spcBef>
                <a:spcPts val="600"/>
              </a:spcBef>
            </a:pPr>
            <a:r>
              <a:rPr lang="en-CA" dirty="0"/>
              <a:t>examples: IBM OSs &amp; DB2. Apple iOS &amp; macOS. Microsoft Windows (PC and Server), MS-SQL Server (DB), MS-Office 365 Apps. </a:t>
            </a:r>
          </a:p>
        </p:txBody>
      </p:sp>
      <p:sp>
        <p:nvSpPr>
          <p:cNvPr id="7" name="Title 1"/>
          <p:cNvSpPr>
            <a:spLocks noGrp="1"/>
          </p:cNvSpPr>
          <p:nvPr>
            <p:ph type="title"/>
          </p:nvPr>
        </p:nvSpPr>
        <p:spPr>
          <a:xfrm>
            <a:off x="246608" y="267494"/>
            <a:ext cx="8717879" cy="742950"/>
          </a:xfrm>
        </p:spPr>
        <p:txBody>
          <a:bodyPr>
            <a:noAutofit/>
          </a:bodyPr>
          <a:lstStyle/>
          <a:p>
            <a:r>
              <a:rPr lang="en-US" sz="3200" dirty="0"/>
              <a:t>What is a Closed/Proprietary Source Software?</a:t>
            </a:r>
          </a:p>
        </p:txBody>
      </p:sp>
    </p:spTree>
    <p:extLst>
      <p:ext uri="{BB962C8B-B14F-4D97-AF65-F5344CB8AC3E}">
        <p14:creationId xmlns:p14="http://schemas.microsoft.com/office/powerpoint/2010/main" val="2681401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noAutofit/>
          </a:bodyPr>
          <a:lstStyle/>
          <a:p>
            <a:r>
              <a:rPr lang="en-US" sz="2800"/>
              <a:t>Hybrid Open and Closed Source Systems in ICT</a:t>
            </a:r>
          </a:p>
        </p:txBody>
      </p:sp>
      <p:sp>
        <p:nvSpPr>
          <p:cNvPr id="3" name="Content Placeholder 2"/>
          <p:cNvSpPr>
            <a:spLocks noGrp="1"/>
          </p:cNvSpPr>
          <p:nvPr>
            <p:ph idx="1"/>
          </p:nvPr>
        </p:nvSpPr>
        <p:spPr>
          <a:xfrm>
            <a:off x="323528" y="1059582"/>
            <a:ext cx="8568952" cy="3759167"/>
          </a:xfrm>
        </p:spPr>
        <p:txBody>
          <a:bodyPr>
            <a:normAutofit/>
          </a:bodyPr>
          <a:lstStyle/>
          <a:p>
            <a:r>
              <a:rPr lang="en-CA" dirty="0">
                <a:solidFill>
                  <a:schemeClr val="tx2"/>
                </a:solidFill>
              </a:rPr>
              <a:t>Enterprise scale ICT uses a hybrid of open and closed source systems</a:t>
            </a:r>
          </a:p>
          <a:p>
            <a:pPr lvl="1"/>
            <a:r>
              <a:rPr lang="en-CA" dirty="0">
                <a:solidFill>
                  <a:schemeClr val="tx2"/>
                </a:solidFill>
              </a:rPr>
              <a:t>Linux servers, LAMP and MEAN stacks, open web frameworks.</a:t>
            </a:r>
          </a:p>
          <a:p>
            <a:pPr lvl="1"/>
            <a:r>
              <a:rPr lang="en-CA" dirty="0">
                <a:solidFill>
                  <a:schemeClr val="tx2"/>
                </a:solidFill>
              </a:rPr>
              <a:t>Apache Hadoop (open) and IBM DB2 (closed) for big data</a:t>
            </a:r>
            <a:endParaRPr lang="en-CA" dirty="0">
              <a:solidFill>
                <a:srgbClr val="00B0F0"/>
              </a:solidFill>
            </a:endParaRPr>
          </a:p>
          <a:p>
            <a:r>
              <a:rPr lang="en-CA" dirty="0"/>
              <a:t>Microsoft, Apple, and IBM have many open source projects </a:t>
            </a:r>
            <a:r>
              <a:rPr lang="en-CA" i="1" dirty="0"/>
              <a:t>included within their propriety offerings</a:t>
            </a:r>
            <a:r>
              <a:rPr lang="en-CA" dirty="0"/>
              <a:t>.</a:t>
            </a:r>
          </a:p>
          <a:p>
            <a:pPr lvl="1"/>
            <a:r>
              <a:rPr lang="en-CA" sz="1600" dirty="0">
                <a:hlinkClick r:id="rId3"/>
              </a:rPr>
              <a:t>https://opensource.microsoft.com/</a:t>
            </a:r>
            <a:r>
              <a:rPr lang="en-CA" sz="1600" dirty="0"/>
              <a:t>  e.g. VS Code, Terminal, PowerShell, </a:t>
            </a:r>
            <a:r>
              <a:rPr lang="en-CA" sz="1600" dirty="0" err="1"/>
              <a:t>PowerToys</a:t>
            </a:r>
            <a:endParaRPr lang="en-CA" sz="1600" dirty="0"/>
          </a:p>
          <a:p>
            <a:pPr lvl="1"/>
            <a:r>
              <a:rPr lang="en-CA" sz="1600" dirty="0">
                <a:hlinkClick r:id="rId4"/>
              </a:rPr>
              <a:t>https://opensource.apple.com/</a:t>
            </a:r>
            <a:endParaRPr lang="en-CA" sz="1600" dirty="0">
              <a:hlinkClick r:id="rId5"/>
            </a:endParaRPr>
          </a:p>
          <a:p>
            <a:pPr lvl="1"/>
            <a:r>
              <a:rPr lang="en-CA" sz="1600" dirty="0">
                <a:hlinkClick r:id="rId5"/>
              </a:rPr>
              <a:t>https://www.ibm.com/opensource/</a:t>
            </a:r>
            <a:endParaRPr lang="en-CA" sz="1600" dirty="0"/>
          </a:p>
          <a:p>
            <a:pPr lvl="1"/>
            <a:r>
              <a:rPr lang="en-CA" sz="1600" dirty="0">
                <a:hlinkClick r:id="rId6"/>
              </a:rPr>
              <a:t>https://en.wikipedia.org/wiki/List_of_free_software_project_directories</a:t>
            </a:r>
            <a:r>
              <a:rPr lang="en-CA" sz="1600" dirty="0"/>
              <a:t> </a:t>
            </a:r>
          </a:p>
        </p:txBody>
      </p:sp>
    </p:spTree>
    <p:extLst>
      <p:ext uri="{BB962C8B-B14F-4D97-AF65-F5344CB8AC3E}">
        <p14:creationId xmlns:p14="http://schemas.microsoft.com/office/powerpoint/2010/main" val="2479284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4269" y="987574"/>
            <a:ext cx="8779731" cy="3759167"/>
          </a:xfrm>
        </p:spPr>
        <p:txBody>
          <a:bodyPr>
            <a:normAutofit fontScale="92500"/>
          </a:bodyPr>
          <a:lstStyle/>
          <a:p>
            <a:r>
              <a:rPr lang="en-CA" dirty="0"/>
              <a:t>Red Hat developed a distro of the Linux OS, 1994</a:t>
            </a:r>
          </a:p>
          <a:p>
            <a:r>
              <a:rPr lang="en-CA" dirty="0"/>
              <a:t>Fedora (free): rapid development of latest technology</a:t>
            </a:r>
          </a:p>
          <a:p>
            <a:r>
              <a:rPr lang="en-CA" dirty="0"/>
              <a:t>Red Hat Enterprise Linux – certified and integrated platform</a:t>
            </a:r>
          </a:p>
          <a:p>
            <a:pPr lvl="1"/>
            <a:r>
              <a:rPr lang="en-CA" dirty="0"/>
              <a:t>Support, Training, SLAs, Secure, Stable, Tested, Hardened, Long Life Cycle, single source of Open Software, scales to large organizations</a:t>
            </a:r>
          </a:p>
          <a:p>
            <a:r>
              <a:rPr lang="en-US" dirty="0"/>
              <a:t>Red Hat Enterprise Linux Server, per </a:t>
            </a:r>
            <a:r>
              <a:rPr lang="en-CA" dirty="0"/>
              <a:t>socket pair </a:t>
            </a:r>
            <a:r>
              <a:rPr lang="en-US" dirty="0"/>
              <a:t>per</a:t>
            </a:r>
            <a:r>
              <a:rPr lang="en-CA" dirty="0"/>
              <a:t> year</a:t>
            </a:r>
            <a:endParaRPr lang="en-US" dirty="0"/>
          </a:p>
          <a:p>
            <a:pPr lvl="1"/>
            <a:r>
              <a:rPr lang="en-US" dirty="0"/>
              <a:t>Self-support </a:t>
            </a:r>
            <a:r>
              <a:rPr lang="en-CA" dirty="0"/>
              <a:t>USD$349, Standard USD$799,</a:t>
            </a:r>
            <a:r>
              <a:rPr lang="en-US" dirty="0"/>
              <a:t> Premium (24x7) </a:t>
            </a:r>
            <a:r>
              <a:rPr lang="en-CA" dirty="0"/>
              <a:t>USD$1,299</a:t>
            </a:r>
          </a:p>
          <a:p>
            <a:r>
              <a:rPr lang="en-CA" dirty="0"/>
              <a:t>Red Hat Enterprise Linux for Virtual Datacenters, Premium with Smart Management, High Availability, and Resilient Storage for USD$8,964 </a:t>
            </a:r>
            <a:r>
              <a:rPr lang="en-CA" b="1" dirty="0"/>
              <a:t>/ </a:t>
            </a:r>
            <a:r>
              <a:rPr lang="en-CA" dirty="0"/>
              <a:t>socket pair / year</a:t>
            </a:r>
            <a:r>
              <a:rPr lang="en-CA" b="1" dirty="0"/>
              <a:t> </a:t>
            </a:r>
            <a:endParaRPr lang="en-US" dirty="0"/>
          </a:p>
        </p:txBody>
      </p:sp>
      <p:sp>
        <p:nvSpPr>
          <p:cNvPr id="7" name="Title 1"/>
          <p:cNvSpPr>
            <a:spLocks noGrp="1"/>
          </p:cNvSpPr>
          <p:nvPr>
            <p:ph type="title"/>
          </p:nvPr>
        </p:nvSpPr>
        <p:spPr>
          <a:xfrm>
            <a:off x="323528" y="267494"/>
            <a:ext cx="8568952" cy="742950"/>
          </a:xfrm>
        </p:spPr>
        <p:txBody>
          <a:bodyPr>
            <a:noAutofit/>
          </a:bodyPr>
          <a:lstStyle/>
          <a:p>
            <a:r>
              <a:rPr lang="en-US" sz="3400" dirty="0"/>
              <a:t>Red Hat + Open Source = $2B service business</a:t>
            </a:r>
          </a:p>
        </p:txBody>
      </p:sp>
    </p:spTree>
    <p:extLst>
      <p:ext uri="{BB962C8B-B14F-4D97-AF65-F5344CB8AC3E}">
        <p14:creationId xmlns:p14="http://schemas.microsoft.com/office/powerpoint/2010/main" val="1050382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9691"/>
            <a:ext cx="8229600" cy="742950"/>
          </a:xfrm>
        </p:spPr>
        <p:txBody>
          <a:bodyPr>
            <a:normAutofit/>
          </a:bodyPr>
          <a:lstStyle/>
          <a:p>
            <a:pPr algn="ctr"/>
            <a:r>
              <a:rPr lang="en-US"/>
              <a:t>Data Privacy, </a:t>
            </a:r>
            <a:r>
              <a:rPr lang="en-CA"/>
              <a:t>PIPDEA, CASL, IP</a:t>
            </a:r>
            <a:endParaRPr lang="en-US"/>
          </a:p>
        </p:txBody>
      </p:sp>
      <p:sp>
        <p:nvSpPr>
          <p:cNvPr id="3" name="Rectangle 2"/>
          <p:cNvSpPr/>
          <p:nvPr/>
        </p:nvSpPr>
        <p:spPr>
          <a:xfrm>
            <a:off x="0" y="1491630"/>
            <a:ext cx="9144000" cy="3651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1736601"/>
            <a:ext cx="5517564" cy="31619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2279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F5285C6E-D1F0-4448-9B63-23D6DD5664C1}"/>
              </a:ext>
            </a:extLst>
          </p:cNvPr>
          <p:cNvGraphicFramePr/>
          <p:nvPr/>
        </p:nvGraphicFramePr>
        <p:xfrm>
          <a:off x="1307722" y="303498"/>
          <a:ext cx="6528556" cy="4536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7" name="Group 16">
            <a:extLst>
              <a:ext uri="{FF2B5EF4-FFF2-40B4-BE49-F238E27FC236}">
                <a16:creationId xmlns:a16="http://schemas.microsoft.com/office/drawing/2014/main" id="{B10A3373-6CED-429E-8044-4D71C063F42B}"/>
              </a:ext>
            </a:extLst>
          </p:cNvPr>
          <p:cNvGrpSpPr/>
          <p:nvPr/>
        </p:nvGrpSpPr>
        <p:grpSpPr>
          <a:xfrm>
            <a:off x="1235089" y="1195141"/>
            <a:ext cx="2717929" cy="1278972"/>
            <a:chOff x="1235089" y="1195141"/>
            <a:chExt cx="2717929" cy="1278972"/>
          </a:xfrm>
        </p:grpSpPr>
        <p:cxnSp>
          <p:nvCxnSpPr>
            <p:cNvPr id="11" name="Straight Arrow Connector 10">
              <a:extLst>
                <a:ext uri="{FF2B5EF4-FFF2-40B4-BE49-F238E27FC236}">
                  <a16:creationId xmlns:a16="http://schemas.microsoft.com/office/drawing/2014/main" id="{11588728-2952-41CD-BF0F-88F03CDBE705}"/>
                </a:ext>
              </a:extLst>
            </p:cNvPr>
            <p:cNvCxnSpPr>
              <a:cxnSpLocks/>
            </p:cNvCxnSpPr>
            <p:nvPr/>
          </p:nvCxnSpPr>
          <p:spPr>
            <a:xfrm>
              <a:off x="2596337" y="1841472"/>
              <a:ext cx="1356681" cy="632641"/>
            </a:xfrm>
            <a:prstGeom prst="straightConnector1">
              <a:avLst/>
            </a:prstGeom>
            <a:ln w="25400">
              <a:tailEnd type="oval" w="med" len="med"/>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504A8AB1-09BC-4F92-9E18-CFF65A3C8A48}"/>
                </a:ext>
              </a:extLst>
            </p:cNvPr>
            <p:cNvSpPr txBox="1"/>
            <p:nvPr/>
          </p:nvSpPr>
          <p:spPr>
            <a:xfrm>
              <a:off x="1235089" y="1195141"/>
              <a:ext cx="1368152" cy="646331"/>
            </a:xfrm>
            <a:prstGeom prst="rect">
              <a:avLst/>
            </a:prstGeom>
            <a:solidFill>
              <a:srgbClr val="C0FFC0"/>
            </a:solidFill>
            <a:ln w="38100">
              <a:solidFill>
                <a:srgbClr val="00B000"/>
              </a:solidFill>
            </a:ln>
          </p:spPr>
          <p:txBody>
            <a:bodyPr wrap="square" rtlCol="0">
              <a:spAutoFit/>
            </a:bodyPr>
            <a:lstStyle/>
            <a:p>
              <a:pPr algn="ctr"/>
              <a:r>
                <a:rPr lang="en-CA" b="1" i="1"/>
                <a:t>what we expect</a:t>
              </a:r>
              <a:endParaRPr lang="en-CA" i="1"/>
            </a:p>
          </p:txBody>
        </p:sp>
      </p:grpSp>
      <p:grpSp>
        <p:nvGrpSpPr>
          <p:cNvPr id="18" name="Group 17">
            <a:extLst>
              <a:ext uri="{FF2B5EF4-FFF2-40B4-BE49-F238E27FC236}">
                <a16:creationId xmlns:a16="http://schemas.microsoft.com/office/drawing/2014/main" id="{0BCF035C-7783-4265-8231-D985B8DBFED3}"/>
              </a:ext>
            </a:extLst>
          </p:cNvPr>
          <p:cNvGrpSpPr/>
          <p:nvPr/>
        </p:nvGrpSpPr>
        <p:grpSpPr>
          <a:xfrm>
            <a:off x="4159221" y="3579862"/>
            <a:ext cx="825557" cy="1260140"/>
            <a:chOff x="1475453" y="-47254"/>
            <a:chExt cx="825557" cy="1312328"/>
          </a:xfrm>
        </p:grpSpPr>
        <p:cxnSp>
          <p:nvCxnSpPr>
            <p:cNvPr id="20" name="Straight Arrow Connector 19">
              <a:extLst>
                <a:ext uri="{FF2B5EF4-FFF2-40B4-BE49-F238E27FC236}">
                  <a16:creationId xmlns:a16="http://schemas.microsoft.com/office/drawing/2014/main" id="{3E31D1D2-1861-4891-9160-4A07A8C3DC6B}"/>
                </a:ext>
              </a:extLst>
            </p:cNvPr>
            <p:cNvCxnSpPr>
              <a:cxnSpLocks/>
              <a:stCxn id="19" idx="0"/>
            </p:cNvCxnSpPr>
            <p:nvPr/>
          </p:nvCxnSpPr>
          <p:spPr>
            <a:xfrm flipV="1">
              <a:off x="1888232" y="-47254"/>
              <a:ext cx="0" cy="942996"/>
            </a:xfrm>
            <a:prstGeom prst="straightConnector1">
              <a:avLst/>
            </a:prstGeom>
            <a:ln w="25400">
              <a:tailEnd type="oval" w="med" len="med"/>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A3E19E75-83BC-4EA5-9AE7-176B38C7C990}"/>
                </a:ext>
              </a:extLst>
            </p:cNvPr>
            <p:cNvSpPr txBox="1"/>
            <p:nvPr/>
          </p:nvSpPr>
          <p:spPr>
            <a:xfrm>
              <a:off x="1475453" y="895742"/>
              <a:ext cx="825557" cy="369332"/>
            </a:xfrm>
            <a:prstGeom prst="rect">
              <a:avLst/>
            </a:prstGeom>
            <a:solidFill>
              <a:srgbClr val="FFFFC0"/>
            </a:solidFill>
            <a:ln w="38100">
              <a:solidFill>
                <a:srgbClr val="FFFF00"/>
              </a:solidFill>
            </a:ln>
          </p:spPr>
          <p:txBody>
            <a:bodyPr wrap="square" rtlCol="0">
              <a:spAutoFit/>
            </a:bodyPr>
            <a:lstStyle/>
            <a:p>
              <a:pPr algn="ctr"/>
              <a:r>
                <a:rPr lang="en-CA" b="1"/>
                <a:t>Trolls</a:t>
              </a:r>
            </a:p>
          </p:txBody>
        </p:sp>
      </p:grpSp>
      <p:cxnSp>
        <p:nvCxnSpPr>
          <p:cNvPr id="23" name="Movie Connector">
            <a:extLst>
              <a:ext uri="{FF2B5EF4-FFF2-40B4-BE49-F238E27FC236}">
                <a16:creationId xmlns:a16="http://schemas.microsoft.com/office/drawing/2014/main" id="{462EF4BD-6375-4D1B-988D-41A14835A52B}"/>
              </a:ext>
            </a:extLst>
          </p:cNvPr>
          <p:cNvCxnSpPr>
            <a:cxnSpLocks/>
            <a:stCxn id="22" idx="1"/>
          </p:cNvCxnSpPr>
          <p:nvPr/>
        </p:nvCxnSpPr>
        <p:spPr>
          <a:xfrm flipH="1">
            <a:off x="4579558" y="2669388"/>
            <a:ext cx="2944770" cy="161378"/>
          </a:xfrm>
          <a:prstGeom prst="straightConnector1">
            <a:avLst/>
          </a:prstGeom>
          <a:ln w="25400">
            <a:tailEnd type="oval" w="med" len="med"/>
          </a:ln>
        </p:spPr>
        <p:style>
          <a:lnRef idx="1">
            <a:schemeClr val="dk1"/>
          </a:lnRef>
          <a:fillRef idx="0">
            <a:schemeClr val="dk1"/>
          </a:fillRef>
          <a:effectRef idx="0">
            <a:schemeClr val="dk1"/>
          </a:effectRef>
          <a:fontRef idx="minor">
            <a:schemeClr val="tx1"/>
          </a:fontRef>
        </p:style>
      </p:cxnSp>
      <p:grpSp>
        <p:nvGrpSpPr>
          <p:cNvPr id="24" name="Group 23">
            <a:extLst>
              <a:ext uri="{FF2B5EF4-FFF2-40B4-BE49-F238E27FC236}">
                <a16:creationId xmlns:a16="http://schemas.microsoft.com/office/drawing/2014/main" id="{3630C8F2-9A6A-4885-953E-D01375A37226}"/>
              </a:ext>
            </a:extLst>
          </p:cNvPr>
          <p:cNvGrpSpPr/>
          <p:nvPr/>
        </p:nvGrpSpPr>
        <p:grpSpPr>
          <a:xfrm>
            <a:off x="5234729" y="1195141"/>
            <a:ext cx="2837356" cy="1278972"/>
            <a:chOff x="5676" y="1123169"/>
            <a:chExt cx="2837356" cy="1278972"/>
          </a:xfrm>
        </p:grpSpPr>
        <p:cxnSp>
          <p:nvCxnSpPr>
            <p:cNvPr id="26" name="Straight Arrow Connector 25">
              <a:extLst>
                <a:ext uri="{FF2B5EF4-FFF2-40B4-BE49-F238E27FC236}">
                  <a16:creationId xmlns:a16="http://schemas.microsoft.com/office/drawing/2014/main" id="{E1DACC00-178D-44BD-BA0F-C145D1643AE7}"/>
                </a:ext>
              </a:extLst>
            </p:cNvPr>
            <p:cNvCxnSpPr>
              <a:cxnSpLocks/>
              <a:stCxn id="25" idx="2"/>
            </p:cNvCxnSpPr>
            <p:nvPr/>
          </p:nvCxnSpPr>
          <p:spPr>
            <a:xfrm flipH="1">
              <a:off x="5676" y="1769500"/>
              <a:ext cx="2071694" cy="632641"/>
            </a:xfrm>
            <a:prstGeom prst="straightConnector1">
              <a:avLst/>
            </a:prstGeom>
            <a:ln w="25400">
              <a:tailEnd type="oval" w="med" len="med"/>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29994124-8734-4B46-B798-D703A3B9E0CD}"/>
                </a:ext>
              </a:extLst>
            </p:cNvPr>
            <p:cNvSpPr txBox="1"/>
            <p:nvPr/>
          </p:nvSpPr>
          <p:spPr>
            <a:xfrm>
              <a:off x="1311708" y="1123169"/>
              <a:ext cx="1531324" cy="646331"/>
            </a:xfrm>
            <a:prstGeom prst="rect">
              <a:avLst/>
            </a:prstGeom>
            <a:solidFill>
              <a:srgbClr val="FFC0C0"/>
            </a:solidFill>
            <a:ln w="38100">
              <a:solidFill>
                <a:srgbClr val="FF0000"/>
              </a:solidFill>
            </a:ln>
          </p:spPr>
          <p:txBody>
            <a:bodyPr wrap="square" rtlCol="0">
              <a:spAutoFit/>
            </a:bodyPr>
            <a:lstStyle/>
            <a:p>
              <a:pPr algn="ctr"/>
              <a:r>
                <a:rPr lang="en-CA" b="1"/>
                <a:t>Surveillance Economy</a:t>
              </a:r>
            </a:p>
          </p:txBody>
        </p:sp>
      </p:grpSp>
      <p:sp>
        <p:nvSpPr>
          <p:cNvPr id="53" name="last act">
            <a:extLst>
              <a:ext uri="{FF2B5EF4-FFF2-40B4-BE49-F238E27FC236}">
                <a16:creationId xmlns:a16="http://schemas.microsoft.com/office/drawing/2014/main" id="{6286A86D-F6DE-464D-9034-C05ED18261ED}"/>
              </a:ext>
            </a:extLst>
          </p:cNvPr>
          <p:cNvSpPr txBox="1"/>
          <p:nvPr/>
        </p:nvSpPr>
        <p:spPr>
          <a:xfrm>
            <a:off x="7524328" y="2988114"/>
            <a:ext cx="983987" cy="923330"/>
          </a:xfrm>
          <a:prstGeom prst="rect">
            <a:avLst/>
          </a:prstGeom>
          <a:solidFill>
            <a:srgbClr val="E0E0E0"/>
          </a:solidFill>
          <a:ln w="38100">
            <a:solidFill>
              <a:schemeClr val="tx1"/>
            </a:solidFill>
          </a:ln>
        </p:spPr>
        <p:txBody>
          <a:bodyPr wrap="square" rtlCol="0">
            <a:spAutoFit/>
          </a:bodyPr>
          <a:lstStyle/>
          <a:p>
            <a:pPr algn="ctr"/>
            <a:r>
              <a:rPr lang="en-CA" b="1"/>
              <a:t>until</a:t>
            </a:r>
            <a:br>
              <a:rPr lang="en-CA" b="1"/>
            </a:br>
            <a:r>
              <a:rPr lang="en-CA" b="1"/>
              <a:t>the</a:t>
            </a:r>
            <a:br>
              <a:rPr lang="en-CA" b="1"/>
            </a:br>
            <a:r>
              <a:rPr lang="en-CA" b="1"/>
              <a:t>last act</a:t>
            </a:r>
          </a:p>
        </p:txBody>
      </p:sp>
      <p:sp>
        <p:nvSpPr>
          <p:cNvPr id="22" name="Movie Villains">
            <a:extLst>
              <a:ext uri="{FF2B5EF4-FFF2-40B4-BE49-F238E27FC236}">
                <a16:creationId xmlns:a16="http://schemas.microsoft.com/office/drawing/2014/main" id="{0BE0CD26-7130-4FDA-BB6F-DD54334B75D8}"/>
              </a:ext>
            </a:extLst>
          </p:cNvPr>
          <p:cNvSpPr txBox="1"/>
          <p:nvPr/>
        </p:nvSpPr>
        <p:spPr>
          <a:xfrm>
            <a:off x="7524328" y="2346222"/>
            <a:ext cx="983987" cy="646331"/>
          </a:xfrm>
          <a:prstGeom prst="rect">
            <a:avLst/>
          </a:prstGeom>
          <a:solidFill>
            <a:srgbClr val="E0E0E0"/>
          </a:solidFill>
          <a:ln w="38100">
            <a:solidFill>
              <a:schemeClr val="tx1"/>
            </a:solidFill>
          </a:ln>
        </p:spPr>
        <p:txBody>
          <a:bodyPr wrap="square" rtlCol="0">
            <a:spAutoFit/>
          </a:bodyPr>
          <a:lstStyle/>
          <a:p>
            <a:pPr algn="ctr"/>
            <a:r>
              <a:rPr lang="en-CA" b="1"/>
              <a:t>Movie Villains</a:t>
            </a:r>
          </a:p>
        </p:txBody>
      </p:sp>
    </p:spTree>
    <p:extLst>
      <p:ext uri="{BB962C8B-B14F-4D97-AF65-F5344CB8AC3E}">
        <p14:creationId xmlns:p14="http://schemas.microsoft.com/office/powerpoint/2010/main" val="167366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500"/>
                                        <p:tgtEl>
                                          <p:spTgt spid="53"/>
                                        </p:tgtEl>
                                      </p:cBhvr>
                                    </p:animEffect>
                                  </p:childTnLst>
                                </p:cTn>
                              </p:par>
                            </p:childTnLst>
                          </p:cTn>
                        </p:par>
                        <p:par>
                          <p:cTn id="36" fill="hold">
                            <p:stCondLst>
                              <p:cond delay="500"/>
                            </p:stCondLst>
                            <p:childTnLst>
                              <p:par>
                                <p:cTn id="37" presetID="10" presetClass="exit" presetSubtype="0" fill="hold" nodeType="afterEffect">
                                  <p:stCondLst>
                                    <p:cond delay="500"/>
                                  </p:stCondLst>
                                  <p:childTnLst>
                                    <p:animEffect transition="out" filter="fade">
                                      <p:cBhvr>
                                        <p:cTn id="38" dur="1000"/>
                                        <p:tgtEl>
                                          <p:spTgt spid="23"/>
                                        </p:tgtEl>
                                      </p:cBhvr>
                                    </p:animEffect>
                                    <p:set>
                                      <p:cBhvr>
                                        <p:cTn id="39" dur="1" fill="hold">
                                          <p:stCondLst>
                                            <p:cond delay="9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53"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00050"/>
            <a:ext cx="8712968" cy="742950"/>
          </a:xfrm>
        </p:spPr>
        <p:txBody>
          <a:bodyPr>
            <a:normAutofit fontScale="90000"/>
          </a:bodyPr>
          <a:lstStyle/>
          <a:p>
            <a:r>
              <a:rPr lang="en-US" dirty="0"/>
              <a:t>PIPEDA - Personal Information Protection and Electronic Documents Act</a:t>
            </a:r>
          </a:p>
        </p:txBody>
      </p:sp>
      <p:sp>
        <p:nvSpPr>
          <p:cNvPr id="3" name="Content Placeholder 2"/>
          <p:cNvSpPr>
            <a:spLocks noGrp="1"/>
          </p:cNvSpPr>
          <p:nvPr>
            <p:ph idx="1"/>
          </p:nvPr>
        </p:nvSpPr>
        <p:spPr>
          <a:xfrm>
            <a:off x="251520" y="1347614"/>
            <a:ext cx="8892480" cy="3795886"/>
          </a:xfrm>
        </p:spPr>
        <p:txBody>
          <a:bodyPr>
            <a:normAutofit/>
          </a:bodyPr>
          <a:lstStyle/>
          <a:p>
            <a:pPr>
              <a:spcBef>
                <a:spcPts val="300"/>
              </a:spcBef>
            </a:pPr>
            <a:r>
              <a:rPr lang="en-CA" dirty="0">
                <a:hlinkClick r:id="rId3"/>
              </a:rPr>
              <a:t>PIPEDA</a:t>
            </a:r>
            <a:r>
              <a:rPr lang="en-CA" dirty="0"/>
              <a:t> for </a:t>
            </a:r>
            <a:r>
              <a:rPr lang="en-CA" sz="2100" b="1" dirty="0">
                <a:solidFill>
                  <a:schemeClr val="tx2"/>
                </a:solidFill>
              </a:rPr>
              <a:t>private </a:t>
            </a:r>
            <a:r>
              <a:rPr lang="en-CA" b="1" dirty="0">
                <a:solidFill>
                  <a:schemeClr val="tx2"/>
                </a:solidFill>
              </a:rPr>
              <a:t>businesses</a:t>
            </a:r>
            <a:r>
              <a:rPr lang="en-CA" b="1" dirty="0">
                <a:solidFill>
                  <a:srgbClr val="00B0F0"/>
                </a:solidFill>
              </a:rPr>
              <a:t> </a:t>
            </a:r>
            <a:r>
              <a:rPr lang="en-CA" dirty="0"/>
              <a:t>and </a:t>
            </a:r>
            <a:r>
              <a:rPr lang="en-CA" b="1" dirty="0">
                <a:solidFill>
                  <a:schemeClr val="tx2"/>
                </a:solidFill>
              </a:rPr>
              <a:t>federal agencies</a:t>
            </a:r>
          </a:p>
          <a:p>
            <a:pPr>
              <a:spcBef>
                <a:spcPts val="300"/>
              </a:spcBef>
            </a:pPr>
            <a:r>
              <a:rPr lang="en-CA" dirty="0">
                <a:hlinkClick r:id="rId3"/>
              </a:rPr>
              <a:t>FIPPA</a:t>
            </a:r>
            <a:r>
              <a:rPr lang="en-CA" dirty="0"/>
              <a:t> adds for Ontario </a:t>
            </a:r>
            <a:r>
              <a:rPr lang="en-CA" sz="2100" b="1" dirty="0">
                <a:solidFill>
                  <a:schemeClr val="tx2"/>
                </a:solidFill>
              </a:rPr>
              <a:t>provincial agencies</a:t>
            </a:r>
          </a:p>
          <a:p>
            <a:pPr>
              <a:spcBef>
                <a:spcPts val="300"/>
              </a:spcBef>
            </a:pPr>
            <a:r>
              <a:rPr lang="en-CA" b="1" dirty="0">
                <a:highlight>
                  <a:srgbClr val="FFFF00"/>
                </a:highlight>
              </a:rPr>
              <a:t>P</a:t>
            </a:r>
            <a:r>
              <a:rPr lang="en-CA" dirty="0">
                <a:highlight>
                  <a:srgbClr val="FFFF00"/>
                </a:highlight>
              </a:rPr>
              <a:t>ersonally </a:t>
            </a:r>
            <a:r>
              <a:rPr lang="en-CA" b="1" dirty="0">
                <a:highlight>
                  <a:srgbClr val="FFFF00"/>
                </a:highlight>
              </a:rPr>
              <a:t>I</a:t>
            </a:r>
            <a:r>
              <a:rPr lang="en-CA" dirty="0">
                <a:highlight>
                  <a:srgbClr val="FFFF00"/>
                </a:highlight>
              </a:rPr>
              <a:t>dentifiable </a:t>
            </a:r>
            <a:r>
              <a:rPr lang="en-CA" b="1" dirty="0">
                <a:highlight>
                  <a:srgbClr val="FFFF00"/>
                </a:highlight>
              </a:rPr>
              <a:t>I</a:t>
            </a:r>
            <a:r>
              <a:rPr lang="en-CA" dirty="0">
                <a:highlight>
                  <a:srgbClr val="FFFF00"/>
                </a:highlight>
              </a:rPr>
              <a:t>nformation belongs to the user</a:t>
            </a:r>
          </a:p>
          <a:p>
            <a:pPr lvl="1">
              <a:spcBef>
                <a:spcPts val="300"/>
              </a:spcBef>
            </a:pPr>
            <a:r>
              <a:rPr lang="en-CA" sz="1700" dirty="0">
                <a:solidFill>
                  <a:schemeClr val="tx2"/>
                </a:solidFill>
              </a:rPr>
              <a:t>ICT servers, ICT databases, ICT applications, but </a:t>
            </a:r>
            <a:r>
              <a:rPr lang="en-CA" sz="1700" i="1" dirty="0">
                <a:solidFill>
                  <a:schemeClr val="tx2"/>
                </a:solidFill>
              </a:rPr>
              <a:t>not all </a:t>
            </a:r>
            <a:r>
              <a:rPr lang="en-CA" sz="1700" dirty="0">
                <a:solidFill>
                  <a:schemeClr val="tx2"/>
                </a:solidFill>
              </a:rPr>
              <a:t>ICT </a:t>
            </a:r>
            <a:r>
              <a:rPr lang="en-CA" sz="1700" i="1" dirty="0">
                <a:solidFill>
                  <a:schemeClr val="tx2"/>
                </a:solidFill>
              </a:rPr>
              <a:t>data</a:t>
            </a:r>
            <a:r>
              <a:rPr lang="en-CA" sz="1700" dirty="0">
                <a:solidFill>
                  <a:schemeClr val="tx2"/>
                </a:solidFill>
              </a:rPr>
              <a:t>. Data supplied by users belongs to users. Data </a:t>
            </a:r>
            <a:r>
              <a:rPr lang="en-CA" sz="1700" i="1" dirty="0">
                <a:solidFill>
                  <a:schemeClr val="tx2"/>
                </a:solidFill>
              </a:rPr>
              <a:t>derived </a:t>
            </a:r>
            <a:r>
              <a:rPr lang="en-CA" sz="1700" dirty="0">
                <a:solidFill>
                  <a:schemeClr val="tx2"/>
                </a:solidFill>
              </a:rPr>
              <a:t>from user data belongs to ICT company.</a:t>
            </a:r>
          </a:p>
          <a:p>
            <a:pPr>
              <a:spcBef>
                <a:spcPts val="300"/>
              </a:spcBef>
            </a:pPr>
            <a:r>
              <a:rPr lang="en-CA" dirty="0"/>
              <a:t>Business Policy states </a:t>
            </a:r>
            <a:r>
              <a:rPr lang="en-CA" b="1" dirty="0">
                <a:solidFill>
                  <a:schemeClr val="tx2"/>
                </a:solidFill>
              </a:rPr>
              <a:t>use</a:t>
            </a:r>
            <a:r>
              <a:rPr lang="en-CA" dirty="0"/>
              <a:t> and </a:t>
            </a:r>
            <a:r>
              <a:rPr lang="en-CA" b="1" dirty="0">
                <a:solidFill>
                  <a:schemeClr val="tx2"/>
                </a:solidFill>
              </a:rPr>
              <a:t>retention period </a:t>
            </a:r>
            <a:r>
              <a:rPr lang="en-CA" dirty="0"/>
              <a:t>of data</a:t>
            </a:r>
          </a:p>
          <a:p>
            <a:pPr>
              <a:spcBef>
                <a:spcPts val="300"/>
              </a:spcBef>
            </a:pPr>
            <a:r>
              <a:rPr lang="en-US" dirty="0">
                <a:hlinkClick r:id="rId4"/>
              </a:rPr>
              <a:t>Breach of Security Safeguards Regulations</a:t>
            </a:r>
            <a:r>
              <a:rPr lang="en-CA" dirty="0"/>
              <a:t>, 2018  </a:t>
            </a:r>
            <a:r>
              <a:rPr lang="en-CA" dirty="0">
                <a:hlinkClick r:id="rId5"/>
              </a:rPr>
              <a:t>results</a:t>
            </a:r>
            <a:endParaRPr lang="en-CA" dirty="0"/>
          </a:p>
          <a:p>
            <a:pPr lvl="1">
              <a:spcBef>
                <a:spcPts val="300"/>
              </a:spcBef>
            </a:pPr>
            <a:r>
              <a:rPr lang="en-US" b="0" i="0" dirty="0">
                <a:solidFill>
                  <a:srgbClr val="4C4C4C"/>
                </a:solidFill>
                <a:effectLst/>
                <a:latin typeface="Helvetica Neue"/>
              </a:rPr>
              <a:t>Canadian rules for data breach record-keeping and notifications.</a:t>
            </a:r>
          </a:p>
          <a:p>
            <a:pPr>
              <a:spcBef>
                <a:spcPts val="300"/>
              </a:spcBef>
            </a:pPr>
            <a:r>
              <a:rPr lang="en-US" b="0" i="0" dirty="0">
                <a:solidFill>
                  <a:srgbClr val="4C4C4C"/>
                </a:solidFill>
                <a:effectLst/>
                <a:latin typeface="Helvetica Neue"/>
                <a:hlinkClick r:id="rId6"/>
              </a:rPr>
              <a:t>Modernizing Canada’s Privacy Act </a:t>
            </a:r>
            <a:r>
              <a:rPr lang="en-US" b="0" i="0" dirty="0">
                <a:solidFill>
                  <a:srgbClr val="4C4C4C"/>
                </a:solidFill>
                <a:effectLst/>
                <a:latin typeface="Helvetica Neue"/>
              </a:rPr>
              <a:t>– </a:t>
            </a:r>
            <a:r>
              <a:rPr lang="en-US" b="0" i="0" dirty="0">
                <a:solidFill>
                  <a:srgbClr val="4C4C4C"/>
                </a:solidFill>
                <a:effectLst/>
                <a:latin typeface="Helvetica Neue"/>
                <a:hlinkClick r:id="rId7"/>
              </a:rPr>
              <a:t>C-27 status</a:t>
            </a:r>
            <a:endParaRPr lang="en-CA" dirty="0">
              <a:solidFill>
                <a:srgbClr val="4C4C4C"/>
              </a:solidFill>
              <a:latin typeface="Helvetica Neue"/>
            </a:endParaRPr>
          </a:p>
        </p:txBody>
      </p:sp>
    </p:spTree>
    <p:extLst>
      <p:ext uri="{BB962C8B-B14F-4D97-AF65-F5344CB8AC3E}">
        <p14:creationId xmlns:p14="http://schemas.microsoft.com/office/powerpoint/2010/main" val="468841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a:t>Canada’s Anti-Spam Legislation (</a:t>
            </a:r>
            <a:r>
              <a:rPr lang="en-CA" b="1" dirty="0">
                <a:hlinkClick r:id="rId3"/>
              </a:rPr>
              <a:t>CASL</a:t>
            </a:r>
            <a:r>
              <a:rPr lang="en-CA" b="1" dirty="0"/>
              <a:t>)</a:t>
            </a:r>
            <a:endParaRPr lang="en-CA" dirty="0"/>
          </a:p>
        </p:txBody>
      </p:sp>
      <p:sp>
        <p:nvSpPr>
          <p:cNvPr id="3" name="Content Placeholder 2"/>
          <p:cNvSpPr>
            <a:spLocks noGrp="1"/>
          </p:cNvSpPr>
          <p:nvPr>
            <p:ph idx="1"/>
          </p:nvPr>
        </p:nvSpPr>
        <p:spPr/>
        <p:txBody>
          <a:bodyPr>
            <a:normAutofit fontScale="92500" lnSpcReduction="10000"/>
          </a:bodyPr>
          <a:lstStyle/>
          <a:p>
            <a:r>
              <a:rPr lang="en-CA" b="1" dirty="0"/>
              <a:t>All electronic messages: </a:t>
            </a:r>
            <a:br>
              <a:rPr lang="en-CA" b="1" dirty="0"/>
            </a:br>
            <a:r>
              <a:rPr lang="en-US" dirty="0"/>
              <a:t>email, instant messaging (SMS|MMS texts), and social media</a:t>
            </a:r>
          </a:p>
          <a:p>
            <a:r>
              <a:rPr lang="en-CA" b="1" dirty="0"/>
              <a:t>sent for commercial activity: </a:t>
            </a:r>
            <a:br>
              <a:rPr lang="en-CA" b="1" dirty="0"/>
            </a:br>
            <a:r>
              <a:rPr lang="en-CA" dirty="0"/>
              <a:t>advertising, marketing, or promotional</a:t>
            </a:r>
          </a:p>
          <a:p>
            <a:r>
              <a:rPr lang="en-CA" dirty="0"/>
              <a:t>Need </a:t>
            </a:r>
            <a:r>
              <a:rPr lang="en-CA" b="1" dirty="0">
                <a:solidFill>
                  <a:schemeClr val="tx2"/>
                </a:solidFill>
                <a:hlinkClick r:id="rId4"/>
              </a:rPr>
              <a:t>consent</a:t>
            </a:r>
            <a:r>
              <a:rPr lang="en-CA" dirty="0"/>
              <a:t> or prior business relationship prior to sending messages</a:t>
            </a:r>
          </a:p>
          <a:p>
            <a:r>
              <a:rPr lang="en-CA" b="1" dirty="0">
                <a:solidFill>
                  <a:schemeClr val="tx2"/>
                </a:solidFill>
              </a:rPr>
              <a:t>Traceable</a:t>
            </a:r>
            <a:r>
              <a:rPr lang="en-CA" dirty="0"/>
              <a:t> to sender with contact info</a:t>
            </a:r>
          </a:p>
          <a:p>
            <a:r>
              <a:rPr lang="en-CA" dirty="0"/>
              <a:t>Easy to </a:t>
            </a:r>
            <a:r>
              <a:rPr lang="en-CA" b="1" dirty="0">
                <a:solidFill>
                  <a:schemeClr val="tx2"/>
                </a:solidFill>
              </a:rPr>
              <a:t>unsubscribe</a:t>
            </a:r>
            <a:endParaRPr lang="en-CA" dirty="0"/>
          </a:p>
          <a:p>
            <a:r>
              <a:rPr lang="en-CA" b="1" dirty="0">
                <a:solidFill>
                  <a:schemeClr val="tx2"/>
                </a:solidFill>
              </a:rPr>
              <a:t>Honest</a:t>
            </a:r>
            <a:r>
              <a:rPr lang="en-CA" dirty="0"/>
              <a:t> and transparent</a:t>
            </a:r>
          </a:p>
          <a:p>
            <a:r>
              <a:rPr lang="en-CA" dirty="0">
                <a:hlinkClick r:id="rId5"/>
              </a:rPr>
              <a:t>Spam quiz</a:t>
            </a:r>
            <a:endParaRPr lang="en-CA" dirty="0"/>
          </a:p>
        </p:txBody>
      </p:sp>
    </p:spTree>
    <p:extLst>
      <p:ext uri="{BB962C8B-B14F-4D97-AF65-F5344CB8AC3E}">
        <p14:creationId xmlns:p14="http://schemas.microsoft.com/office/powerpoint/2010/main" val="3765664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648"/>
            <a:ext cx="8229600" cy="742950"/>
          </a:xfrm>
        </p:spPr>
        <p:txBody>
          <a:bodyPr>
            <a:noAutofit/>
          </a:bodyPr>
          <a:lstStyle/>
          <a:p>
            <a:r>
              <a:rPr lang="en-CA" sz="2800"/>
              <a:t>What is Intellectual Property? </a:t>
            </a:r>
            <a:br>
              <a:rPr lang="en-CA" sz="2800"/>
            </a:br>
            <a:r>
              <a:rPr lang="en-CA" sz="2800"/>
              <a:t>What are </a:t>
            </a:r>
            <a:r>
              <a:rPr lang="en-US" sz="2800"/>
              <a:t>Intellectual Property Rights (IPR)? </a:t>
            </a:r>
          </a:p>
        </p:txBody>
      </p:sp>
      <p:sp>
        <p:nvSpPr>
          <p:cNvPr id="3" name="Rectangle 2"/>
          <p:cNvSpPr/>
          <p:nvPr/>
        </p:nvSpPr>
        <p:spPr>
          <a:xfrm>
            <a:off x="0" y="1491630"/>
            <a:ext cx="9144000" cy="3651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2B650B8-F4E8-4F69-82E6-52D48C341DFA}"/>
              </a:ext>
            </a:extLst>
          </p:cNvPr>
          <p:cNvSpPr txBox="1"/>
          <p:nvPr/>
        </p:nvSpPr>
        <p:spPr>
          <a:xfrm>
            <a:off x="683568" y="1491630"/>
            <a:ext cx="7704856" cy="3416320"/>
          </a:xfrm>
          <a:prstGeom prst="rect">
            <a:avLst/>
          </a:prstGeom>
          <a:noFill/>
        </p:spPr>
        <p:txBody>
          <a:bodyPr wrap="square" rtlCol="0">
            <a:spAutoFit/>
          </a:bodyPr>
          <a:lstStyle/>
          <a:p>
            <a:r>
              <a:rPr lang="en-US" sz="3600" b="1">
                <a:solidFill>
                  <a:schemeClr val="bg1"/>
                </a:solidFill>
              </a:rPr>
              <a:t>Copyright</a:t>
            </a:r>
            <a:r>
              <a:rPr lang="en-US" sz="3600">
                <a:solidFill>
                  <a:schemeClr val="bg1"/>
                </a:solidFill>
              </a:rPr>
              <a:t>: automatic protection</a:t>
            </a:r>
            <a:br>
              <a:rPr lang="en-US" sz="3600">
                <a:solidFill>
                  <a:schemeClr val="bg1"/>
                </a:solidFill>
              </a:rPr>
            </a:br>
            <a:r>
              <a:rPr lang="en-US" sz="3600">
                <a:solidFill>
                  <a:schemeClr val="bg1"/>
                </a:solidFill>
              </a:rPr>
              <a:t> 	of the </a:t>
            </a:r>
            <a:r>
              <a:rPr lang="en-US" sz="3600" i="1">
                <a:solidFill>
                  <a:schemeClr val="bg1"/>
                </a:solidFill>
              </a:rPr>
              <a:t>expression</a:t>
            </a:r>
            <a:r>
              <a:rPr lang="en-US" sz="3600">
                <a:solidFill>
                  <a:schemeClr val="bg1"/>
                </a:solidFill>
              </a:rPr>
              <a:t> of ideas.</a:t>
            </a:r>
          </a:p>
          <a:p>
            <a:r>
              <a:rPr lang="en-US" sz="3600" b="1">
                <a:solidFill>
                  <a:schemeClr val="bg1"/>
                </a:solidFill>
              </a:rPr>
              <a:t>Patent</a:t>
            </a:r>
            <a:r>
              <a:rPr lang="en-US" sz="3600">
                <a:solidFill>
                  <a:schemeClr val="bg1"/>
                </a:solidFill>
              </a:rPr>
              <a:t>: granted protection </a:t>
            </a:r>
            <a:br>
              <a:rPr lang="en-US" sz="3600">
                <a:solidFill>
                  <a:schemeClr val="bg1"/>
                </a:solidFill>
              </a:rPr>
            </a:br>
            <a:r>
              <a:rPr lang="en-US" sz="3600">
                <a:solidFill>
                  <a:schemeClr val="bg1"/>
                </a:solidFill>
              </a:rPr>
              <a:t> 	of a new idea which must be 	novel, useful, and inventive </a:t>
            </a:r>
            <a:br>
              <a:rPr lang="en-US" sz="3600">
                <a:solidFill>
                  <a:schemeClr val="bg1"/>
                </a:solidFill>
              </a:rPr>
            </a:br>
            <a:r>
              <a:rPr lang="en-US" sz="3600">
                <a:solidFill>
                  <a:schemeClr val="bg1"/>
                </a:solidFill>
              </a:rPr>
              <a:t>	</a:t>
            </a:r>
            <a:r>
              <a:rPr lang="en-US" sz="2800">
                <a:solidFill>
                  <a:schemeClr val="bg1"/>
                </a:solidFill>
              </a:rPr>
              <a:t>(i.e. not obvious to a specialist)</a:t>
            </a:r>
            <a:endParaRPr lang="en-CA" sz="3600">
              <a:solidFill>
                <a:schemeClr val="bg1"/>
              </a:solidFill>
            </a:endParaRPr>
          </a:p>
        </p:txBody>
      </p:sp>
    </p:spTree>
    <p:extLst>
      <p:ext uri="{BB962C8B-B14F-4D97-AF65-F5344CB8AC3E}">
        <p14:creationId xmlns:p14="http://schemas.microsoft.com/office/powerpoint/2010/main" val="3499077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1520" y="987574"/>
            <a:ext cx="8892480" cy="4032448"/>
          </a:xfrm>
        </p:spPr>
        <p:txBody>
          <a:bodyPr>
            <a:normAutofit fontScale="92500" lnSpcReduction="10000"/>
          </a:bodyPr>
          <a:lstStyle/>
          <a:p>
            <a:pPr marL="0" indent="0">
              <a:buNone/>
            </a:pPr>
            <a:r>
              <a:rPr lang="en-US" dirty="0"/>
              <a:t>Intellectual Property </a:t>
            </a:r>
          </a:p>
          <a:p>
            <a:r>
              <a:rPr lang="en-CA" dirty="0"/>
              <a:t>creations of the mind. the </a:t>
            </a:r>
            <a:r>
              <a:rPr lang="en-US" dirty="0"/>
              <a:t>output of innovation.</a:t>
            </a:r>
          </a:p>
          <a:p>
            <a:pPr marL="0" indent="0">
              <a:buNone/>
            </a:pPr>
            <a:r>
              <a:rPr lang="en-US" dirty="0">
                <a:hlinkClick r:id="rId3"/>
              </a:rPr>
              <a:t>IP Rights</a:t>
            </a:r>
            <a:r>
              <a:rPr lang="en-US" dirty="0"/>
              <a:t> are registration of</a:t>
            </a:r>
          </a:p>
          <a:p>
            <a:r>
              <a:rPr lang="en-CA" dirty="0"/>
              <a:t>Patents – exclusive rights to innovations</a:t>
            </a:r>
          </a:p>
          <a:p>
            <a:r>
              <a:rPr lang="en-CA" dirty="0"/>
              <a:t>Copyright – asserts reproduction or publishing rights</a:t>
            </a:r>
          </a:p>
          <a:p>
            <a:r>
              <a:rPr lang="en-CA" dirty="0"/>
              <a:t>Industrial Designs – exclusive rights to visual appearance</a:t>
            </a:r>
          </a:p>
          <a:p>
            <a:r>
              <a:rPr lang="en-CA" dirty="0"/>
              <a:t>Trademarks – exclusive rights to brand identification</a:t>
            </a:r>
          </a:p>
          <a:p>
            <a:r>
              <a:rPr lang="en-CA" dirty="0"/>
              <a:t>Trade secrets – business info which has value only when secret</a:t>
            </a:r>
          </a:p>
          <a:p>
            <a:endParaRPr lang="en-US" dirty="0"/>
          </a:p>
        </p:txBody>
      </p:sp>
      <p:sp>
        <p:nvSpPr>
          <p:cNvPr id="7" name="Title 1"/>
          <p:cNvSpPr>
            <a:spLocks noGrp="1"/>
          </p:cNvSpPr>
          <p:nvPr>
            <p:ph type="title"/>
          </p:nvPr>
        </p:nvSpPr>
        <p:spPr>
          <a:xfrm>
            <a:off x="251520" y="267494"/>
            <a:ext cx="8784976" cy="742950"/>
          </a:xfrm>
        </p:spPr>
        <p:txBody>
          <a:bodyPr>
            <a:noAutofit/>
          </a:bodyPr>
          <a:lstStyle/>
          <a:p>
            <a:r>
              <a:rPr lang="en-CA" sz="3200" dirty="0"/>
              <a:t>What is Intellectual Property (IP)?</a:t>
            </a:r>
            <a:endParaRPr lang="en-US" sz="3200" dirty="0"/>
          </a:p>
        </p:txBody>
      </p:sp>
    </p:spTree>
    <p:extLst>
      <p:ext uri="{BB962C8B-B14F-4D97-AF65-F5344CB8AC3E}">
        <p14:creationId xmlns:p14="http://schemas.microsoft.com/office/powerpoint/2010/main" val="3025187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3A0B-11F5-4B6B-ADAA-89561FCBDE2C}"/>
              </a:ext>
            </a:extLst>
          </p:cNvPr>
          <p:cNvSpPr>
            <a:spLocks noGrp="1"/>
          </p:cNvSpPr>
          <p:nvPr>
            <p:ph type="title"/>
          </p:nvPr>
        </p:nvSpPr>
        <p:spPr>
          <a:xfrm>
            <a:off x="457200" y="267494"/>
            <a:ext cx="8229600" cy="742950"/>
          </a:xfrm>
        </p:spPr>
        <p:txBody>
          <a:bodyPr>
            <a:normAutofit fontScale="90000"/>
          </a:bodyPr>
          <a:lstStyle/>
          <a:p>
            <a:r>
              <a:rPr lang="en-US" b="1"/>
              <a:t>Software is IP … To whom does it belong?</a:t>
            </a:r>
            <a:endParaRPr lang="en-CA"/>
          </a:p>
        </p:txBody>
      </p:sp>
      <p:sp>
        <p:nvSpPr>
          <p:cNvPr id="3" name="Content Placeholder 2">
            <a:extLst>
              <a:ext uri="{FF2B5EF4-FFF2-40B4-BE49-F238E27FC236}">
                <a16:creationId xmlns:a16="http://schemas.microsoft.com/office/drawing/2014/main" id="{D1AFFFC7-022A-4822-896D-0A8C3C573949}"/>
              </a:ext>
            </a:extLst>
          </p:cNvPr>
          <p:cNvSpPr>
            <a:spLocks noGrp="1"/>
          </p:cNvSpPr>
          <p:nvPr>
            <p:ph idx="1"/>
          </p:nvPr>
        </p:nvSpPr>
        <p:spPr>
          <a:xfrm>
            <a:off x="457200" y="1059582"/>
            <a:ext cx="8435280" cy="3657600"/>
          </a:xfrm>
        </p:spPr>
        <p:txBody>
          <a:bodyPr>
            <a:normAutofit fontScale="92500" lnSpcReduction="20000"/>
          </a:bodyPr>
          <a:lstStyle/>
          <a:p>
            <a:r>
              <a:rPr lang="en-US" dirty="0"/>
              <a:t>Anything you create using </a:t>
            </a:r>
            <a:r>
              <a:rPr lang="en-US" i="1" dirty="0"/>
              <a:t>only</a:t>
            </a:r>
            <a:r>
              <a:rPr lang="en-US" dirty="0"/>
              <a:t> your own resources is automatically copyrighted. </a:t>
            </a:r>
          </a:p>
          <a:p>
            <a:pPr lvl="1"/>
            <a:r>
              <a:rPr lang="en-US" i="1" dirty="0"/>
              <a:t>Proving you created it is up to you.</a:t>
            </a:r>
          </a:p>
          <a:p>
            <a:r>
              <a:rPr lang="en-CA" dirty="0"/>
              <a:t>"work-made-for-hire" the employer or client paying for the code owns the copyright. </a:t>
            </a:r>
            <a:r>
              <a:rPr lang="en-US" dirty="0"/>
              <a:t>(includes WIL/coop students)</a:t>
            </a:r>
          </a:p>
          <a:p>
            <a:r>
              <a:rPr lang="en-US" dirty="0"/>
              <a:t>If other's resources (college/employer) are used to create your work, they own/share the copyright. </a:t>
            </a:r>
          </a:p>
          <a:p>
            <a:pPr lvl="1"/>
            <a:r>
              <a:rPr lang="en-US" u="sng" dirty="0">
                <a:hlinkClick r:id="rId3"/>
              </a:rPr>
              <a:t>Seneca Intellectual Property Policy</a:t>
            </a:r>
            <a:r>
              <a:rPr lang="en-US" dirty="0"/>
              <a:t> exception:</a:t>
            </a:r>
            <a:endParaRPr lang="en-CA" dirty="0"/>
          </a:p>
          <a:p>
            <a:pPr lvl="1"/>
            <a:r>
              <a:rPr lang="en-US" dirty="0"/>
              <a:t>students retain copyright on work created for course requirements</a:t>
            </a:r>
          </a:p>
          <a:p>
            <a:r>
              <a:rPr lang="en-US" i="1" dirty="0"/>
              <a:t>Need a contract or published policy to override legal defaults.</a:t>
            </a:r>
          </a:p>
          <a:p>
            <a:r>
              <a:rPr lang="en-US" i="1" dirty="0"/>
              <a:t>Use of open-source software is governed by the </a:t>
            </a:r>
            <a:r>
              <a:rPr lang="en-US" i="1" dirty="0">
                <a:hlinkClick r:id="rId4"/>
              </a:rPr>
              <a:t>OS </a:t>
            </a:r>
            <a:r>
              <a:rPr lang="en-US" i="1" dirty="0" err="1">
                <a:hlinkClick r:id="rId4"/>
              </a:rPr>
              <a:t>licence</a:t>
            </a:r>
            <a:r>
              <a:rPr lang="en-US" i="1" dirty="0"/>
              <a:t>.</a:t>
            </a:r>
            <a:endParaRPr lang="en-CA" i="1" dirty="0"/>
          </a:p>
        </p:txBody>
      </p:sp>
    </p:spTree>
    <p:extLst>
      <p:ext uri="{BB962C8B-B14F-4D97-AF65-F5344CB8AC3E}">
        <p14:creationId xmlns:p14="http://schemas.microsoft.com/office/powerpoint/2010/main" val="1871197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News of the Week</a:t>
            </a:r>
          </a:p>
        </p:txBody>
      </p:sp>
      <p:sp>
        <p:nvSpPr>
          <p:cNvPr id="6" name="Content Placeholder 5"/>
          <p:cNvSpPr>
            <a:spLocks noGrp="1"/>
          </p:cNvSpPr>
          <p:nvPr>
            <p:ph idx="1"/>
          </p:nvPr>
        </p:nvSpPr>
        <p:spPr/>
        <p:txBody>
          <a:bodyPr/>
          <a:lstStyle/>
          <a:p>
            <a:endParaRPr lang="en-CA"/>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491880" y="1995686"/>
            <a:ext cx="2240096" cy="1851427"/>
          </a:xfrm>
          <a:prstGeom prst="rect">
            <a:avLst/>
          </a:prstGeom>
        </p:spPr>
      </p:pic>
    </p:spTree>
    <p:extLst>
      <p:ext uri="{BB962C8B-B14F-4D97-AF65-F5344CB8AC3E}">
        <p14:creationId xmlns:p14="http://schemas.microsoft.com/office/powerpoint/2010/main" val="608143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normAutofit/>
          </a:bodyPr>
          <a:lstStyle/>
          <a:p>
            <a:pPr algn="ctr"/>
            <a:r>
              <a:rPr lang="en-US" dirty="0"/>
              <a:t>Canadian Intellectual Property Office</a:t>
            </a:r>
          </a:p>
        </p:txBody>
      </p:sp>
      <p:sp>
        <p:nvSpPr>
          <p:cNvPr id="3" name="Content Placeholder 2"/>
          <p:cNvSpPr>
            <a:spLocks noGrp="1"/>
          </p:cNvSpPr>
          <p:nvPr>
            <p:ph idx="1"/>
          </p:nvPr>
        </p:nvSpPr>
        <p:spPr>
          <a:xfrm>
            <a:off x="457968" y="1131590"/>
            <a:ext cx="8290495" cy="3240360"/>
          </a:xfrm>
        </p:spPr>
        <p:txBody>
          <a:bodyPr/>
          <a:lstStyle/>
          <a:p>
            <a:r>
              <a:rPr lang="en-US" dirty="0"/>
              <a:t>CIPO administers intellectual property in Canada</a:t>
            </a:r>
          </a:p>
          <a:p>
            <a:pPr lvl="1"/>
            <a:r>
              <a:rPr lang="en-US" dirty="0">
                <a:solidFill>
                  <a:schemeClr val="tx2"/>
                </a:solidFill>
              </a:rPr>
              <a:t>patents, trademarks, copyrights, industrial designs, and integrated circuit topographies.</a:t>
            </a:r>
          </a:p>
          <a:p>
            <a:pPr lvl="1"/>
            <a:r>
              <a:rPr lang="en-CA" dirty="0">
                <a:hlinkClick r:id="rId3"/>
              </a:rPr>
              <a:t>CIPO website</a:t>
            </a:r>
            <a:r>
              <a:rPr lang="en-CA" dirty="0"/>
              <a:t>. </a:t>
            </a:r>
            <a:r>
              <a:rPr lang="en-US" dirty="0">
                <a:hlinkClick r:id="rId4"/>
              </a:rPr>
              <a:t>Registration</a:t>
            </a:r>
            <a:r>
              <a:rPr lang="en-US" dirty="0"/>
              <a:t> of copyright is $50</a:t>
            </a:r>
            <a:endParaRPr lang="en-CA" dirty="0"/>
          </a:p>
          <a:p>
            <a:r>
              <a:rPr lang="en-CA" dirty="0">
                <a:hlinkClick r:id="rId5"/>
              </a:rPr>
              <a:t>Blockchain registry for artists</a:t>
            </a:r>
            <a:r>
              <a:rPr lang="en-US" dirty="0">
                <a:solidFill>
                  <a:schemeClr val="tx2"/>
                </a:solidFill>
              </a:rPr>
              <a:t> from </a:t>
            </a:r>
            <a:r>
              <a:rPr lang="en-CA" dirty="0">
                <a:hlinkClick r:id="rId6"/>
              </a:rPr>
              <a:t>Prescient Innovations</a:t>
            </a:r>
            <a:endParaRPr lang="en-CA" dirty="0"/>
          </a:p>
          <a:p>
            <a:r>
              <a:rPr lang="en-CA" dirty="0">
                <a:hlinkClick r:id="rId7"/>
              </a:rPr>
              <a:t>https://www.blockcerts.org/</a:t>
            </a:r>
            <a:r>
              <a:rPr lang="en-CA" dirty="0"/>
              <a:t> - Seneca academic credentials</a:t>
            </a:r>
          </a:p>
        </p:txBody>
      </p:sp>
    </p:spTree>
    <p:extLst>
      <p:ext uri="{BB962C8B-B14F-4D97-AF65-F5344CB8AC3E}">
        <p14:creationId xmlns:p14="http://schemas.microsoft.com/office/powerpoint/2010/main" val="2482226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Notes</a:t>
            </a:r>
            <a:endParaRPr lang="en-CA"/>
          </a:p>
        </p:txBody>
      </p:sp>
      <p:sp>
        <p:nvSpPr>
          <p:cNvPr id="3" name="Subtitle 2"/>
          <p:cNvSpPr>
            <a:spLocks noGrp="1"/>
          </p:cNvSpPr>
          <p:nvPr>
            <p:ph type="subTitle" idx="1"/>
          </p:nvPr>
        </p:nvSpPr>
        <p:spPr/>
        <p:txBody>
          <a:bodyPr/>
          <a:lstStyle/>
          <a:p>
            <a:endParaRPr lang="en-CA"/>
          </a:p>
        </p:txBody>
      </p:sp>
    </p:spTree>
    <p:extLst>
      <p:ext uri="{BB962C8B-B14F-4D97-AF65-F5344CB8AC3E}">
        <p14:creationId xmlns:p14="http://schemas.microsoft.com/office/powerpoint/2010/main" val="1477818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normAutofit/>
          </a:bodyPr>
          <a:lstStyle/>
          <a:p>
            <a:r>
              <a:rPr lang="en-US"/>
              <a:t>Patents Vs. Copyrights</a:t>
            </a:r>
          </a:p>
        </p:txBody>
      </p:sp>
      <p:sp>
        <p:nvSpPr>
          <p:cNvPr id="3" name="Content Placeholder 2"/>
          <p:cNvSpPr>
            <a:spLocks noGrp="1"/>
          </p:cNvSpPr>
          <p:nvPr>
            <p:ph idx="1"/>
          </p:nvPr>
        </p:nvSpPr>
        <p:spPr>
          <a:xfrm>
            <a:off x="457200" y="1059582"/>
            <a:ext cx="8229600" cy="3657600"/>
          </a:xfrm>
        </p:spPr>
        <p:txBody>
          <a:bodyPr>
            <a:normAutofit fontScale="92500" lnSpcReduction="20000"/>
          </a:bodyPr>
          <a:lstStyle/>
          <a:p>
            <a:pPr marL="0" indent="0">
              <a:buNone/>
            </a:pPr>
            <a:r>
              <a:rPr lang="en-CA"/>
              <a:t>Patent:</a:t>
            </a:r>
          </a:p>
          <a:p>
            <a:r>
              <a:rPr lang="en-CA"/>
              <a:t>an exclusive </a:t>
            </a:r>
            <a:r>
              <a:rPr lang="en-CA" i="1"/>
              <a:t>right</a:t>
            </a:r>
            <a:r>
              <a:rPr lang="en-CA"/>
              <a:t> </a:t>
            </a:r>
          </a:p>
          <a:p>
            <a:pPr lvl="1"/>
            <a:r>
              <a:rPr lang="en-CA"/>
              <a:t>restricting others from using or selling your invention</a:t>
            </a:r>
            <a:endParaRPr lang="en-CA" i="1"/>
          </a:p>
          <a:p>
            <a:r>
              <a:rPr lang="en-CA"/>
              <a:t>granted for an </a:t>
            </a:r>
            <a:r>
              <a:rPr lang="en-CA" i="1"/>
              <a:t>invention</a:t>
            </a:r>
          </a:p>
          <a:p>
            <a:pPr lvl="1"/>
            <a:r>
              <a:rPr lang="en-CA"/>
              <a:t>a product or a process providing a new way of doing something, </a:t>
            </a:r>
          </a:p>
          <a:p>
            <a:pPr lvl="1"/>
            <a:r>
              <a:rPr lang="en-CA"/>
              <a:t>or a new technical solution to a problem.</a:t>
            </a:r>
          </a:p>
          <a:p>
            <a:r>
              <a:rPr lang="en-US"/>
              <a:t>to protect a </a:t>
            </a:r>
            <a:r>
              <a:rPr lang="en-US">
                <a:solidFill>
                  <a:schemeClr val="tx2"/>
                </a:solidFill>
              </a:rPr>
              <a:t>novel idea </a:t>
            </a:r>
            <a:br>
              <a:rPr lang="en-US">
                <a:solidFill>
                  <a:schemeClr val="tx2"/>
                </a:solidFill>
              </a:rPr>
            </a:br>
            <a:r>
              <a:rPr lang="en-US">
                <a:solidFill>
                  <a:schemeClr val="tx2"/>
                </a:solidFill>
              </a:rPr>
              <a:t>e.g. process or algorithm embodied in software</a:t>
            </a:r>
            <a:endParaRPr lang="en-US"/>
          </a:p>
          <a:p>
            <a:pPr marL="0" indent="0">
              <a:buNone/>
            </a:pPr>
            <a:r>
              <a:rPr lang="en-US"/>
              <a:t>Copyright:</a:t>
            </a:r>
          </a:p>
          <a:p>
            <a:r>
              <a:rPr lang="en-US"/>
              <a:t>protects </a:t>
            </a:r>
            <a:r>
              <a:rPr lang="en-US">
                <a:solidFill>
                  <a:schemeClr val="tx2"/>
                </a:solidFill>
              </a:rPr>
              <a:t>the particular form in which an idea is expressed, i.e. source and object code, and unique + original UI elements</a:t>
            </a:r>
            <a:r>
              <a:rPr lang="en-US"/>
              <a:t>. </a:t>
            </a:r>
          </a:p>
        </p:txBody>
      </p:sp>
    </p:spTree>
    <p:extLst>
      <p:ext uri="{BB962C8B-B14F-4D97-AF65-F5344CB8AC3E}">
        <p14:creationId xmlns:p14="http://schemas.microsoft.com/office/powerpoint/2010/main" val="2246328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00050"/>
            <a:ext cx="8712968" cy="742950"/>
          </a:xfrm>
        </p:spPr>
        <p:txBody>
          <a:bodyPr>
            <a:normAutofit fontScale="90000"/>
          </a:bodyPr>
          <a:lstStyle/>
          <a:p>
            <a:r>
              <a:rPr lang="en-US"/>
              <a:t>PIPEDA - Personal Information Protection and Electronic Documents Act</a:t>
            </a:r>
          </a:p>
        </p:txBody>
      </p:sp>
      <p:sp>
        <p:nvSpPr>
          <p:cNvPr id="3" name="Content Placeholder 2"/>
          <p:cNvSpPr>
            <a:spLocks noGrp="1"/>
          </p:cNvSpPr>
          <p:nvPr>
            <p:ph idx="1"/>
          </p:nvPr>
        </p:nvSpPr>
        <p:spPr>
          <a:xfrm>
            <a:off x="251520" y="1347614"/>
            <a:ext cx="8892480" cy="3657600"/>
          </a:xfrm>
        </p:spPr>
        <p:txBody>
          <a:bodyPr>
            <a:normAutofit/>
          </a:bodyPr>
          <a:lstStyle/>
          <a:p>
            <a:r>
              <a:rPr lang="en-CA" dirty="0"/>
              <a:t>PIPEDA controls </a:t>
            </a:r>
            <a:r>
              <a:rPr lang="en-CA" dirty="0">
                <a:solidFill>
                  <a:schemeClr val="tx2"/>
                </a:solidFill>
              </a:rPr>
              <a:t>all collection and retention of personal information by all businesses</a:t>
            </a:r>
            <a:r>
              <a:rPr lang="en-CA" dirty="0">
                <a:solidFill>
                  <a:srgbClr val="00B0F0"/>
                </a:solidFill>
              </a:rPr>
              <a:t> </a:t>
            </a:r>
            <a:r>
              <a:rPr lang="en-CA" dirty="0"/>
              <a:t>in Canada. In the Public sector, it controls </a:t>
            </a:r>
            <a:r>
              <a:rPr lang="en-CA" dirty="0">
                <a:solidFill>
                  <a:schemeClr val="tx2"/>
                </a:solidFill>
              </a:rPr>
              <a:t>the collection and retention of </a:t>
            </a:r>
            <a:r>
              <a:rPr lang="en-CA" i="1" dirty="0">
                <a:solidFill>
                  <a:schemeClr val="tx2"/>
                </a:solidFill>
              </a:rPr>
              <a:t>employee information only</a:t>
            </a:r>
            <a:r>
              <a:rPr lang="en-CA" dirty="0">
                <a:solidFill>
                  <a:schemeClr val="tx2"/>
                </a:solidFill>
              </a:rPr>
              <a:t> for Federal agencies. </a:t>
            </a:r>
            <a:r>
              <a:rPr lang="en-CA" dirty="0"/>
              <a:t>FIPPA is an Ontario version.</a:t>
            </a:r>
          </a:p>
          <a:p>
            <a:r>
              <a:rPr lang="en-CA" dirty="0"/>
              <a:t>In 2001, 'Adequate' per EU Data Protection Directive (1995)</a:t>
            </a:r>
          </a:p>
          <a:p>
            <a:pPr lvl="1"/>
            <a:r>
              <a:rPr lang="en-CA" dirty="0"/>
              <a:t>may not be so under </a:t>
            </a:r>
            <a:r>
              <a:rPr lang="en-CA" dirty="0">
                <a:hlinkClick r:id="rId3"/>
              </a:rPr>
              <a:t>EU General Data Protection Regulation</a:t>
            </a:r>
            <a:r>
              <a:rPr lang="en-CA" dirty="0"/>
              <a:t> (2018)</a:t>
            </a:r>
            <a:endParaRPr lang="en-CA" dirty="0">
              <a:solidFill>
                <a:schemeClr val="tx2"/>
              </a:solidFill>
            </a:endParaRPr>
          </a:p>
          <a:p>
            <a:r>
              <a:rPr lang="en-CA" dirty="0"/>
              <a:t>Short PIPEDA quiz </a:t>
            </a:r>
            <a:r>
              <a:rPr lang="en-US" dirty="0">
                <a:hlinkClick r:id="rId4"/>
              </a:rPr>
              <a:t>https://services.priv.gc.ca/quiz/index_e.asp</a:t>
            </a:r>
            <a:endParaRPr lang="en-CA" dirty="0"/>
          </a:p>
          <a:p>
            <a:r>
              <a:rPr lang="en-CA" dirty="0"/>
              <a:t>5 minute video on PIPEDA for businesses </a:t>
            </a:r>
            <a:r>
              <a:rPr lang="en-US" dirty="0">
                <a:hlinkClick r:id="rId5"/>
              </a:rPr>
              <a:t>https://www.youtube.com/watch?v=KyOEv5fW5NE</a:t>
            </a:r>
            <a:endParaRPr lang="en-US" dirty="0"/>
          </a:p>
        </p:txBody>
      </p:sp>
    </p:spTree>
    <p:extLst>
      <p:ext uri="{BB962C8B-B14F-4D97-AF65-F5344CB8AC3E}">
        <p14:creationId xmlns:p14="http://schemas.microsoft.com/office/powerpoint/2010/main" val="2893016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a:t>“Organizations covered by the Act must obtain an individual's consent when they collect, use or disclose the individual's personal information. The individual has a right to access personal information held by an organization and to challenge its accuracy, if need be. Personal information can only be used for the purposes for which it was collected. If an organization is going to use it for another purpose, consent must be obtained again. Individuals should also be assured that their information will be protected by appropriate safeguards.”</a:t>
            </a:r>
          </a:p>
        </p:txBody>
      </p:sp>
      <p:sp>
        <p:nvSpPr>
          <p:cNvPr id="3" name="Text Placeholder 2"/>
          <p:cNvSpPr>
            <a:spLocks noGrp="1"/>
          </p:cNvSpPr>
          <p:nvPr>
            <p:ph type="body" idx="1"/>
          </p:nvPr>
        </p:nvSpPr>
        <p:spPr/>
        <p:txBody>
          <a:bodyPr/>
          <a:lstStyle/>
          <a:p>
            <a:r>
              <a:rPr lang="en-CA"/>
              <a:t>PIPEDA</a:t>
            </a:r>
            <a:endParaRPr lang="en-US"/>
          </a:p>
        </p:txBody>
      </p:sp>
    </p:spTree>
    <p:extLst>
      <p:ext uri="{BB962C8B-B14F-4D97-AF65-F5344CB8AC3E}">
        <p14:creationId xmlns:p14="http://schemas.microsoft.com/office/powerpoint/2010/main" val="2946850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6609" y="1275606"/>
            <a:ext cx="8717879" cy="3816424"/>
          </a:xfrm>
        </p:spPr>
        <p:txBody>
          <a:bodyPr>
            <a:normAutofit fontScale="70000" lnSpcReduction="20000"/>
          </a:bodyPr>
          <a:lstStyle/>
          <a:p>
            <a:r>
              <a:rPr lang="en-US"/>
              <a:t>Business organizations often change or update their operating software </a:t>
            </a:r>
            <a:r>
              <a:rPr lang="en-US">
                <a:solidFill>
                  <a:schemeClr val="tx2"/>
                </a:solidFill>
              </a:rPr>
              <a:t>in an effort to keep pace with technology.</a:t>
            </a:r>
          </a:p>
          <a:p>
            <a:endParaRPr lang="en-US">
              <a:solidFill>
                <a:schemeClr val="tx2"/>
              </a:solidFill>
            </a:endParaRPr>
          </a:p>
          <a:p>
            <a:r>
              <a:rPr lang="en-US"/>
              <a:t>A software license is a “</a:t>
            </a:r>
            <a:r>
              <a:rPr lang="en-US">
                <a:solidFill>
                  <a:schemeClr val="tx2"/>
                </a:solidFill>
              </a:rPr>
              <a:t>legal instrument</a:t>
            </a:r>
            <a:r>
              <a:rPr lang="en-US"/>
              <a:t>” (usually by way of contract law, with or without printed material) governing the “</a:t>
            </a:r>
            <a:r>
              <a:rPr lang="en-US">
                <a:solidFill>
                  <a:schemeClr val="tx2"/>
                </a:solidFill>
              </a:rPr>
              <a:t>use or redistribution of software</a:t>
            </a:r>
            <a:r>
              <a:rPr lang="en-US"/>
              <a:t>.”</a:t>
            </a:r>
          </a:p>
          <a:p>
            <a:endParaRPr lang="en-US"/>
          </a:p>
          <a:p>
            <a:r>
              <a:rPr lang="en-US"/>
              <a:t>For example, a typical software licensing contract will contain </a:t>
            </a:r>
            <a:r>
              <a:rPr lang="en-US">
                <a:solidFill>
                  <a:schemeClr val="tx2"/>
                </a:solidFill>
              </a:rPr>
              <a:t>provisions relating to:</a:t>
            </a:r>
          </a:p>
          <a:p>
            <a:pPr marL="854075" lvl="0" indent="-182563">
              <a:buFont typeface="Wingdings" panose="05000000000000000000" pitchFamily="2" charset="2"/>
              <a:buChar char="Ø"/>
            </a:pPr>
            <a:r>
              <a:rPr lang="en-US">
                <a:solidFill>
                  <a:schemeClr val="tx2"/>
                </a:solidFill>
              </a:rPr>
              <a:t>performance warranties, </a:t>
            </a:r>
          </a:p>
          <a:p>
            <a:pPr marL="854075" lvl="0" indent="-182563">
              <a:buFont typeface="Wingdings" panose="05000000000000000000" pitchFamily="2" charset="2"/>
              <a:buChar char="Ø"/>
            </a:pPr>
            <a:r>
              <a:rPr lang="en-US">
                <a:solidFill>
                  <a:schemeClr val="tx2"/>
                </a:solidFill>
              </a:rPr>
              <a:t>installation and troubleshooting, </a:t>
            </a:r>
          </a:p>
          <a:p>
            <a:pPr marL="854075" lvl="0" indent="-182563">
              <a:buFont typeface="Wingdings" panose="05000000000000000000" pitchFamily="2" charset="2"/>
              <a:buChar char="Ø"/>
            </a:pPr>
            <a:r>
              <a:rPr lang="en-US">
                <a:solidFill>
                  <a:schemeClr val="tx2"/>
                </a:solidFill>
              </a:rPr>
              <a:t>user training,</a:t>
            </a:r>
          </a:p>
          <a:p>
            <a:pPr marL="854075" lvl="0" indent="-182563">
              <a:buFont typeface="Wingdings" panose="05000000000000000000" pitchFamily="2" charset="2"/>
              <a:buChar char="Ø"/>
            </a:pPr>
            <a:r>
              <a:rPr lang="en-US">
                <a:solidFill>
                  <a:schemeClr val="tx2"/>
                </a:solidFill>
              </a:rPr>
              <a:t>limited liability and indemnification of the vendor,</a:t>
            </a:r>
          </a:p>
          <a:p>
            <a:pPr marL="854075" lvl="0" indent="-182563">
              <a:buFont typeface="Wingdings" panose="05000000000000000000" pitchFamily="2" charset="2"/>
              <a:buChar char="Ø"/>
            </a:pPr>
            <a:r>
              <a:rPr lang="en-US">
                <a:solidFill>
                  <a:schemeClr val="tx2"/>
                </a:solidFill>
              </a:rPr>
              <a:t>infringement disclaimers, </a:t>
            </a:r>
          </a:p>
          <a:p>
            <a:pPr marL="854075" lvl="0" indent="-182563">
              <a:buFont typeface="Wingdings" panose="05000000000000000000" pitchFamily="2" charset="2"/>
              <a:buChar char="Ø"/>
            </a:pPr>
            <a:r>
              <a:rPr lang="en-US">
                <a:solidFill>
                  <a:schemeClr val="tx2"/>
                </a:solidFill>
              </a:rPr>
              <a:t>payment and finance terms</a:t>
            </a:r>
          </a:p>
        </p:txBody>
      </p:sp>
      <p:sp>
        <p:nvSpPr>
          <p:cNvPr id="6" name="Title 1"/>
          <p:cNvSpPr>
            <a:spLocks noGrp="1"/>
          </p:cNvSpPr>
          <p:nvPr>
            <p:ph type="title"/>
          </p:nvPr>
        </p:nvSpPr>
        <p:spPr>
          <a:xfrm>
            <a:off x="246609" y="339502"/>
            <a:ext cx="8229600" cy="742950"/>
          </a:xfrm>
        </p:spPr>
        <p:txBody>
          <a:bodyPr>
            <a:noAutofit/>
          </a:bodyPr>
          <a:lstStyle/>
          <a:p>
            <a:r>
              <a:rPr lang="en-US"/>
              <a:t>What is Software Licensing?</a:t>
            </a:r>
          </a:p>
        </p:txBody>
      </p:sp>
    </p:spTree>
    <p:extLst>
      <p:ext uri="{BB962C8B-B14F-4D97-AF65-F5344CB8AC3E}">
        <p14:creationId xmlns:p14="http://schemas.microsoft.com/office/powerpoint/2010/main" val="378406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Software Licensing</a:t>
            </a:r>
          </a:p>
        </p:txBody>
      </p:sp>
      <p:sp>
        <p:nvSpPr>
          <p:cNvPr id="3" name="Content Placeholder 2"/>
          <p:cNvSpPr>
            <a:spLocks noGrp="1"/>
          </p:cNvSpPr>
          <p:nvPr>
            <p:ph idx="1"/>
          </p:nvPr>
        </p:nvSpPr>
        <p:spPr/>
        <p:txBody>
          <a:bodyPr>
            <a:normAutofit fontScale="92500"/>
          </a:bodyPr>
          <a:lstStyle/>
          <a:p>
            <a:r>
              <a:rPr lang="en-US" dirty="0"/>
              <a:t>A </a:t>
            </a:r>
            <a:r>
              <a:rPr lang="en-US" b="1" dirty="0"/>
              <a:t>software license</a:t>
            </a:r>
            <a:r>
              <a:rPr lang="en-US" dirty="0"/>
              <a:t> is a legally binding document that sets rules about how a piece of </a:t>
            </a:r>
            <a:r>
              <a:rPr lang="en-US" b="1" dirty="0"/>
              <a:t>software</a:t>
            </a:r>
            <a:r>
              <a:rPr lang="en-US" dirty="0"/>
              <a:t> can or cannot be used.</a:t>
            </a:r>
          </a:p>
          <a:p>
            <a:r>
              <a:rPr lang="en-US" b="1" dirty="0"/>
              <a:t>Open-source licenses</a:t>
            </a:r>
            <a:r>
              <a:rPr lang="en-US" dirty="0"/>
              <a:t> are </a:t>
            </a:r>
            <a:r>
              <a:rPr lang="en-US" b="1" dirty="0"/>
              <a:t>licenses</a:t>
            </a:r>
            <a:r>
              <a:rPr lang="en-US" dirty="0"/>
              <a:t> that comply with the </a:t>
            </a:r>
            <a:r>
              <a:rPr lang="en-US" b="1" dirty="0"/>
              <a:t>open-source</a:t>
            </a:r>
            <a:r>
              <a:rPr lang="en-US" dirty="0"/>
              <a:t> definition -- allowing software to be freely used, modified, and shared. </a:t>
            </a:r>
          </a:p>
          <a:p>
            <a:r>
              <a:rPr lang="en-US" dirty="0"/>
              <a:t>A </a:t>
            </a:r>
            <a:r>
              <a:rPr lang="en-US" b="1" dirty="0"/>
              <a:t>perpetual license</a:t>
            </a:r>
            <a:r>
              <a:rPr lang="en-US" dirty="0"/>
              <a:t> allows the customer to use the </a:t>
            </a:r>
            <a:r>
              <a:rPr lang="en-US" b="1" dirty="0"/>
              <a:t>licensed</a:t>
            </a:r>
            <a:r>
              <a:rPr lang="en-US" dirty="0"/>
              <a:t> software indefinitely. For the first year, the </a:t>
            </a:r>
            <a:r>
              <a:rPr lang="en-US" b="1" dirty="0"/>
              <a:t>perpetual license</a:t>
            </a:r>
            <a:r>
              <a:rPr lang="en-US" dirty="0"/>
              <a:t> also entitles the customer to download all updates to the software and to receive technical support.</a:t>
            </a:r>
          </a:p>
        </p:txBody>
      </p:sp>
    </p:spTree>
    <p:extLst>
      <p:ext uri="{BB962C8B-B14F-4D97-AF65-F5344CB8AC3E}">
        <p14:creationId xmlns:p14="http://schemas.microsoft.com/office/powerpoint/2010/main" val="20078138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79512" y="1082452"/>
            <a:ext cx="8717879" cy="3937570"/>
          </a:xfrm>
        </p:spPr>
        <p:txBody>
          <a:bodyPr>
            <a:normAutofit/>
          </a:bodyPr>
          <a:lstStyle/>
          <a:p>
            <a:r>
              <a:rPr lang="en-US" sz="2000" dirty="0"/>
              <a:t>Open-source software is computer software with its source code made available with a license in which the copyright holder provides the “</a:t>
            </a:r>
            <a:r>
              <a:rPr lang="en-US" sz="2000" dirty="0">
                <a:solidFill>
                  <a:schemeClr val="tx2"/>
                </a:solidFill>
              </a:rPr>
              <a:t>rights to study, change, and distribute the software to anyone and for any purpose</a:t>
            </a:r>
            <a:r>
              <a:rPr lang="en-US" sz="2000" dirty="0"/>
              <a:t>.”</a:t>
            </a:r>
          </a:p>
          <a:p>
            <a:r>
              <a:rPr lang="en-US" sz="2000" dirty="0"/>
              <a:t>In other words, open-source licenses are licenses that comply with the open-source definition, that is, </a:t>
            </a:r>
            <a:r>
              <a:rPr lang="en-US" sz="2000" dirty="0">
                <a:solidFill>
                  <a:schemeClr val="tx2"/>
                </a:solidFill>
              </a:rPr>
              <a:t>allowing software to be freely used, modified, and shared </a:t>
            </a:r>
            <a:r>
              <a:rPr lang="en-US" sz="2000" dirty="0"/>
              <a:t>(a typical example of an open-source Software License is shown in the next slide.)</a:t>
            </a:r>
          </a:p>
          <a:p>
            <a:r>
              <a:rPr lang="en-US" sz="2000" dirty="0"/>
              <a:t>Open-source software may be developed in a collaborative public manner. </a:t>
            </a:r>
            <a:r>
              <a:rPr lang="en-US" sz="2000" dirty="0">
                <a:solidFill>
                  <a:schemeClr val="tx2"/>
                </a:solidFill>
              </a:rPr>
              <a:t>MYSQL, APACHE, and PHP </a:t>
            </a:r>
            <a:r>
              <a:rPr lang="en-US" sz="2000" dirty="0"/>
              <a:t>are some examples.</a:t>
            </a:r>
          </a:p>
        </p:txBody>
      </p:sp>
      <p:sp>
        <p:nvSpPr>
          <p:cNvPr id="7" name="Title 1"/>
          <p:cNvSpPr>
            <a:spLocks noGrp="1"/>
          </p:cNvSpPr>
          <p:nvPr>
            <p:ph type="title"/>
          </p:nvPr>
        </p:nvSpPr>
        <p:spPr>
          <a:xfrm>
            <a:off x="246608" y="339502"/>
            <a:ext cx="8717879" cy="742950"/>
          </a:xfrm>
        </p:spPr>
        <p:txBody>
          <a:bodyPr>
            <a:noAutofit/>
          </a:bodyPr>
          <a:lstStyle/>
          <a:p>
            <a:r>
              <a:rPr lang="en-US" sz="3600" dirty="0"/>
              <a:t>What is Open-Source Software?</a:t>
            </a:r>
          </a:p>
        </p:txBody>
      </p:sp>
    </p:spTree>
    <p:extLst>
      <p:ext uri="{BB962C8B-B14F-4D97-AF65-F5344CB8AC3E}">
        <p14:creationId xmlns:p14="http://schemas.microsoft.com/office/powerpoint/2010/main" val="34967469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 </a:t>
            </a:r>
            <a:br>
              <a:rPr lang="en-US" sz="2000"/>
            </a:br>
            <a:r>
              <a:rPr lang="en-US" sz="2000"/>
              <a:t>The above copyright notice and this permission notice shall be included in all copies or substantial portions of the Software.”</a:t>
            </a:r>
          </a:p>
        </p:txBody>
      </p:sp>
      <p:sp>
        <p:nvSpPr>
          <p:cNvPr id="3" name="Text Placeholder 2"/>
          <p:cNvSpPr>
            <a:spLocks noGrp="1"/>
          </p:cNvSpPr>
          <p:nvPr>
            <p:ph type="body" idx="1"/>
          </p:nvPr>
        </p:nvSpPr>
        <p:spPr>
          <a:xfrm>
            <a:off x="722313" y="3470149"/>
            <a:ext cx="7772400" cy="757785"/>
          </a:xfrm>
        </p:spPr>
        <p:txBody>
          <a:bodyPr/>
          <a:lstStyle/>
          <a:p>
            <a:r>
              <a:rPr lang="en-CA"/>
              <a:t>MIT License </a:t>
            </a:r>
            <a:endParaRPr lang="en-US"/>
          </a:p>
        </p:txBody>
      </p:sp>
    </p:spTree>
    <p:extLst>
      <p:ext uri="{BB962C8B-B14F-4D97-AF65-F5344CB8AC3E}">
        <p14:creationId xmlns:p14="http://schemas.microsoft.com/office/powerpoint/2010/main" val="41680030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7494"/>
            <a:ext cx="7916416" cy="4090467"/>
          </a:xfrm>
        </p:spPr>
        <p:txBody>
          <a:bodyPr>
            <a:noAutofit/>
          </a:bodyPr>
          <a:lstStyle/>
          <a:p>
            <a:r>
              <a:rPr lang="en-US" sz="2000"/>
              <a:t>This document governs the use of Microsoft software,….</a:t>
            </a:r>
            <a:br>
              <a:rPr lang="en-US" sz="2000"/>
            </a:br>
            <a:r>
              <a:rPr lang="en-US" sz="2000"/>
              <a:t>Customer does not own the Products and the use thereof is subject to certain rights and limitations…</a:t>
            </a:r>
            <a:br>
              <a:rPr lang="en-US" sz="2000"/>
            </a:br>
            <a:r>
              <a:rPr lang="en-US" sz="2000"/>
              <a:t>You may use the Client Software installed on your Devices only in accordance with your agreement ….</a:t>
            </a:r>
            <a:br>
              <a:rPr lang="en-US" sz="2000"/>
            </a:br>
            <a:r>
              <a:rPr lang="en-US" sz="2000"/>
              <a:t>You may not reverse engineer, decompile, or disassemble the Products, </a:t>
            </a:r>
            <a:br>
              <a:rPr lang="en-US" sz="2000"/>
            </a:br>
            <a:r>
              <a:rPr lang="en-US" sz="2000"/>
              <a:t>except and only to the extent that applicable law, notwithstanding this limitation expressly permits such activity.</a:t>
            </a:r>
            <a:br>
              <a:rPr lang="en-US" sz="2000"/>
            </a:br>
            <a:br>
              <a:rPr lang="en-US" sz="2000"/>
            </a:br>
            <a:br>
              <a:rPr lang="en-US" sz="2000"/>
            </a:br>
            <a:endParaRPr lang="en-US" sz="2000"/>
          </a:p>
        </p:txBody>
      </p:sp>
      <p:sp>
        <p:nvSpPr>
          <p:cNvPr id="3" name="Text Placeholder 2"/>
          <p:cNvSpPr>
            <a:spLocks noGrp="1"/>
          </p:cNvSpPr>
          <p:nvPr>
            <p:ph type="body" idx="1"/>
          </p:nvPr>
        </p:nvSpPr>
        <p:spPr>
          <a:xfrm>
            <a:off x="722313" y="3470149"/>
            <a:ext cx="7772400" cy="757785"/>
          </a:xfrm>
        </p:spPr>
        <p:txBody>
          <a:bodyPr/>
          <a:lstStyle/>
          <a:p>
            <a:r>
              <a:rPr lang="en-CA"/>
              <a:t>Microsoft EULA Excerpts</a:t>
            </a:r>
            <a:endParaRPr lang="en-US"/>
          </a:p>
        </p:txBody>
      </p:sp>
    </p:spTree>
    <p:extLst>
      <p:ext uri="{BB962C8B-B14F-4D97-AF65-F5344CB8AC3E}">
        <p14:creationId xmlns:p14="http://schemas.microsoft.com/office/powerpoint/2010/main" val="2382402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9869" y="267494"/>
            <a:ext cx="8229600" cy="742950"/>
          </a:xfrm>
        </p:spPr>
        <p:txBody>
          <a:bodyPr/>
          <a:lstStyle/>
          <a:p>
            <a:r>
              <a:rPr lang="en-CA" dirty="0"/>
              <a:t>Agenda</a:t>
            </a:r>
          </a:p>
        </p:txBody>
      </p:sp>
      <p:sp>
        <p:nvSpPr>
          <p:cNvPr id="5" name="Content Placeholder 4"/>
          <p:cNvSpPr>
            <a:spLocks noGrp="1"/>
          </p:cNvSpPr>
          <p:nvPr>
            <p:ph idx="1"/>
          </p:nvPr>
        </p:nvSpPr>
        <p:spPr>
          <a:xfrm>
            <a:off x="912199" y="1126900"/>
            <a:ext cx="7332209" cy="3389066"/>
          </a:xfrm>
        </p:spPr>
        <p:txBody>
          <a:bodyPr wrap="square">
            <a:normAutofit lnSpcReduction="10000"/>
          </a:bodyPr>
          <a:lstStyle/>
          <a:p>
            <a:pPr marL="0" indent="0">
              <a:buNone/>
            </a:pPr>
            <a:r>
              <a:rPr lang="en-CA" dirty="0"/>
              <a:t>Lecture:</a:t>
            </a:r>
          </a:p>
          <a:p>
            <a:pPr marL="457200" lvl="0" indent="-457200">
              <a:buFont typeface="+mj-lt"/>
              <a:buAutoNum type="arabicPeriod"/>
            </a:pPr>
            <a:r>
              <a:rPr lang="en-US" dirty="0"/>
              <a:t>IT Jobs</a:t>
            </a:r>
          </a:p>
          <a:p>
            <a:pPr marL="457200" lvl="0" indent="-457200">
              <a:buFont typeface="+mj-lt"/>
              <a:buAutoNum type="arabicPeriod"/>
            </a:pPr>
            <a:r>
              <a:rPr lang="en-US" dirty="0"/>
              <a:t>What is open-source software and licensing? </a:t>
            </a:r>
          </a:p>
          <a:p>
            <a:pPr marL="457200" indent="-457200">
              <a:buFont typeface="+mj-lt"/>
              <a:buAutoNum type="arabicPeriod"/>
            </a:pPr>
            <a:r>
              <a:rPr lang="en-US" dirty="0"/>
              <a:t>What is a “Closed/Proprietary Software?”</a:t>
            </a:r>
          </a:p>
          <a:p>
            <a:pPr marL="457200" indent="-457200">
              <a:buFont typeface="+mj-lt"/>
              <a:buAutoNum type="arabicPeriod"/>
            </a:pPr>
            <a:r>
              <a:rPr lang="en-US" dirty="0"/>
              <a:t>Hybrid Open and Closed Source Systems in today’s Software Market</a:t>
            </a:r>
          </a:p>
          <a:p>
            <a:pPr marL="457200" indent="-457200">
              <a:buFont typeface="+mj-lt"/>
              <a:buAutoNum type="arabicPeriod"/>
            </a:pPr>
            <a:r>
              <a:rPr lang="en-US" dirty="0"/>
              <a:t>Spam and Privacy, CASL &amp; PIPEDA</a:t>
            </a:r>
          </a:p>
          <a:p>
            <a:pPr marL="457200" indent="-457200">
              <a:buFont typeface="+mj-lt"/>
              <a:buAutoNum type="arabicPeriod"/>
            </a:pPr>
            <a:r>
              <a:rPr lang="en-US" dirty="0"/>
              <a:t>Who owns “Intellectual Property?</a:t>
            </a: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869" y="1126901"/>
            <a:ext cx="359863" cy="360040"/>
          </a:xfrm>
          <a:prstGeom prst="rect">
            <a:avLst/>
          </a:prstGeom>
        </p:spPr>
      </p:pic>
    </p:spTree>
    <p:extLst>
      <p:ext uri="{BB962C8B-B14F-4D97-AF65-F5344CB8AC3E}">
        <p14:creationId xmlns:p14="http://schemas.microsoft.com/office/powerpoint/2010/main" val="11980304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9502"/>
            <a:ext cx="8229600" cy="742950"/>
          </a:xfrm>
        </p:spPr>
        <p:txBody>
          <a:bodyPr>
            <a:normAutofit fontScale="90000"/>
          </a:bodyPr>
          <a:lstStyle/>
          <a:p>
            <a:r>
              <a:rPr lang="en-US"/>
              <a:t>An intro to “Data Privacy” in the IT field</a:t>
            </a:r>
          </a:p>
        </p:txBody>
      </p:sp>
      <p:sp>
        <p:nvSpPr>
          <p:cNvPr id="3" name="Content Placeholder 2"/>
          <p:cNvSpPr>
            <a:spLocks noGrp="1"/>
          </p:cNvSpPr>
          <p:nvPr>
            <p:ph idx="1"/>
          </p:nvPr>
        </p:nvSpPr>
        <p:spPr>
          <a:xfrm>
            <a:off x="323528" y="1131590"/>
            <a:ext cx="8363272" cy="3747864"/>
          </a:xfrm>
        </p:spPr>
        <p:txBody>
          <a:bodyPr>
            <a:noAutofit/>
          </a:bodyPr>
          <a:lstStyle/>
          <a:p>
            <a:r>
              <a:rPr lang="en-US" sz="2000"/>
              <a:t>Data Piracy is the “</a:t>
            </a:r>
            <a:r>
              <a:rPr lang="en-US" sz="2000">
                <a:solidFill>
                  <a:schemeClr val="tx2"/>
                </a:solidFill>
              </a:rPr>
              <a:t>illegal copying, distribution, or use of data</a:t>
            </a:r>
            <a:r>
              <a:rPr lang="en-US" sz="2000"/>
              <a:t>.” Disputes and litigation do occur in the IT field </a:t>
            </a:r>
            <a:r>
              <a:rPr lang="en-US" sz="2000">
                <a:solidFill>
                  <a:schemeClr val="tx2"/>
                </a:solidFill>
              </a:rPr>
              <a:t>when enterprises fail to keep customer and employee information secure</a:t>
            </a:r>
            <a:r>
              <a:rPr lang="en-US" sz="2000"/>
              <a:t>.</a:t>
            </a:r>
          </a:p>
          <a:p>
            <a:r>
              <a:rPr lang="en-US" sz="2000"/>
              <a:t>Sensitive information is stored in digital format, </a:t>
            </a:r>
            <a:r>
              <a:rPr lang="en-US" sz="2000">
                <a:solidFill>
                  <a:schemeClr val="tx2"/>
                </a:solidFill>
              </a:rPr>
              <a:t>and thus susceptible to theft</a:t>
            </a:r>
            <a:r>
              <a:rPr lang="en-US" sz="2000"/>
              <a:t>. Hackers and other cyber criminals </a:t>
            </a:r>
            <a:r>
              <a:rPr lang="en-US" sz="2000">
                <a:solidFill>
                  <a:schemeClr val="tx2"/>
                </a:solidFill>
              </a:rPr>
              <a:t>routinely target financial institutions, e-commerce websites, and ordinary businesses, sometimes gaining access to customers’ data</a:t>
            </a:r>
            <a:r>
              <a:rPr lang="en-US" sz="2000"/>
              <a:t>.</a:t>
            </a:r>
          </a:p>
          <a:p>
            <a:r>
              <a:rPr lang="en-CA" sz="2000"/>
              <a:t>The Privacy Commissioner </a:t>
            </a:r>
            <a:r>
              <a:rPr lang="en-CA" sz="2000">
                <a:solidFill>
                  <a:schemeClr val="tx2"/>
                </a:solidFill>
              </a:rPr>
              <a:t>investigates all complaints and produces a report recommending changes, actions, etc.</a:t>
            </a:r>
            <a:endParaRPr lang="en-US" sz="2000">
              <a:solidFill>
                <a:schemeClr val="tx2"/>
              </a:solidFill>
            </a:endParaRPr>
          </a:p>
        </p:txBody>
      </p:sp>
    </p:spTree>
    <p:extLst>
      <p:ext uri="{BB962C8B-B14F-4D97-AF65-F5344CB8AC3E}">
        <p14:creationId xmlns:p14="http://schemas.microsoft.com/office/powerpoint/2010/main" val="30434137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00050"/>
            <a:ext cx="8712968" cy="742950"/>
          </a:xfrm>
        </p:spPr>
        <p:txBody>
          <a:bodyPr>
            <a:noAutofit/>
          </a:bodyPr>
          <a:lstStyle/>
          <a:p>
            <a:r>
              <a:rPr lang="en-CA" sz="3200"/>
              <a:t>What is </a:t>
            </a:r>
            <a:r>
              <a:rPr lang="en-US" sz="3200"/>
              <a:t>Intellectual Property Rights (IPR)? (Cont’d)</a:t>
            </a:r>
          </a:p>
        </p:txBody>
      </p:sp>
      <p:sp>
        <p:nvSpPr>
          <p:cNvPr id="3" name="Content Placeholder 2"/>
          <p:cNvSpPr>
            <a:spLocks noGrp="1"/>
          </p:cNvSpPr>
          <p:nvPr>
            <p:ph idx="1"/>
          </p:nvPr>
        </p:nvSpPr>
        <p:spPr>
          <a:xfrm>
            <a:off x="179512" y="1200150"/>
            <a:ext cx="8507288" cy="3819872"/>
          </a:xfrm>
        </p:spPr>
        <p:txBody>
          <a:bodyPr>
            <a:normAutofit/>
          </a:bodyPr>
          <a:lstStyle/>
          <a:p>
            <a:r>
              <a:rPr lang="en-US"/>
              <a:t>Intellectual property rights is </a:t>
            </a:r>
            <a:r>
              <a:rPr lang="en-US">
                <a:solidFill>
                  <a:schemeClr val="tx2"/>
                </a:solidFill>
              </a:rPr>
              <a:t>a collective term for the  processes of assigning property rights through patents, copyrights and trademarks</a:t>
            </a:r>
            <a:r>
              <a:rPr lang="en-US"/>
              <a:t>.</a:t>
            </a:r>
          </a:p>
          <a:p>
            <a:r>
              <a:rPr lang="en-US"/>
              <a:t>IPRs allow the holder </a:t>
            </a:r>
            <a:r>
              <a:rPr lang="en-US">
                <a:solidFill>
                  <a:schemeClr val="tx2"/>
                </a:solidFill>
              </a:rPr>
              <a:t>to exercise a monopoly on the use of the item for a specified period</a:t>
            </a:r>
            <a:r>
              <a:rPr lang="en-US"/>
              <a:t>.</a:t>
            </a:r>
          </a:p>
          <a:p>
            <a:r>
              <a:rPr lang="en-US"/>
              <a:t>IPRs </a:t>
            </a:r>
            <a:r>
              <a:rPr lang="en-US">
                <a:solidFill>
                  <a:schemeClr val="tx2"/>
                </a:solidFill>
              </a:rPr>
              <a:t>protect the intangible rights of ownership in an asset </a:t>
            </a:r>
            <a:r>
              <a:rPr lang="en-US"/>
              <a:t>such as a software program.</a:t>
            </a:r>
          </a:p>
        </p:txBody>
      </p:sp>
    </p:spTree>
    <p:extLst>
      <p:ext uri="{BB962C8B-B14F-4D97-AF65-F5344CB8AC3E}">
        <p14:creationId xmlns:p14="http://schemas.microsoft.com/office/powerpoint/2010/main" val="10923021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200150"/>
            <a:ext cx="8507288" cy="3657600"/>
          </a:xfrm>
        </p:spPr>
        <p:txBody>
          <a:bodyPr>
            <a:normAutofit/>
          </a:bodyPr>
          <a:lstStyle/>
          <a:p>
            <a:r>
              <a:rPr lang="en-US">
                <a:solidFill>
                  <a:schemeClr val="tx2"/>
                </a:solidFill>
              </a:rPr>
              <a:t>Each intellectual property "right" is itself an asset</a:t>
            </a:r>
            <a:r>
              <a:rPr lang="en-US"/>
              <a:t>, a slice of the overall ownership pie.</a:t>
            </a:r>
          </a:p>
          <a:p>
            <a:r>
              <a:rPr lang="en-US"/>
              <a:t>The law provides </a:t>
            </a:r>
            <a:r>
              <a:rPr lang="en-US">
                <a:solidFill>
                  <a:schemeClr val="tx2"/>
                </a:solidFill>
              </a:rPr>
              <a:t>different methods for protecting these rights of ownership based on their type</a:t>
            </a:r>
            <a:r>
              <a:rPr lang="en-US"/>
              <a:t>.</a:t>
            </a:r>
          </a:p>
          <a:p>
            <a:r>
              <a:rPr lang="en-US"/>
              <a:t>Four types of intellectual property rights </a:t>
            </a:r>
            <a:r>
              <a:rPr lang="en-US">
                <a:solidFill>
                  <a:schemeClr val="tx2"/>
                </a:solidFill>
              </a:rPr>
              <a:t>relevant to software</a:t>
            </a:r>
            <a:r>
              <a:rPr lang="en-US"/>
              <a:t> include: </a:t>
            </a:r>
          </a:p>
          <a:p>
            <a:pPr marL="461963" indent="-182563">
              <a:buFont typeface="Wingdings" panose="05000000000000000000" pitchFamily="2" charset="2"/>
              <a:buChar char="Ø"/>
            </a:pPr>
            <a:r>
              <a:rPr lang="en-US">
                <a:solidFill>
                  <a:schemeClr val="tx2"/>
                </a:solidFill>
              </a:rPr>
              <a:t>patents, copyrights, trade secrets and trademarks </a:t>
            </a:r>
            <a:r>
              <a:rPr lang="en-US"/>
              <a:t>(to be discussed in more details in the next slides.)</a:t>
            </a:r>
          </a:p>
          <a:p>
            <a:endParaRPr lang="en-US"/>
          </a:p>
        </p:txBody>
      </p:sp>
      <p:sp>
        <p:nvSpPr>
          <p:cNvPr id="6" name="Title 1"/>
          <p:cNvSpPr>
            <a:spLocks noGrp="1"/>
          </p:cNvSpPr>
          <p:nvPr>
            <p:ph type="title"/>
          </p:nvPr>
        </p:nvSpPr>
        <p:spPr>
          <a:xfrm>
            <a:off x="179512" y="400050"/>
            <a:ext cx="8712968" cy="742950"/>
          </a:xfrm>
        </p:spPr>
        <p:txBody>
          <a:bodyPr>
            <a:noAutofit/>
          </a:bodyPr>
          <a:lstStyle/>
          <a:p>
            <a:r>
              <a:rPr lang="en-CA" sz="3200"/>
              <a:t>What is </a:t>
            </a:r>
            <a:r>
              <a:rPr lang="en-US" sz="3200"/>
              <a:t>Intellectual Property Rights (IPR)? (Cont’d)</a:t>
            </a:r>
          </a:p>
        </p:txBody>
      </p:sp>
    </p:spTree>
    <p:extLst>
      <p:ext uri="{BB962C8B-B14F-4D97-AF65-F5344CB8AC3E}">
        <p14:creationId xmlns:p14="http://schemas.microsoft.com/office/powerpoint/2010/main" val="1608083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200150"/>
            <a:ext cx="8507288" cy="3657600"/>
          </a:xfrm>
        </p:spPr>
        <p:txBody>
          <a:bodyPr>
            <a:normAutofit/>
          </a:bodyPr>
          <a:lstStyle/>
          <a:p>
            <a:r>
              <a:rPr lang="en-US">
                <a:solidFill>
                  <a:schemeClr val="tx2"/>
                </a:solidFill>
              </a:rPr>
              <a:t>Each IP “Right” provides a different type of legal protection</a:t>
            </a:r>
            <a:r>
              <a:rPr lang="en-US"/>
              <a:t>. </a:t>
            </a:r>
          </a:p>
          <a:p>
            <a:r>
              <a:rPr lang="en-US">
                <a:solidFill>
                  <a:schemeClr val="tx2"/>
                </a:solidFill>
              </a:rPr>
              <a:t>Patents, copyrights and trade secrets can be used to protect the technology itself</a:t>
            </a:r>
            <a:r>
              <a:rPr lang="en-US"/>
              <a:t>. </a:t>
            </a:r>
          </a:p>
          <a:p>
            <a:r>
              <a:rPr lang="en-US"/>
              <a:t>Trademarks do not protect technology, </a:t>
            </a:r>
            <a:r>
              <a:rPr lang="en-US">
                <a:solidFill>
                  <a:schemeClr val="tx2"/>
                </a:solidFill>
              </a:rPr>
              <a:t>but the </a:t>
            </a:r>
            <a:r>
              <a:rPr lang="en-US" i="1">
                <a:solidFill>
                  <a:schemeClr val="tx2"/>
                </a:solidFill>
              </a:rPr>
              <a:t>names</a:t>
            </a:r>
            <a:r>
              <a:rPr lang="en-US">
                <a:solidFill>
                  <a:schemeClr val="tx2"/>
                </a:solidFill>
              </a:rPr>
              <a:t> or </a:t>
            </a:r>
            <a:r>
              <a:rPr lang="en-US" i="1">
                <a:solidFill>
                  <a:schemeClr val="tx2"/>
                </a:solidFill>
              </a:rPr>
              <a:t>symbols</a:t>
            </a:r>
            <a:r>
              <a:rPr lang="en-US">
                <a:solidFill>
                  <a:schemeClr val="tx2"/>
                </a:solidFill>
              </a:rPr>
              <a:t> used to distinguish a product in the marketplace</a:t>
            </a:r>
            <a:r>
              <a:rPr lang="en-US"/>
              <a:t>. </a:t>
            </a:r>
          </a:p>
        </p:txBody>
      </p:sp>
      <p:sp>
        <p:nvSpPr>
          <p:cNvPr id="6" name="Title 1"/>
          <p:cNvSpPr>
            <a:spLocks noGrp="1"/>
          </p:cNvSpPr>
          <p:nvPr>
            <p:ph type="title"/>
          </p:nvPr>
        </p:nvSpPr>
        <p:spPr>
          <a:xfrm>
            <a:off x="179512" y="400050"/>
            <a:ext cx="8712968" cy="742950"/>
          </a:xfrm>
        </p:spPr>
        <p:txBody>
          <a:bodyPr>
            <a:noAutofit/>
          </a:bodyPr>
          <a:lstStyle/>
          <a:p>
            <a:r>
              <a:rPr lang="en-CA" sz="3200"/>
              <a:t>Main Types of </a:t>
            </a:r>
            <a:r>
              <a:rPr lang="en-US" sz="3200"/>
              <a:t>Intellectual Property Rights (IPR)</a:t>
            </a:r>
          </a:p>
        </p:txBody>
      </p:sp>
    </p:spTree>
    <p:extLst>
      <p:ext uri="{BB962C8B-B14F-4D97-AF65-F5344CB8AC3E}">
        <p14:creationId xmlns:p14="http://schemas.microsoft.com/office/powerpoint/2010/main" val="29170254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Patents Vs. Trade Secrets </a:t>
            </a:r>
          </a:p>
        </p:txBody>
      </p:sp>
      <p:sp>
        <p:nvSpPr>
          <p:cNvPr id="3" name="Content Placeholder 2"/>
          <p:cNvSpPr>
            <a:spLocks noGrp="1"/>
          </p:cNvSpPr>
          <p:nvPr>
            <p:ph idx="1"/>
          </p:nvPr>
        </p:nvSpPr>
        <p:spPr>
          <a:xfrm>
            <a:off x="457200" y="1275606"/>
            <a:ext cx="8229600" cy="3657600"/>
          </a:xfrm>
        </p:spPr>
        <p:txBody>
          <a:bodyPr>
            <a:normAutofit/>
          </a:bodyPr>
          <a:lstStyle/>
          <a:p>
            <a:r>
              <a:rPr lang="en-US"/>
              <a:t>A patent is </a:t>
            </a:r>
            <a:r>
              <a:rPr lang="en-US">
                <a:solidFill>
                  <a:schemeClr val="tx2"/>
                </a:solidFill>
              </a:rPr>
              <a:t>a twenty year exclusive monopoly on the right to make, use and sell a qualifying invention</a:t>
            </a:r>
            <a:r>
              <a:rPr lang="en-US"/>
              <a:t>. The legal monopoly is considered </a:t>
            </a:r>
            <a:r>
              <a:rPr lang="en-US">
                <a:solidFill>
                  <a:schemeClr val="tx2"/>
                </a:solidFill>
              </a:rPr>
              <a:t>a reward for the time and effort expended in creating the invention</a:t>
            </a:r>
            <a:r>
              <a:rPr lang="en-US"/>
              <a:t>.</a:t>
            </a:r>
          </a:p>
          <a:p>
            <a:r>
              <a:rPr lang="en-US"/>
              <a:t>A trade secret is </a:t>
            </a:r>
            <a:r>
              <a:rPr lang="en-US">
                <a:solidFill>
                  <a:schemeClr val="tx2"/>
                </a:solidFill>
              </a:rPr>
              <a:t>any formula, pattern, compound, device, process, tool, or mechanism that is not generally known or discoverable by others, is maintained in secrecy by its owner, and gives its owner a competitive advantage because it is kept secret</a:t>
            </a:r>
            <a:r>
              <a:rPr lang="en-US"/>
              <a:t>. Can theoretically last “forever”</a:t>
            </a:r>
          </a:p>
          <a:p>
            <a:endParaRPr lang="en-US" sz="1200"/>
          </a:p>
        </p:txBody>
      </p:sp>
    </p:spTree>
    <p:extLst>
      <p:ext uri="{BB962C8B-B14F-4D97-AF65-F5344CB8AC3E}">
        <p14:creationId xmlns:p14="http://schemas.microsoft.com/office/powerpoint/2010/main" val="10406363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Trademark</a:t>
            </a:r>
          </a:p>
        </p:txBody>
      </p:sp>
      <p:sp>
        <p:nvSpPr>
          <p:cNvPr id="3" name="Content Placeholder 2"/>
          <p:cNvSpPr>
            <a:spLocks noGrp="1"/>
          </p:cNvSpPr>
          <p:nvPr>
            <p:ph idx="1"/>
          </p:nvPr>
        </p:nvSpPr>
        <p:spPr>
          <a:xfrm>
            <a:off x="457200" y="1438275"/>
            <a:ext cx="8229600" cy="3657600"/>
          </a:xfrm>
        </p:spPr>
        <p:txBody>
          <a:bodyPr>
            <a:normAutofit/>
          </a:bodyPr>
          <a:lstStyle/>
          <a:p>
            <a:r>
              <a:rPr lang="en-US"/>
              <a:t>A proprietary term that is usually </a:t>
            </a:r>
            <a:r>
              <a:rPr lang="en-US">
                <a:solidFill>
                  <a:schemeClr val="tx2"/>
                </a:solidFill>
              </a:rPr>
              <a:t>registered with the Patent and </a:t>
            </a:r>
            <a:r>
              <a:rPr lang="en-US" i="1">
                <a:solidFill>
                  <a:schemeClr val="tx2"/>
                </a:solidFill>
              </a:rPr>
              <a:t>Trademark</a:t>
            </a:r>
            <a:r>
              <a:rPr lang="en-US">
                <a:solidFill>
                  <a:schemeClr val="tx2"/>
                </a:solidFill>
              </a:rPr>
              <a:t> Office to assure its exclusive use by its owner</a:t>
            </a:r>
            <a:r>
              <a:rPr lang="en-US"/>
              <a:t>. </a:t>
            </a:r>
          </a:p>
          <a:p>
            <a:r>
              <a:rPr lang="en-US"/>
              <a:t>A Trademark is </a:t>
            </a:r>
            <a:r>
              <a:rPr lang="en-US">
                <a:solidFill>
                  <a:schemeClr val="tx2"/>
                </a:solidFill>
              </a:rPr>
              <a:t>distinctive design, graphics, logo, symbols, words, or any combination thereof that uniquely identifies a firm and/or its goods or services.</a:t>
            </a:r>
          </a:p>
        </p:txBody>
      </p:sp>
    </p:spTree>
    <p:extLst>
      <p:ext uri="{BB962C8B-B14F-4D97-AF65-F5344CB8AC3E}">
        <p14:creationId xmlns:p14="http://schemas.microsoft.com/office/powerpoint/2010/main" val="31187803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Sample Trademarks</a:t>
            </a:r>
          </a:p>
        </p:txBody>
      </p:sp>
      <p:sp>
        <p:nvSpPr>
          <p:cNvPr id="3" name="Content Placeholder 2"/>
          <p:cNvSpPr>
            <a:spLocks noGrp="1"/>
          </p:cNvSpPr>
          <p:nvPr>
            <p:ph idx="1"/>
          </p:nvPr>
        </p:nvSpPr>
        <p:spPr>
          <a:xfrm>
            <a:off x="457200" y="1313810"/>
            <a:ext cx="8229600" cy="3657600"/>
          </a:xfrm>
        </p:spPr>
        <p:txBody>
          <a:bodyPr>
            <a:normAutofit/>
          </a:bodyPr>
          <a:lstStyle/>
          <a:p>
            <a:endParaRPr lang="en-US"/>
          </a:p>
          <a:p>
            <a:endParaRPr lang="en-US"/>
          </a:p>
        </p:txBody>
      </p:sp>
      <p:pic>
        <p:nvPicPr>
          <p:cNvPr id="4" name="Picture 3" descr="http://eyemarkcomputers.com/images/logos.jpg"/>
          <p:cNvPicPr/>
          <p:nvPr/>
        </p:nvPicPr>
        <p:blipFill>
          <a:blip r:embed="rId3">
            <a:extLst>
              <a:ext uri="{28A0092B-C50C-407E-A947-70E740481C1C}">
                <a14:useLocalDpi xmlns:a14="http://schemas.microsoft.com/office/drawing/2010/main" val="0"/>
              </a:ext>
            </a:extLst>
          </a:blip>
          <a:srcRect/>
          <a:stretch>
            <a:fillRect/>
          </a:stretch>
        </p:blipFill>
        <p:spPr bwMode="auto">
          <a:xfrm>
            <a:off x="791580" y="1313810"/>
            <a:ext cx="7560840" cy="3348082"/>
          </a:xfrm>
          <a:prstGeom prst="rect">
            <a:avLst/>
          </a:prstGeom>
          <a:noFill/>
          <a:ln>
            <a:noFill/>
          </a:ln>
        </p:spPr>
      </p:pic>
    </p:spTree>
    <p:extLst>
      <p:ext uri="{BB962C8B-B14F-4D97-AF65-F5344CB8AC3E}">
        <p14:creationId xmlns:p14="http://schemas.microsoft.com/office/powerpoint/2010/main" val="3500678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Activity</a:t>
            </a:r>
          </a:p>
        </p:txBody>
      </p:sp>
      <p:sp>
        <p:nvSpPr>
          <p:cNvPr id="5" name="Content Placeholder 4"/>
          <p:cNvSpPr>
            <a:spLocks noGrp="1"/>
          </p:cNvSpPr>
          <p:nvPr>
            <p:ph idx="1"/>
          </p:nvPr>
        </p:nvSpPr>
        <p:spPr>
          <a:xfrm>
            <a:off x="971600" y="1131590"/>
            <a:ext cx="7992888" cy="3657600"/>
          </a:xfrm>
        </p:spPr>
        <p:txBody>
          <a:bodyPr>
            <a:normAutofit/>
          </a:bodyPr>
          <a:lstStyle/>
          <a:p>
            <a:pPr marL="457200" indent="-457200">
              <a:spcBef>
                <a:spcPts val="0"/>
              </a:spcBef>
              <a:buFont typeface="+mj-lt"/>
              <a:buAutoNum type="arabicPeriod"/>
            </a:pPr>
            <a:r>
              <a:rPr lang="en-CA" dirty="0"/>
              <a:t>How much Open Source Software …</a:t>
            </a:r>
            <a:br>
              <a:rPr lang="en-CA" dirty="0"/>
            </a:br>
            <a:r>
              <a:rPr lang="en-CA" dirty="0"/>
              <a:t>– can be used for regular tasks on your computer?</a:t>
            </a:r>
            <a:br>
              <a:rPr lang="en-CA" dirty="0"/>
            </a:br>
            <a:r>
              <a:rPr lang="en-CA" sz="1800" dirty="0"/>
              <a:t>    </a:t>
            </a:r>
            <a:r>
              <a:rPr lang="en-US" sz="1800" dirty="0">
                <a:effectLst/>
                <a:ea typeface="Calibri" panose="020F0502020204030204" pitchFamily="34" charset="0"/>
              </a:rPr>
              <a:t>What are the OS alternatives to the propriety apps you have?</a:t>
            </a:r>
            <a:br>
              <a:rPr lang="en-CA" sz="1800" dirty="0"/>
            </a:br>
            <a:r>
              <a:rPr lang="en-CA" dirty="0"/>
              <a:t>– for personal use is available on Seneca </a:t>
            </a:r>
            <a:r>
              <a:rPr lang="en-CA" dirty="0">
                <a:hlinkClick r:id="rId3"/>
              </a:rPr>
              <a:t>MyApps</a:t>
            </a:r>
            <a:r>
              <a:rPr lang="en-CA" dirty="0"/>
              <a:t>?</a:t>
            </a:r>
            <a:br>
              <a:rPr lang="en-CA" dirty="0"/>
            </a:br>
            <a:r>
              <a:rPr lang="en-CA" sz="1800" dirty="0"/>
              <a:t>    What of those could you use yourself that you don't use already?</a:t>
            </a:r>
            <a:br>
              <a:rPr lang="en-CA" sz="1800" dirty="0"/>
            </a:br>
            <a:r>
              <a:rPr lang="en-CA" dirty="0"/>
              <a:t>– might be present on the Internet's infrastructure </a:t>
            </a:r>
            <a:br>
              <a:rPr lang="en-CA" dirty="0"/>
            </a:br>
            <a:r>
              <a:rPr lang="en-CA" dirty="0"/>
              <a:t>   (the back-end server-side) when surfing </a:t>
            </a:r>
            <a:r>
              <a:rPr lang="en-CA" dirty="0">
                <a:hlinkClick r:id="rId4"/>
              </a:rPr>
              <a:t>the web</a:t>
            </a:r>
            <a:r>
              <a:rPr lang="en-CA" dirty="0"/>
              <a:t>?</a:t>
            </a:r>
          </a:p>
          <a:p>
            <a:pPr marL="457200" indent="-457200">
              <a:buFont typeface="+mj-lt"/>
              <a:buAutoNum type="arabicPeriod"/>
            </a:pPr>
            <a:r>
              <a:rPr lang="en-CA" dirty="0"/>
              <a:t>What </a:t>
            </a:r>
            <a:r>
              <a:rPr lang="en-CA" dirty="0">
                <a:hlinkClick r:id="rId5"/>
              </a:rPr>
              <a:t>OSS projects</a:t>
            </a:r>
            <a:r>
              <a:rPr lang="en-CA" dirty="0"/>
              <a:t> might you get involved in </a:t>
            </a:r>
            <a:br>
              <a:rPr lang="en-CA" dirty="0"/>
            </a:br>
            <a:r>
              <a:rPr lang="en-CA" dirty="0"/>
              <a:t>to gain </a:t>
            </a:r>
            <a:r>
              <a:rPr lang="en-CA" dirty="0">
                <a:hlinkClick r:id="rId6"/>
              </a:rPr>
              <a:t>marketable experience</a:t>
            </a:r>
            <a:r>
              <a:rPr lang="en-CA" dirty="0"/>
              <a:t>?</a:t>
            </a:r>
          </a:p>
          <a:p>
            <a:pPr marL="457200" lvl="0" indent="-457200">
              <a:buFont typeface="+mj-lt"/>
              <a:buAutoNum type="arabicPeriod"/>
            </a:pPr>
            <a:endParaRPr lang="en-CA" dirty="0"/>
          </a:p>
        </p:txBody>
      </p:sp>
      <p:pic>
        <p:nvPicPr>
          <p:cNvPr id="26" name="Picture 25"/>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611737" y="1275606"/>
            <a:ext cx="359863" cy="360040"/>
          </a:xfrm>
          <a:prstGeom prst="rect">
            <a:avLst/>
          </a:prstGeom>
        </p:spPr>
      </p:pic>
    </p:spTree>
    <p:extLst>
      <p:ext uri="{BB962C8B-B14F-4D97-AF65-F5344CB8AC3E}">
        <p14:creationId xmlns:p14="http://schemas.microsoft.com/office/powerpoint/2010/main" val="4027366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520D2-F720-40CF-98AC-36E6888102DA}"/>
              </a:ext>
            </a:extLst>
          </p:cNvPr>
          <p:cNvSpPr>
            <a:spLocks noGrp="1"/>
          </p:cNvSpPr>
          <p:nvPr>
            <p:ph type="title"/>
          </p:nvPr>
        </p:nvSpPr>
        <p:spPr>
          <a:xfrm>
            <a:off x="457200" y="267494"/>
            <a:ext cx="8229600" cy="742950"/>
          </a:xfrm>
        </p:spPr>
        <p:txBody>
          <a:bodyPr/>
          <a:lstStyle/>
          <a:p>
            <a:pPr algn="ctr"/>
            <a:r>
              <a:rPr lang="en-US" dirty="0"/>
              <a:t>Tech &amp; IT careers in 2023</a:t>
            </a:r>
            <a:endParaRPr lang="en-CA" dirty="0"/>
          </a:p>
        </p:txBody>
      </p:sp>
      <p:graphicFrame>
        <p:nvGraphicFramePr>
          <p:cNvPr id="4" name="Content Placeholder 3">
            <a:extLst>
              <a:ext uri="{FF2B5EF4-FFF2-40B4-BE49-F238E27FC236}">
                <a16:creationId xmlns:a16="http://schemas.microsoft.com/office/drawing/2014/main" id="{D4047450-5109-45AB-8573-7447C352A4D2}"/>
              </a:ext>
            </a:extLst>
          </p:cNvPr>
          <p:cNvGraphicFramePr>
            <a:graphicFrameLocks noGrp="1"/>
          </p:cNvGraphicFramePr>
          <p:nvPr>
            <p:ph idx="1"/>
            <p:extLst>
              <p:ext uri="{D42A27DB-BD31-4B8C-83A1-F6EECF244321}">
                <p14:modId xmlns:p14="http://schemas.microsoft.com/office/powerpoint/2010/main" val="3148145427"/>
              </p:ext>
            </p:extLst>
          </p:nvPr>
        </p:nvGraphicFramePr>
        <p:xfrm>
          <a:off x="611560" y="1131590"/>
          <a:ext cx="8075240" cy="2865120"/>
        </p:xfrm>
        <a:graphic>
          <a:graphicData uri="http://schemas.openxmlformats.org/drawingml/2006/table">
            <a:tbl>
              <a:tblPr firstRow="1" bandRow="1">
                <a:tableStyleId>{5C22544A-7EE6-4342-B048-85BDC9FD1C3A}</a:tableStyleId>
              </a:tblPr>
              <a:tblGrid>
                <a:gridCol w="4680520">
                  <a:extLst>
                    <a:ext uri="{9D8B030D-6E8A-4147-A177-3AD203B41FA5}">
                      <a16:colId xmlns:a16="http://schemas.microsoft.com/office/drawing/2014/main" val="4252433652"/>
                    </a:ext>
                  </a:extLst>
                </a:gridCol>
                <a:gridCol w="2232248">
                  <a:extLst>
                    <a:ext uri="{9D8B030D-6E8A-4147-A177-3AD203B41FA5}">
                      <a16:colId xmlns:a16="http://schemas.microsoft.com/office/drawing/2014/main" val="2303981549"/>
                    </a:ext>
                  </a:extLst>
                </a:gridCol>
                <a:gridCol w="1162472">
                  <a:extLst>
                    <a:ext uri="{9D8B030D-6E8A-4147-A177-3AD203B41FA5}">
                      <a16:colId xmlns:a16="http://schemas.microsoft.com/office/drawing/2014/main" val="3543413350"/>
                    </a:ext>
                  </a:extLst>
                </a:gridCol>
              </a:tblGrid>
              <a:tr h="370840">
                <a:tc>
                  <a:txBody>
                    <a:bodyPr/>
                    <a:lstStyle/>
                    <a:p>
                      <a:r>
                        <a:rPr lang="en-US" dirty="0"/>
                        <a:t>Position (</a:t>
                      </a:r>
                      <a:r>
                        <a:rPr lang="en-US" b="0" dirty="0"/>
                        <a:t>in Toronto)</a:t>
                      </a:r>
                      <a:endParaRPr lang="en-CA" b="0" dirty="0"/>
                    </a:p>
                  </a:txBody>
                  <a:tcPr/>
                </a:tc>
                <a:tc>
                  <a:txBody>
                    <a:bodyPr/>
                    <a:lstStyle/>
                    <a:p>
                      <a:pPr algn="ctr"/>
                      <a:r>
                        <a:rPr lang="en-US" dirty="0"/>
                        <a:t>Salary Range</a:t>
                      </a:r>
                      <a:endParaRPr lang="en-CA" dirty="0"/>
                    </a:p>
                  </a:txBody>
                  <a:tcPr/>
                </a:tc>
                <a:tc>
                  <a:txBody>
                    <a:bodyPr/>
                    <a:lstStyle/>
                    <a:p>
                      <a:pPr algn="ctr"/>
                      <a:r>
                        <a:rPr lang="en-US" dirty="0"/>
                        <a:t>midpoint</a:t>
                      </a:r>
                      <a:endParaRPr lang="en-CA" dirty="0"/>
                    </a:p>
                  </a:txBody>
                  <a:tcPr/>
                </a:tc>
                <a:extLst>
                  <a:ext uri="{0D108BD9-81ED-4DB2-BD59-A6C34878D82A}">
                    <a16:rowId xmlns:a16="http://schemas.microsoft.com/office/drawing/2014/main" val="3847898983"/>
                  </a:ext>
                </a:extLst>
              </a:tr>
              <a:tr h="370840">
                <a:tc>
                  <a:txBody>
                    <a:bodyPr/>
                    <a:lstStyle/>
                    <a:p>
                      <a:r>
                        <a:rPr lang="en-US" dirty="0"/>
                        <a:t>Developer/Programmer Analyst:  Java, JavaScript, Python, C# .NET, C / C++</a:t>
                      </a:r>
                      <a:endParaRPr lang="en-CA" dirty="0"/>
                    </a:p>
                  </a:txBody>
                  <a:tcPr/>
                </a:tc>
                <a:tc>
                  <a:txBody>
                    <a:bodyPr/>
                    <a:lstStyle/>
                    <a:p>
                      <a:pPr algn="ctr"/>
                      <a:r>
                        <a:rPr lang="en-GB" sz="1800" b="0" i="0" kern="1200" dirty="0">
                          <a:solidFill>
                            <a:schemeClr val="dk1"/>
                          </a:solidFill>
                          <a:effectLst/>
                          <a:latin typeface="+mn-lt"/>
                          <a:ea typeface="+mn-ea"/>
                          <a:cs typeface="+mn-cs"/>
                        </a:rPr>
                        <a:t>$73,010 </a:t>
                      </a:r>
                      <a:r>
                        <a:rPr lang="en-US" dirty="0"/>
                        <a:t>- </a:t>
                      </a:r>
                      <a:r>
                        <a:rPr lang="en-GB" sz="1800" b="0" i="0" kern="1200" dirty="0">
                          <a:solidFill>
                            <a:schemeClr val="dk1"/>
                          </a:solidFill>
                          <a:effectLst/>
                          <a:latin typeface="+mn-lt"/>
                          <a:ea typeface="+mn-ea"/>
                          <a:cs typeface="+mn-cs"/>
                        </a:rPr>
                        <a:t>$113,948</a:t>
                      </a:r>
                      <a:endParaRPr lang="en-CA" dirty="0"/>
                    </a:p>
                  </a:txBody>
                  <a:tcPr/>
                </a:tc>
                <a:tc>
                  <a:txBody>
                    <a:bodyPr/>
                    <a:lstStyle/>
                    <a:p>
                      <a:pPr algn="ctr"/>
                      <a:r>
                        <a:rPr lang="en-GB" sz="1800" b="0" i="0" kern="1200" dirty="0">
                          <a:solidFill>
                            <a:schemeClr val="dk1"/>
                          </a:solidFill>
                          <a:effectLst/>
                          <a:latin typeface="+mn-lt"/>
                          <a:ea typeface="+mn-ea"/>
                          <a:cs typeface="+mn-cs"/>
                        </a:rPr>
                        <a:t>$92,306</a:t>
                      </a:r>
                      <a:endParaRPr lang="en-CA" dirty="0"/>
                    </a:p>
                  </a:txBody>
                  <a:tcPr/>
                </a:tc>
                <a:extLst>
                  <a:ext uri="{0D108BD9-81ED-4DB2-BD59-A6C34878D82A}">
                    <a16:rowId xmlns:a16="http://schemas.microsoft.com/office/drawing/2014/main" val="2412804892"/>
                  </a:ext>
                </a:extLst>
              </a:tr>
              <a:tr h="370840">
                <a:tc>
                  <a:txBody>
                    <a:bodyPr/>
                    <a:lstStyle/>
                    <a:p>
                      <a:r>
                        <a:rPr lang="en-CA" dirty="0"/>
                        <a:t>Web Developer</a:t>
                      </a:r>
                    </a:p>
                  </a:txBody>
                  <a:tcPr/>
                </a:tc>
                <a:tc>
                  <a:txBody>
                    <a:bodyPr/>
                    <a:lstStyle/>
                    <a:p>
                      <a:pPr algn="ctr"/>
                      <a:r>
                        <a:rPr lang="en-CA" dirty="0"/>
                        <a:t>$76,921 - </a:t>
                      </a:r>
                      <a:r>
                        <a:rPr lang="en-GB" sz="1800" b="0" i="0" kern="1200" dirty="0">
                          <a:solidFill>
                            <a:schemeClr val="dk1"/>
                          </a:solidFill>
                          <a:effectLst/>
                          <a:latin typeface="+mn-lt"/>
                          <a:ea typeface="+mn-ea"/>
                          <a:cs typeface="+mn-cs"/>
                        </a:rPr>
                        <a:t>$99,607</a:t>
                      </a:r>
                      <a:endParaRPr lang="en-CA" dirty="0"/>
                    </a:p>
                  </a:txBody>
                  <a:tcPr/>
                </a:tc>
                <a:tc>
                  <a:txBody>
                    <a:bodyPr/>
                    <a:lstStyle/>
                    <a:p>
                      <a:pPr algn="ctr"/>
                      <a:r>
                        <a:rPr lang="en-GB" sz="1800" b="0" i="0" kern="1200" dirty="0">
                          <a:solidFill>
                            <a:schemeClr val="dk1"/>
                          </a:solidFill>
                          <a:effectLst/>
                          <a:latin typeface="+mn-lt"/>
                          <a:ea typeface="+mn-ea"/>
                          <a:cs typeface="+mn-cs"/>
                        </a:rPr>
                        <a:t>$88,655</a:t>
                      </a:r>
                      <a:endParaRPr lang="en-CA" dirty="0"/>
                    </a:p>
                  </a:txBody>
                  <a:tcPr/>
                </a:tc>
                <a:extLst>
                  <a:ext uri="{0D108BD9-81ED-4DB2-BD59-A6C34878D82A}">
                    <a16:rowId xmlns:a16="http://schemas.microsoft.com/office/drawing/2014/main" val="2935525254"/>
                  </a:ext>
                </a:extLst>
              </a:tr>
              <a:tr h="370840">
                <a:tc>
                  <a:txBody>
                    <a:bodyPr/>
                    <a:lstStyle/>
                    <a:p>
                      <a:r>
                        <a:rPr lang="en-CA" dirty="0"/>
                        <a:t>Quality Assurance Analyst/Associate</a:t>
                      </a:r>
                    </a:p>
                  </a:txBody>
                  <a:tcPr/>
                </a:tc>
                <a:tc>
                  <a:txBody>
                    <a:bodyPr/>
                    <a:lstStyle/>
                    <a:p>
                      <a:pPr algn="ctr"/>
                      <a:r>
                        <a:rPr lang="en-GB" sz="1800" b="0" i="0" kern="1200" dirty="0">
                          <a:solidFill>
                            <a:schemeClr val="dk1"/>
                          </a:solidFill>
                          <a:effectLst/>
                          <a:latin typeface="+mn-lt"/>
                          <a:ea typeface="+mn-ea"/>
                          <a:cs typeface="+mn-cs"/>
                        </a:rPr>
                        <a:t>$68,577 </a:t>
                      </a:r>
                      <a:r>
                        <a:rPr lang="en-CA" dirty="0"/>
                        <a:t>- </a:t>
                      </a:r>
                      <a:r>
                        <a:rPr lang="en-GB" sz="1800" b="0" i="0" kern="1200" dirty="0">
                          <a:solidFill>
                            <a:schemeClr val="dk1"/>
                          </a:solidFill>
                          <a:effectLst/>
                          <a:latin typeface="+mn-lt"/>
                          <a:ea typeface="+mn-ea"/>
                          <a:cs typeface="+mn-cs"/>
                        </a:rPr>
                        <a:t>$107,168</a:t>
                      </a:r>
                      <a:endParaRPr lang="en-CA" dirty="0"/>
                    </a:p>
                  </a:txBody>
                  <a:tcPr/>
                </a:tc>
                <a:tc>
                  <a:txBody>
                    <a:bodyPr/>
                    <a:lstStyle/>
                    <a:p>
                      <a:pPr algn="ctr"/>
                      <a:r>
                        <a:rPr lang="en-GB" sz="1800" b="0" i="0" kern="1200" dirty="0">
                          <a:solidFill>
                            <a:schemeClr val="dk1"/>
                          </a:solidFill>
                          <a:effectLst/>
                          <a:latin typeface="+mn-lt"/>
                          <a:ea typeface="+mn-ea"/>
                          <a:cs typeface="+mn-cs"/>
                        </a:rPr>
                        <a:t>$91,263</a:t>
                      </a:r>
                      <a:endParaRPr lang="en-CA" dirty="0"/>
                    </a:p>
                  </a:txBody>
                  <a:tcPr/>
                </a:tc>
                <a:extLst>
                  <a:ext uri="{0D108BD9-81ED-4DB2-BD59-A6C34878D82A}">
                    <a16:rowId xmlns:a16="http://schemas.microsoft.com/office/drawing/2014/main" val="177946411"/>
                  </a:ext>
                </a:extLst>
              </a:tr>
              <a:tr h="370840">
                <a:tc>
                  <a:txBody>
                    <a:bodyPr/>
                    <a:lstStyle/>
                    <a:p>
                      <a:r>
                        <a:rPr lang="en-CA" dirty="0"/>
                        <a:t>Business Systems Analyst</a:t>
                      </a:r>
                    </a:p>
                  </a:txBody>
                  <a:tcPr/>
                </a:tc>
                <a:tc>
                  <a:txBody>
                    <a:bodyPr/>
                    <a:lstStyle/>
                    <a:p>
                      <a:pPr algn="ctr"/>
                      <a:r>
                        <a:rPr lang="en-GB" sz="1800" b="0" i="0" kern="1200" dirty="0">
                          <a:solidFill>
                            <a:schemeClr val="dk1"/>
                          </a:solidFill>
                          <a:effectLst/>
                          <a:latin typeface="+mn-lt"/>
                          <a:ea typeface="+mn-ea"/>
                          <a:cs typeface="+mn-cs"/>
                        </a:rPr>
                        <a:t>$75,750 </a:t>
                      </a:r>
                      <a:r>
                        <a:rPr lang="en-CA" dirty="0"/>
                        <a:t>- </a:t>
                      </a:r>
                      <a:r>
                        <a:rPr lang="en-GB" sz="1800" b="0" i="0" kern="1200" dirty="0">
                          <a:solidFill>
                            <a:schemeClr val="dk1"/>
                          </a:solidFill>
                          <a:effectLst/>
                          <a:latin typeface="+mn-lt"/>
                          <a:ea typeface="+mn-ea"/>
                          <a:cs typeface="+mn-cs"/>
                        </a:rPr>
                        <a:t>$136,500</a:t>
                      </a:r>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$110,250</a:t>
                      </a:r>
                      <a:endParaRPr lang="en-CA" dirty="0"/>
                    </a:p>
                  </a:txBody>
                  <a:tcPr/>
                </a:tc>
                <a:extLst>
                  <a:ext uri="{0D108BD9-81ED-4DB2-BD59-A6C34878D82A}">
                    <a16:rowId xmlns:a16="http://schemas.microsoft.com/office/drawing/2014/main" val="2718144207"/>
                  </a:ext>
                </a:extLst>
              </a:tr>
              <a:tr h="370840">
                <a:tc>
                  <a:txBody>
                    <a:bodyPr/>
                    <a:lstStyle/>
                    <a:p>
                      <a:r>
                        <a:rPr lang="en-US" dirty="0"/>
                        <a:t>Database: SQL </a:t>
                      </a:r>
                      <a:r>
                        <a:rPr lang="en-US" sz="1400" kern="1200" dirty="0">
                          <a:solidFill>
                            <a:schemeClr val="dk1"/>
                          </a:solidFill>
                          <a:latin typeface="+mn-lt"/>
                          <a:ea typeface="+mn-ea"/>
                          <a:cs typeface="+mn-cs"/>
                        </a:rPr>
                        <a:t>(structured) </a:t>
                      </a:r>
                      <a:r>
                        <a:rPr lang="en-US" sz="1800" kern="1200" dirty="0">
                          <a:solidFill>
                            <a:schemeClr val="dk1"/>
                          </a:solidFill>
                          <a:latin typeface="+mn-lt"/>
                          <a:ea typeface="+mn-ea"/>
                          <a:cs typeface="+mn-cs"/>
                        </a:rPr>
                        <a:t>NoSQL</a:t>
                      </a:r>
                      <a:r>
                        <a:rPr lang="en-US" sz="1400" kern="1200" dirty="0">
                          <a:solidFill>
                            <a:schemeClr val="dk1"/>
                          </a:solidFill>
                          <a:latin typeface="+mn-lt"/>
                          <a:ea typeface="+mn-ea"/>
                          <a:cs typeface="+mn-cs"/>
                        </a:rPr>
                        <a:t> (unstructured)</a:t>
                      </a:r>
                      <a:endParaRPr lang="en-CA" sz="1400" kern="1200" dirty="0">
                        <a:solidFill>
                          <a:schemeClr val="dk1"/>
                        </a:solidFill>
                        <a:latin typeface="+mn-lt"/>
                        <a:ea typeface="+mn-ea"/>
                        <a:cs typeface="+mn-cs"/>
                      </a:endParaRPr>
                    </a:p>
                  </a:txBody>
                  <a:tcPr/>
                </a:tc>
                <a:tc>
                  <a:txBody>
                    <a:bodyPr/>
                    <a:lstStyle/>
                    <a:p>
                      <a:pPr algn="ctr"/>
                      <a:r>
                        <a:rPr lang="en-GB" sz="1800" b="0" i="0" kern="1200" dirty="0">
                          <a:solidFill>
                            <a:schemeClr val="dk1"/>
                          </a:solidFill>
                          <a:effectLst/>
                          <a:latin typeface="+mn-lt"/>
                          <a:ea typeface="+mn-ea"/>
                          <a:cs typeface="+mn-cs"/>
                        </a:rPr>
                        <a:t>$96,250 </a:t>
                      </a:r>
                      <a:r>
                        <a:rPr lang="en-US" dirty="0"/>
                        <a:t>- </a:t>
                      </a:r>
                      <a:r>
                        <a:rPr lang="en-GB" sz="1800" b="0" i="0" kern="1200" dirty="0">
                          <a:solidFill>
                            <a:schemeClr val="dk1"/>
                          </a:solidFill>
                          <a:effectLst/>
                          <a:latin typeface="+mn-lt"/>
                          <a:ea typeface="+mn-ea"/>
                          <a:cs typeface="+mn-cs"/>
                        </a:rPr>
                        <a:t>$136,500</a:t>
                      </a:r>
                      <a:endParaRPr lang="en-CA" dirty="0"/>
                    </a:p>
                  </a:txBody>
                  <a:tcPr/>
                </a:tc>
                <a:tc>
                  <a:txBody>
                    <a:bodyPr/>
                    <a:lstStyle/>
                    <a:p>
                      <a:pPr algn="ctr"/>
                      <a:r>
                        <a:rPr lang="en-GB" sz="1800" b="0" i="0" kern="1200" dirty="0">
                          <a:solidFill>
                            <a:schemeClr val="dk1"/>
                          </a:solidFill>
                          <a:effectLst/>
                          <a:latin typeface="+mn-lt"/>
                          <a:ea typeface="+mn-ea"/>
                          <a:cs typeface="+mn-cs"/>
                        </a:rPr>
                        <a:t>$107,000</a:t>
                      </a:r>
                      <a:endParaRPr lang="en-CA" dirty="0"/>
                    </a:p>
                  </a:txBody>
                  <a:tcPr/>
                </a:tc>
                <a:extLst>
                  <a:ext uri="{0D108BD9-81ED-4DB2-BD59-A6C34878D82A}">
                    <a16:rowId xmlns:a16="http://schemas.microsoft.com/office/drawing/2014/main" val="34805895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Project Manager: </a:t>
                      </a:r>
                      <a:r>
                        <a:rPr lang="en-US" dirty="0"/>
                        <a:t>PMP, Agile, Scrum</a:t>
                      </a:r>
                      <a:endParaRPr lang="en-CA" dirty="0"/>
                    </a:p>
                  </a:txBody>
                  <a:tcPr/>
                </a:tc>
                <a:tc>
                  <a:txBody>
                    <a:bodyPr/>
                    <a:lstStyle/>
                    <a:p>
                      <a:pPr algn="ctr"/>
                      <a:r>
                        <a:rPr lang="en-CA" dirty="0"/>
                        <a:t>$</a:t>
                      </a:r>
                      <a:r>
                        <a:rPr lang="en-GB" sz="1800" b="0" i="0" kern="1200" dirty="0">
                          <a:solidFill>
                            <a:schemeClr val="dk1"/>
                          </a:solidFill>
                          <a:effectLst/>
                          <a:latin typeface="+mn-lt"/>
                          <a:ea typeface="+mn-ea"/>
                          <a:cs typeface="+mn-cs"/>
                        </a:rPr>
                        <a:t>93,750 </a:t>
                      </a:r>
                      <a:r>
                        <a:rPr lang="en-CA" dirty="0"/>
                        <a:t>- $</a:t>
                      </a:r>
                      <a:r>
                        <a:rPr lang="en-GB" sz="1800" b="0" i="0" kern="1200" dirty="0">
                          <a:solidFill>
                            <a:schemeClr val="dk1"/>
                          </a:solidFill>
                          <a:effectLst/>
                          <a:latin typeface="+mn-lt"/>
                          <a:ea typeface="+mn-ea"/>
                          <a:cs typeface="+mn-cs"/>
                        </a:rPr>
                        <a:t>138,250</a:t>
                      </a:r>
                      <a:endParaRPr lang="en-CA" dirty="0"/>
                    </a:p>
                  </a:txBody>
                  <a:tcPr/>
                </a:tc>
                <a:tc>
                  <a:txBody>
                    <a:bodyPr/>
                    <a:lstStyle/>
                    <a:p>
                      <a:pPr algn="ctr"/>
                      <a:r>
                        <a:rPr lang="en-CA" dirty="0"/>
                        <a:t>$</a:t>
                      </a:r>
                      <a:r>
                        <a:rPr lang="en-GB" sz="1800" b="0" i="0" kern="1200" dirty="0">
                          <a:solidFill>
                            <a:schemeClr val="dk1"/>
                          </a:solidFill>
                          <a:effectLst/>
                          <a:latin typeface="+mn-lt"/>
                          <a:ea typeface="+mn-ea"/>
                          <a:cs typeface="+mn-cs"/>
                        </a:rPr>
                        <a:t>114,000</a:t>
                      </a:r>
                      <a:endParaRPr lang="en-CA" dirty="0"/>
                    </a:p>
                  </a:txBody>
                  <a:tcPr/>
                </a:tc>
                <a:extLst>
                  <a:ext uri="{0D108BD9-81ED-4DB2-BD59-A6C34878D82A}">
                    <a16:rowId xmlns:a16="http://schemas.microsoft.com/office/drawing/2014/main" val="2190238662"/>
                  </a:ext>
                </a:extLst>
              </a:tr>
            </a:tbl>
          </a:graphicData>
        </a:graphic>
      </p:graphicFrame>
      <p:sp>
        <p:nvSpPr>
          <p:cNvPr id="3" name="TextBox 2">
            <a:extLst>
              <a:ext uri="{FF2B5EF4-FFF2-40B4-BE49-F238E27FC236}">
                <a16:creationId xmlns:a16="http://schemas.microsoft.com/office/drawing/2014/main" id="{D81D8719-D9EC-405E-B6A9-D380606C1384}"/>
              </a:ext>
            </a:extLst>
          </p:cNvPr>
          <p:cNvSpPr txBox="1"/>
          <p:nvPr/>
        </p:nvSpPr>
        <p:spPr>
          <a:xfrm>
            <a:off x="899592" y="4443958"/>
            <a:ext cx="7056784" cy="369332"/>
          </a:xfrm>
          <a:prstGeom prst="rect">
            <a:avLst/>
          </a:prstGeom>
          <a:noFill/>
        </p:spPr>
        <p:txBody>
          <a:bodyPr wrap="square" rtlCol="0">
            <a:spAutoFit/>
          </a:bodyPr>
          <a:lstStyle/>
          <a:p>
            <a:pPr algn="ctr"/>
            <a:r>
              <a:rPr lang="en-CA" dirty="0">
                <a:hlinkClick r:id="rId3"/>
              </a:rPr>
              <a:t>https://www.roberthalf.ca/en/salary-guide/specialization/technology</a:t>
            </a:r>
            <a:r>
              <a:rPr lang="en-CA" dirty="0"/>
              <a:t> </a:t>
            </a:r>
          </a:p>
        </p:txBody>
      </p:sp>
    </p:spTree>
    <p:extLst>
      <p:ext uri="{BB962C8B-B14F-4D97-AF65-F5344CB8AC3E}">
        <p14:creationId xmlns:p14="http://schemas.microsoft.com/office/powerpoint/2010/main" val="86187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520D2-F720-40CF-98AC-36E6888102DA}"/>
              </a:ext>
            </a:extLst>
          </p:cNvPr>
          <p:cNvSpPr>
            <a:spLocks noGrp="1"/>
          </p:cNvSpPr>
          <p:nvPr>
            <p:ph type="title"/>
          </p:nvPr>
        </p:nvSpPr>
        <p:spPr/>
        <p:txBody>
          <a:bodyPr/>
          <a:lstStyle/>
          <a:p>
            <a:pPr algn="ctr"/>
            <a:r>
              <a:rPr lang="en-US" dirty="0"/>
              <a:t>Tech Opportunities</a:t>
            </a:r>
            <a:endParaRPr lang="en-CA" dirty="0"/>
          </a:p>
        </p:txBody>
      </p:sp>
      <p:graphicFrame>
        <p:nvGraphicFramePr>
          <p:cNvPr id="5" name="Table 4">
            <a:extLst>
              <a:ext uri="{FF2B5EF4-FFF2-40B4-BE49-F238E27FC236}">
                <a16:creationId xmlns:a16="http://schemas.microsoft.com/office/drawing/2014/main" id="{5575ACF3-D1EC-4B46-88AF-A769F3374835}"/>
              </a:ext>
            </a:extLst>
          </p:cNvPr>
          <p:cNvGraphicFramePr>
            <a:graphicFrameLocks noGrp="1"/>
          </p:cNvGraphicFramePr>
          <p:nvPr/>
        </p:nvGraphicFramePr>
        <p:xfrm>
          <a:off x="4644008" y="1277231"/>
          <a:ext cx="3240360" cy="1112520"/>
        </p:xfrm>
        <a:graphic>
          <a:graphicData uri="http://schemas.openxmlformats.org/drawingml/2006/table">
            <a:tbl>
              <a:tblPr firstRow="1" bandRow="1">
                <a:tableStyleId>{5C22544A-7EE6-4342-B048-85BDC9FD1C3A}</a:tableStyleId>
              </a:tblPr>
              <a:tblGrid>
                <a:gridCol w="3240360">
                  <a:extLst>
                    <a:ext uri="{9D8B030D-6E8A-4147-A177-3AD203B41FA5}">
                      <a16:colId xmlns:a16="http://schemas.microsoft.com/office/drawing/2014/main" val="1098674499"/>
                    </a:ext>
                  </a:extLst>
                </a:gridCol>
              </a:tblGrid>
              <a:tr h="370840">
                <a:tc>
                  <a:txBody>
                    <a:bodyPr/>
                    <a:lstStyle/>
                    <a:p>
                      <a:r>
                        <a:rPr lang="en-US" dirty="0"/>
                        <a:t>Growth Industries</a:t>
                      </a:r>
                      <a:endParaRPr lang="en-CA" dirty="0"/>
                    </a:p>
                  </a:txBody>
                  <a:tcPr/>
                </a:tc>
                <a:extLst>
                  <a:ext uri="{0D108BD9-81ED-4DB2-BD59-A6C34878D82A}">
                    <a16:rowId xmlns:a16="http://schemas.microsoft.com/office/drawing/2014/main" val="387826159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FinTech, Healthcare, Robotics</a:t>
                      </a:r>
                      <a:endParaRPr lang="en-CA" dirty="0"/>
                    </a:p>
                  </a:txBody>
                  <a:tcPr/>
                </a:tc>
                <a:extLst>
                  <a:ext uri="{0D108BD9-81ED-4DB2-BD59-A6C34878D82A}">
                    <a16:rowId xmlns:a16="http://schemas.microsoft.com/office/drawing/2014/main" val="267207651"/>
                  </a:ext>
                </a:extLst>
              </a:tr>
              <a:tr h="370840">
                <a:tc>
                  <a:txBody>
                    <a:bodyPr/>
                    <a:lstStyle/>
                    <a:p>
                      <a:r>
                        <a:rPr lang="en-US" dirty="0"/>
                        <a:t>Transportation and Logistics</a:t>
                      </a:r>
                      <a:endParaRPr lang="en-CA" dirty="0"/>
                    </a:p>
                  </a:txBody>
                  <a:tcPr/>
                </a:tc>
                <a:extLst>
                  <a:ext uri="{0D108BD9-81ED-4DB2-BD59-A6C34878D82A}">
                    <a16:rowId xmlns:a16="http://schemas.microsoft.com/office/drawing/2014/main" val="2060489918"/>
                  </a:ext>
                </a:extLst>
              </a:tr>
            </a:tbl>
          </a:graphicData>
        </a:graphic>
      </p:graphicFrame>
      <p:graphicFrame>
        <p:nvGraphicFramePr>
          <p:cNvPr id="6" name="Table 5">
            <a:extLst>
              <a:ext uri="{FF2B5EF4-FFF2-40B4-BE49-F238E27FC236}">
                <a16:creationId xmlns:a16="http://schemas.microsoft.com/office/drawing/2014/main" id="{8C005D0B-6A22-44F0-BE31-C7DB3BC4D4F8}"/>
              </a:ext>
            </a:extLst>
          </p:cNvPr>
          <p:cNvGraphicFramePr>
            <a:graphicFrameLocks noGrp="1"/>
          </p:cNvGraphicFramePr>
          <p:nvPr>
            <p:extLst>
              <p:ext uri="{D42A27DB-BD31-4B8C-83A1-F6EECF244321}">
                <p14:modId xmlns:p14="http://schemas.microsoft.com/office/powerpoint/2010/main" val="2745066190"/>
              </p:ext>
            </p:extLst>
          </p:nvPr>
        </p:nvGraphicFramePr>
        <p:xfrm>
          <a:off x="899592" y="2702431"/>
          <a:ext cx="7056784" cy="1483360"/>
        </p:xfrm>
        <a:graphic>
          <a:graphicData uri="http://schemas.openxmlformats.org/drawingml/2006/table">
            <a:tbl>
              <a:tblPr firstRow="1" bandRow="1">
                <a:tableStyleId>{5C22544A-7EE6-4342-B048-85BDC9FD1C3A}</a:tableStyleId>
              </a:tblPr>
              <a:tblGrid>
                <a:gridCol w="7056784">
                  <a:extLst>
                    <a:ext uri="{9D8B030D-6E8A-4147-A177-3AD203B41FA5}">
                      <a16:colId xmlns:a16="http://schemas.microsoft.com/office/drawing/2014/main" val="4035062980"/>
                    </a:ext>
                  </a:extLst>
                </a:gridCol>
              </a:tblGrid>
              <a:tr h="370840">
                <a:tc>
                  <a:txBody>
                    <a:bodyPr/>
                    <a:lstStyle/>
                    <a:p>
                      <a:r>
                        <a:rPr lang="en-US" dirty="0"/>
                        <a:t>Digital Transformation (DX)</a:t>
                      </a:r>
                      <a:endParaRPr lang="en-CA" dirty="0"/>
                    </a:p>
                  </a:txBody>
                  <a:tcPr/>
                </a:tc>
                <a:extLst>
                  <a:ext uri="{0D108BD9-81ED-4DB2-BD59-A6C34878D82A}">
                    <a16:rowId xmlns:a16="http://schemas.microsoft.com/office/drawing/2014/main" val="1331367007"/>
                  </a:ext>
                </a:extLst>
              </a:tr>
              <a:tr h="370840">
                <a:tc>
                  <a:txBody>
                    <a:bodyPr/>
                    <a:lstStyle/>
                    <a:p>
                      <a:r>
                        <a:rPr lang="en-US" dirty="0"/>
                        <a:t>Cloud </a:t>
                      </a:r>
                      <a:r>
                        <a:rPr lang="en-GB" sz="1800" b="0" i="0" kern="1200" dirty="0">
                          <a:solidFill>
                            <a:schemeClr val="dk1"/>
                          </a:solidFill>
                          <a:effectLst/>
                          <a:latin typeface="+mn-lt"/>
                          <a:ea typeface="+mn-ea"/>
                          <a:cs typeface="+mn-cs"/>
                        </a:rPr>
                        <a:t>architecture, </a:t>
                      </a:r>
                      <a:r>
                        <a:rPr lang="en-US" dirty="0"/>
                        <a:t>containers, micro-services, serverless platforms</a:t>
                      </a:r>
                      <a:endParaRPr lang="en-CA" dirty="0"/>
                    </a:p>
                  </a:txBody>
                  <a:tcPr/>
                </a:tc>
                <a:extLst>
                  <a:ext uri="{0D108BD9-81ED-4DB2-BD59-A6C34878D82A}">
                    <a16:rowId xmlns:a16="http://schemas.microsoft.com/office/drawing/2014/main" val="141236307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Analytics, </a:t>
                      </a:r>
                      <a:r>
                        <a:rPr lang="en-US" dirty="0">
                          <a:hlinkClick r:id="rId3"/>
                        </a:rPr>
                        <a:t>Big Data</a:t>
                      </a:r>
                      <a:r>
                        <a:rPr lang="en-US" dirty="0"/>
                        <a:t>, IoT, Security + Privacy</a:t>
                      </a:r>
                      <a:endParaRPr lang="en-CA" dirty="0"/>
                    </a:p>
                  </a:txBody>
                  <a:tcPr/>
                </a:tc>
                <a:extLst>
                  <a:ext uri="{0D108BD9-81ED-4DB2-BD59-A6C34878D82A}">
                    <a16:rowId xmlns:a16="http://schemas.microsoft.com/office/drawing/2014/main" val="364597267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5G</a:t>
                      </a:r>
                      <a:r>
                        <a:rPr lang="en-CA" dirty="0"/>
                        <a:t>, </a:t>
                      </a:r>
                      <a:r>
                        <a:rPr lang="en-US" dirty="0"/>
                        <a:t>AI / ML, Robotics, Edge Computing, AR/VR, Blockchain</a:t>
                      </a:r>
                      <a:endParaRPr lang="en-CA" dirty="0"/>
                    </a:p>
                  </a:txBody>
                  <a:tcPr/>
                </a:tc>
                <a:extLst>
                  <a:ext uri="{0D108BD9-81ED-4DB2-BD59-A6C34878D82A}">
                    <a16:rowId xmlns:a16="http://schemas.microsoft.com/office/drawing/2014/main" val="1534189560"/>
                  </a:ext>
                </a:extLst>
              </a:tr>
            </a:tbl>
          </a:graphicData>
        </a:graphic>
      </p:graphicFrame>
      <p:graphicFrame>
        <p:nvGraphicFramePr>
          <p:cNvPr id="8" name="Table 7">
            <a:extLst>
              <a:ext uri="{FF2B5EF4-FFF2-40B4-BE49-F238E27FC236}">
                <a16:creationId xmlns:a16="http://schemas.microsoft.com/office/drawing/2014/main" id="{82BF18E2-2F53-4980-8621-7689B43B3D1B}"/>
              </a:ext>
            </a:extLst>
          </p:cNvPr>
          <p:cNvGraphicFramePr>
            <a:graphicFrameLocks noGrp="1"/>
          </p:cNvGraphicFramePr>
          <p:nvPr/>
        </p:nvGraphicFramePr>
        <p:xfrm>
          <a:off x="899592" y="1277231"/>
          <a:ext cx="3672408" cy="1112520"/>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098674499"/>
                    </a:ext>
                  </a:extLst>
                </a:gridCol>
              </a:tblGrid>
              <a:tr h="370840">
                <a:tc>
                  <a:txBody>
                    <a:bodyPr/>
                    <a:lstStyle/>
                    <a:p>
                      <a:r>
                        <a:rPr lang="en-US" dirty="0"/>
                        <a:t>Developer Skills</a:t>
                      </a:r>
                      <a:endParaRPr lang="en-CA" dirty="0"/>
                    </a:p>
                  </a:txBody>
                  <a:tcPr/>
                </a:tc>
                <a:extLst>
                  <a:ext uri="{0D108BD9-81ED-4DB2-BD59-A6C34878D82A}">
                    <a16:rowId xmlns:a16="http://schemas.microsoft.com/office/drawing/2014/main" val="387826159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Problem Solving, Soft Skills</a:t>
                      </a:r>
                      <a:endParaRPr lang="en-CA" b="1" dirty="0"/>
                    </a:p>
                  </a:txBody>
                  <a:tcPr/>
                </a:tc>
                <a:extLst>
                  <a:ext uri="{0D108BD9-81ED-4DB2-BD59-A6C34878D82A}">
                    <a16:rowId xmlns:a16="http://schemas.microsoft.com/office/drawing/2014/main" val="267207651"/>
                  </a:ext>
                </a:extLst>
              </a:tr>
              <a:tr h="370840">
                <a:tc>
                  <a:txBody>
                    <a:bodyPr/>
                    <a:lstStyle/>
                    <a:p>
                      <a:r>
                        <a:rPr lang="en-CA" sz="1800" b="0" i="0" kern="1200" dirty="0">
                          <a:solidFill>
                            <a:schemeClr val="dk1"/>
                          </a:solidFill>
                          <a:effectLst/>
                          <a:latin typeface="+mn-lt"/>
                          <a:ea typeface="+mn-ea"/>
                          <a:cs typeface="+mn-cs"/>
                        </a:rPr>
                        <a:t>Web Dev stacks, Front/Back End</a:t>
                      </a:r>
                      <a:endParaRPr lang="en-CA" dirty="0"/>
                    </a:p>
                  </a:txBody>
                  <a:tcPr/>
                </a:tc>
                <a:extLst>
                  <a:ext uri="{0D108BD9-81ED-4DB2-BD59-A6C34878D82A}">
                    <a16:rowId xmlns:a16="http://schemas.microsoft.com/office/drawing/2014/main" val="2060489918"/>
                  </a:ext>
                </a:extLst>
              </a:tr>
            </a:tbl>
          </a:graphicData>
        </a:graphic>
      </p:graphicFrame>
    </p:spTree>
    <p:extLst>
      <p:ext uri="{BB962C8B-B14F-4D97-AF65-F5344CB8AC3E}">
        <p14:creationId xmlns:p14="http://schemas.microsoft.com/office/powerpoint/2010/main" val="3604881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p:cNvSpPr>
            <a:spLocks noGrp="1"/>
          </p:cNvSpPr>
          <p:nvPr>
            <p:ph type="title"/>
          </p:nvPr>
        </p:nvSpPr>
        <p:spPr>
          <a:xfrm>
            <a:off x="107504" y="391420"/>
            <a:ext cx="8928992" cy="740170"/>
          </a:xfrm>
        </p:spPr>
        <p:txBody>
          <a:bodyPr>
            <a:noAutofit/>
          </a:bodyPr>
          <a:lstStyle/>
          <a:p>
            <a:pPr algn="ctr"/>
            <a:r>
              <a:rPr lang="en-US" sz="3000" dirty="0"/>
              <a:t>Software Licensing: Open vs Closed/Proprietary</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25075" y="1612807"/>
            <a:ext cx="1669676" cy="260775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7704" y="1679013"/>
            <a:ext cx="2109667" cy="2475343"/>
          </a:xfrm>
          <a:prstGeom prst="rect">
            <a:avLst/>
          </a:prstGeom>
        </p:spPr>
      </p:pic>
    </p:spTree>
    <p:extLst>
      <p:ext uri="{BB962C8B-B14F-4D97-AF65-F5344CB8AC3E}">
        <p14:creationId xmlns:p14="http://schemas.microsoft.com/office/powerpoint/2010/main" val="2453437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356" y="434340"/>
            <a:ext cx="8507288" cy="742950"/>
          </a:xfrm>
        </p:spPr>
        <p:txBody>
          <a:bodyPr>
            <a:normAutofit/>
          </a:bodyPr>
          <a:lstStyle/>
          <a:p>
            <a:pPr algn="ctr"/>
            <a:r>
              <a:rPr lang="en-CA" dirty="0"/>
              <a:t>Open and Closed/Proprietary Software</a:t>
            </a:r>
            <a:endParaRPr lang="en-US" dirty="0"/>
          </a:p>
        </p:txBody>
      </p:sp>
      <p:graphicFrame>
        <p:nvGraphicFramePr>
          <p:cNvPr id="3" name="Diagram 2"/>
          <p:cNvGraphicFramePr/>
          <p:nvPr>
            <p:extLst>
              <p:ext uri="{D42A27DB-BD31-4B8C-83A1-F6EECF244321}">
                <p14:modId xmlns:p14="http://schemas.microsoft.com/office/powerpoint/2010/main" val="2203255949"/>
              </p:ext>
            </p:extLst>
          </p:nvPr>
        </p:nvGraphicFramePr>
        <p:xfrm>
          <a:off x="-243028" y="1143000"/>
          <a:ext cx="5175068" cy="3600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p:cNvGraphicFramePr/>
          <p:nvPr>
            <p:extLst>
              <p:ext uri="{D42A27DB-BD31-4B8C-83A1-F6EECF244321}">
                <p14:modId xmlns:p14="http://schemas.microsoft.com/office/powerpoint/2010/main" val="2208935574"/>
              </p:ext>
            </p:extLst>
          </p:nvPr>
        </p:nvGraphicFramePr>
        <p:xfrm>
          <a:off x="4354144" y="1143000"/>
          <a:ext cx="5032884" cy="36004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6" name="Straight Connector 5"/>
          <p:cNvCxnSpPr>
            <a:cxnSpLocks/>
          </p:cNvCxnSpPr>
          <p:nvPr/>
        </p:nvCxnSpPr>
        <p:spPr>
          <a:xfrm>
            <a:off x="4572000" y="1419622"/>
            <a:ext cx="27004" cy="3168352"/>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46BED21-7514-44BC-8423-20C7CFF9D594}"/>
              </a:ext>
            </a:extLst>
          </p:cNvPr>
          <p:cNvSpPr txBox="1"/>
          <p:nvPr/>
        </p:nvSpPr>
        <p:spPr>
          <a:xfrm>
            <a:off x="4761020" y="2002434"/>
            <a:ext cx="1440160" cy="923330"/>
          </a:xfrm>
          <a:prstGeom prst="rect">
            <a:avLst/>
          </a:prstGeom>
          <a:noFill/>
          <a:ln w="41275">
            <a:solidFill>
              <a:schemeClr val="accent1"/>
            </a:solidFill>
          </a:ln>
        </p:spPr>
        <p:txBody>
          <a:bodyPr wrap="square" rtlCol="0">
            <a:spAutoFit/>
          </a:bodyPr>
          <a:lstStyle/>
          <a:p>
            <a:r>
              <a:rPr lang="en-CA" sz="1800" b="1" dirty="0"/>
              <a:t>Permissive</a:t>
            </a:r>
            <a:br>
              <a:rPr lang="en-CA" sz="1800" b="1" dirty="0"/>
            </a:br>
            <a:r>
              <a:rPr lang="en-CA" sz="1800" b="1" dirty="0"/>
              <a:t>licenses</a:t>
            </a:r>
            <a:br>
              <a:rPr lang="en-CA" sz="1800" b="1" dirty="0"/>
            </a:br>
            <a:r>
              <a:rPr lang="en-CA" sz="1800" b="1" dirty="0"/>
              <a:t>only</a:t>
            </a:r>
            <a:endParaRPr lang="en-GB" dirty="0"/>
          </a:p>
        </p:txBody>
      </p:sp>
      <p:cxnSp>
        <p:nvCxnSpPr>
          <p:cNvPr id="14" name="Connector: Curved 13">
            <a:extLst>
              <a:ext uri="{FF2B5EF4-FFF2-40B4-BE49-F238E27FC236}">
                <a16:creationId xmlns:a16="http://schemas.microsoft.com/office/drawing/2014/main" id="{A1DEC569-3E02-4049-A998-9F493DDC9650}"/>
              </a:ext>
            </a:extLst>
          </p:cNvPr>
          <p:cNvCxnSpPr>
            <a:cxnSpLocks/>
            <a:stCxn id="5" idx="0"/>
          </p:cNvCxnSpPr>
          <p:nvPr/>
        </p:nvCxnSpPr>
        <p:spPr>
          <a:xfrm rot="16200000" flipH="1" flipV="1">
            <a:off x="4021812" y="1184470"/>
            <a:ext cx="641324" cy="2277252"/>
          </a:xfrm>
          <a:prstGeom prst="curvedConnector4">
            <a:avLst>
              <a:gd name="adj1" fmla="val -128408"/>
              <a:gd name="adj2" fmla="val 76937"/>
            </a:avLst>
          </a:prstGeom>
          <a:ln w="381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5169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7494"/>
            <a:ext cx="8229600" cy="742950"/>
          </a:xfrm>
        </p:spPr>
        <p:txBody>
          <a:bodyPr>
            <a:normAutofit/>
          </a:bodyPr>
          <a:lstStyle/>
          <a:p>
            <a:r>
              <a:rPr lang="en-US" dirty="0"/>
              <a:t>Free and Open-Source Software</a:t>
            </a:r>
          </a:p>
        </p:txBody>
      </p:sp>
      <p:sp>
        <p:nvSpPr>
          <p:cNvPr id="3" name="Content Placeholder 2"/>
          <p:cNvSpPr>
            <a:spLocks noGrp="1"/>
          </p:cNvSpPr>
          <p:nvPr>
            <p:ph idx="1"/>
          </p:nvPr>
        </p:nvSpPr>
        <p:spPr>
          <a:xfrm>
            <a:off x="35496" y="987574"/>
            <a:ext cx="9108504" cy="4011910"/>
          </a:xfrm>
        </p:spPr>
        <p:txBody>
          <a:bodyPr>
            <a:normAutofit fontScale="92500"/>
          </a:bodyPr>
          <a:lstStyle/>
          <a:p>
            <a:r>
              <a:rPr lang="en-US" b="1" dirty="0"/>
              <a:t>Free as in Speech </a:t>
            </a:r>
            <a:r>
              <a:rPr lang="en-US" dirty="0"/>
              <a:t>(at liberty to use for any purpose)</a:t>
            </a:r>
          </a:p>
          <a:p>
            <a:pPr lvl="1"/>
            <a:r>
              <a:rPr lang="en-CA" sz="1800" dirty="0"/>
              <a:t>Free Redistribution, with Source Code, allows modifications and derived works</a:t>
            </a:r>
          </a:p>
          <a:p>
            <a:pPr lvl="0"/>
            <a:r>
              <a:rPr lang="en-CA" dirty="0"/>
              <a:t>Derivative works </a:t>
            </a:r>
            <a:r>
              <a:rPr lang="en-CA" i="1" dirty="0"/>
              <a:t>distribution</a:t>
            </a:r>
          </a:p>
          <a:p>
            <a:pPr lvl="1">
              <a:lnSpc>
                <a:spcPct val="110000"/>
              </a:lnSpc>
            </a:pPr>
            <a:r>
              <a:rPr lang="en-CA" sz="1800" b="1" dirty="0"/>
              <a:t>Free and OSS – Copyleft</a:t>
            </a:r>
            <a:r>
              <a:rPr lang="en-CA" sz="1800" dirty="0"/>
              <a:t>: </a:t>
            </a:r>
            <a:r>
              <a:rPr lang="en-CA" sz="1800" b="1" dirty="0"/>
              <a:t>Once Open, Always Open.</a:t>
            </a:r>
            <a:r>
              <a:rPr lang="en-CA" sz="1800" dirty="0"/>
              <a:t> </a:t>
            </a:r>
            <a:r>
              <a:rPr lang="en-CA" sz="1800" i="1" dirty="0"/>
              <a:t>All</a:t>
            </a:r>
            <a:r>
              <a:rPr lang="en-CA" sz="1800" dirty="0"/>
              <a:t> distributed software inherits license, e.g. GNU GPL, from </a:t>
            </a:r>
            <a:r>
              <a:rPr lang="en-CA" sz="1800" i="1" dirty="0"/>
              <a:t>any </a:t>
            </a:r>
            <a:r>
              <a:rPr lang="en-CA" sz="1800" dirty="0"/>
              <a:t>original FS and/or OSS included within the distribution</a:t>
            </a:r>
          </a:p>
          <a:p>
            <a:pPr lvl="1">
              <a:lnSpc>
                <a:spcPct val="110000"/>
              </a:lnSpc>
            </a:pPr>
            <a:r>
              <a:rPr lang="en-CA" sz="1800" b="1" dirty="0"/>
              <a:t>OSS – Permissive</a:t>
            </a:r>
            <a:r>
              <a:rPr lang="en-CA" sz="1800" dirty="0"/>
              <a:t>:</a:t>
            </a:r>
            <a:r>
              <a:rPr lang="en-CA" sz="1800" b="1" dirty="0"/>
              <a:t> </a:t>
            </a:r>
            <a:r>
              <a:rPr lang="en-CA" sz="1800" dirty="0"/>
              <a:t>allows proprietary derivatives, e.g. Apple macOS from FreeBSD</a:t>
            </a:r>
            <a:endParaRPr lang="en-US" sz="1800" dirty="0"/>
          </a:p>
          <a:p>
            <a:pPr lvl="0">
              <a:lnSpc>
                <a:spcPct val="110000"/>
              </a:lnSpc>
            </a:pPr>
            <a:r>
              <a:rPr lang="en-US" b="1" dirty="0"/>
              <a:t>Free as in Beer </a:t>
            </a:r>
            <a:r>
              <a:rPr lang="en-US" dirty="0"/>
              <a:t>(no cost software)</a:t>
            </a:r>
            <a:endParaRPr lang="en-US" sz="2000" dirty="0"/>
          </a:p>
          <a:p>
            <a:pPr lvl="1"/>
            <a:r>
              <a:rPr lang="en-US" dirty="0"/>
              <a:t>batteries not included; some assembly required.</a:t>
            </a:r>
          </a:p>
          <a:p>
            <a:pPr lvl="1"/>
            <a:r>
              <a:rPr lang="en-US" dirty="0"/>
              <a:t>try before you commit; may not be enterprise ready.</a:t>
            </a:r>
          </a:p>
          <a:p>
            <a:pPr lvl="1"/>
            <a:r>
              <a:rPr lang="en-US" dirty="0"/>
              <a:t>consider TCO: Total Cost of Ownership</a:t>
            </a:r>
          </a:p>
          <a:p>
            <a:r>
              <a:rPr lang="en-US" dirty="0">
                <a:hlinkClick r:id="rId3"/>
              </a:rPr>
              <a:t>GitHub</a:t>
            </a:r>
            <a:r>
              <a:rPr lang="en-US" dirty="0"/>
              <a:t>, </a:t>
            </a:r>
            <a:r>
              <a:rPr lang="en-US" dirty="0">
                <a:hlinkClick r:id="rId4"/>
              </a:rPr>
              <a:t>SourceForge</a:t>
            </a:r>
            <a:r>
              <a:rPr lang="en-US" dirty="0"/>
              <a:t>, </a:t>
            </a:r>
            <a:r>
              <a:rPr lang="en-US" dirty="0">
                <a:hlinkClick r:id="rId5"/>
              </a:rPr>
              <a:t>Bitbucket</a:t>
            </a:r>
            <a:r>
              <a:rPr lang="en-US" dirty="0"/>
              <a:t>, </a:t>
            </a:r>
            <a:r>
              <a:rPr lang="en-US" dirty="0">
                <a:hlinkClick r:id="rId6"/>
              </a:rPr>
              <a:t>GitLab</a:t>
            </a:r>
            <a:r>
              <a:rPr lang="en-US" dirty="0"/>
              <a:t>, </a:t>
            </a:r>
            <a:r>
              <a:rPr lang="en-US" dirty="0" err="1">
                <a:hlinkClick r:id="rId7"/>
              </a:rPr>
              <a:t>etc</a:t>
            </a:r>
            <a:r>
              <a:rPr lang="en-US" dirty="0"/>
              <a:t>, </a:t>
            </a:r>
            <a:r>
              <a:rPr lang="en-US" dirty="0" err="1">
                <a:hlinkClick r:id="rId8"/>
              </a:rPr>
              <a:t>etc</a:t>
            </a:r>
            <a:endParaRPr lang="en-US" dirty="0"/>
          </a:p>
        </p:txBody>
      </p:sp>
      <p:sp>
        <p:nvSpPr>
          <p:cNvPr id="5" name="TextBox 4">
            <a:extLst>
              <a:ext uri="{FF2B5EF4-FFF2-40B4-BE49-F238E27FC236}">
                <a16:creationId xmlns:a16="http://schemas.microsoft.com/office/drawing/2014/main" id="{1CD111AD-0C06-4789-9C34-BAA87D38DF1A}"/>
              </a:ext>
            </a:extLst>
          </p:cNvPr>
          <p:cNvSpPr txBox="1"/>
          <p:nvPr/>
        </p:nvSpPr>
        <p:spPr>
          <a:xfrm>
            <a:off x="6898532" y="3243629"/>
            <a:ext cx="1705916" cy="1200329"/>
          </a:xfrm>
          <a:custGeom>
            <a:avLst/>
            <a:gdLst>
              <a:gd name="connsiteX0" fmla="*/ 0 w 1705916"/>
              <a:gd name="connsiteY0" fmla="*/ 0 h 1200329"/>
              <a:gd name="connsiteX1" fmla="*/ 551580 w 1705916"/>
              <a:gd name="connsiteY1" fmla="*/ 0 h 1200329"/>
              <a:gd name="connsiteX2" fmla="*/ 1120218 w 1705916"/>
              <a:gd name="connsiteY2" fmla="*/ 0 h 1200329"/>
              <a:gd name="connsiteX3" fmla="*/ 1705916 w 1705916"/>
              <a:gd name="connsiteY3" fmla="*/ 0 h 1200329"/>
              <a:gd name="connsiteX4" fmla="*/ 1705916 w 1705916"/>
              <a:gd name="connsiteY4" fmla="*/ 412113 h 1200329"/>
              <a:gd name="connsiteX5" fmla="*/ 1705916 w 1705916"/>
              <a:gd name="connsiteY5" fmla="*/ 776213 h 1200329"/>
              <a:gd name="connsiteX6" fmla="*/ 1705916 w 1705916"/>
              <a:gd name="connsiteY6" fmla="*/ 1200329 h 1200329"/>
              <a:gd name="connsiteX7" fmla="*/ 1103159 w 1705916"/>
              <a:gd name="connsiteY7" fmla="*/ 1200329 h 1200329"/>
              <a:gd name="connsiteX8" fmla="*/ 500402 w 1705916"/>
              <a:gd name="connsiteY8" fmla="*/ 1200329 h 1200329"/>
              <a:gd name="connsiteX9" fmla="*/ 0 w 1705916"/>
              <a:gd name="connsiteY9" fmla="*/ 1200329 h 1200329"/>
              <a:gd name="connsiteX10" fmla="*/ 0 w 1705916"/>
              <a:gd name="connsiteY10" fmla="*/ 812223 h 1200329"/>
              <a:gd name="connsiteX11" fmla="*/ 0 w 1705916"/>
              <a:gd name="connsiteY11" fmla="*/ 412113 h 1200329"/>
              <a:gd name="connsiteX12" fmla="*/ 0 w 1705916"/>
              <a:gd name="connsiteY12"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05916" h="1200329" fill="none" extrusionOk="0">
                <a:moveTo>
                  <a:pt x="0" y="0"/>
                </a:moveTo>
                <a:cubicBezTo>
                  <a:pt x="149330" y="-4994"/>
                  <a:pt x="400986" y="14088"/>
                  <a:pt x="551580" y="0"/>
                </a:cubicBezTo>
                <a:cubicBezTo>
                  <a:pt x="702174" y="-14088"/>
                  <a:pt x="961477" y="39922"/>
                  <a:pt x="1120218" y="0"/>
                </a:cubicBezTo>
                <a:cubicBezTo>
                  <a:pt x="1278959" y="-39922"/>
                  <a:pt x="1495433" y="22082"/>
                  <a:pt x="1705916" y="0"/>
                </a:cubicBezTo>
                <a:cubicBezTo>
                  <a:pt x="1745495" y="153761"/>
                  <a:pt x="1677683" y="226363"/>
                  <a:pt x="1705916" y="412113"/>
                </a:cubicBezTo>
                <a:cubicBezTo>
                  <a:pt x="1734149" y="597863"/>
                  <a:pt x="1686421" y="684866"/>
                  <a:pt x="1705916" y="776213"/>
                </a:cubicBezTo>
                <a:cubicBezTo>
                  <a:pt x="1725411" y="867560"/>
                  <a:pt x="1676824" y="1108628"/>
                  <a:pt x="1705916" y="1200329"/>
                </a:cubicBezTo>
                <a:cubicBezTo>
                  <a:pt x="1476542" y="1272029"/>
                  <a:pt x="1327272" y="1130672"/>
                  <a:pt x="1103159" y="1200329"/>
                </a:cubicBezTo>
                <a:cubicBezTo>
                  <a:pt x="879046" y="1269986"/>
                  <a:pt x="726439" y="1140548"/>
                  <a:pt x="500402" y="1200329"/>
                </a:cubicBezTo>
                <a:cubicBezTo>
                  <a:pt x="274365" y="1260110"/>
                  <a:pt x="113229" y="1153867"/>
                  <a:pt x="0" y="1200329"/>
                </a:cubicBezTo>
                <a:cubicBezTo>
                  <a:pt x="-5279" y="1032231"/>
                  <a:pt x="39507" y="934861"/>
                  <a:pt x="0" y="812223"/>
                </a:cubicBezTo>
                <a:cubicBezTo>
                  <a:pt x="-39507" y="689585"/>
                  <a:pt x="5481" y="499058"/>
                  <a:pt x="0" y="412113"/>
                </a:cubicBezTo>
                <a:cubicBezTo>
                  <a:pt x="-5481" y="325168"/>
                  <a:pt x="9930" y="169011"/>
                  <a:pt x="0" y="0"/>
                </a:cubicBezTo>
                <a:close/>
              </a:path>
              <a:path w="1705916" h="1200329" stroke="0" extrusionOk="0">
                <a:moveTo>
                  <a:pt x="0" y="0"/>
                </a:moveTo>
                <a:cubicBezTo>
                  <a:pt x="177461" y="-5046"/>
                  <a:pt x="276302" y="28333"/>
                  <a:pt x="551580" y="0"/>
                </a:cubicBezTo>
                <a:cubicBezTo>
                  <a:pt x="826858" y="-28333"/>
                  <a:pt x="949966" y="4073"/>
                  <a:pt x="1069041" y="0"/>
                </a:cubicBezTo>
                <a:cubicBezTo>
                  <a:pt x="1188116" y="-4073"/>
                  <a:pt x="1493180" y="9071"/>
                  <a:pt x="1705916" y="0"/>
                </a:cubicBezTo>
                <a:cubicBezTo>
                  <a:pt x="1727829" y="144198"/>
                  <a:pt x="1668146" y="196501"/>
                  <a:pt x="1705916" y="388106"/>
                </a:cubicBezTo>
                <a:cubicBezTo>
                  <a:pt x="1743686" y="579711"/>
                  <a:pt x="1685493" y="583388"/>
                  <a:pt x="1705916" y="764209"/>
                </a:cubicBezTo>
                <a:cubicBezTo>
                  <a:pt x="1726339" y="945030"/>
                  <a:pt x="1702280" y="1034773"/>
                  <a:pt x="1705916" y="1200329"/>
                </a:cubicBezTo>
                <a:cubicBezTo>
                  <a:pt x="1582110" y="1239974"/>
                  <a:pt x="1332574" y="1172905"/>
                  <a:pt x="1137277" y="1200329"/>
                </a:cubicBezTo>
                <a:cubicBezTo>
                  <a:pt x="941980" y="1227753"/>
                  <a:pt x="828025" y="1149715"/>
                  <a:pt x="534520" y="1200329"/>
                </a:cubicBezTo>
                <a:cubicBezTo>
                  <a:pt x="241015" y="1250943"/>
                  <a:pt x="173751" y="1198196"/>
                  <a:pt x="0" y="1200329"/>
                </a:cubicBezTo>
                <a:cubicBezTo>
                  <a:pt x="-31704" y="1028528"/>
                  <a:pt x="5986" y="945405"/>
                  <a:pt x="0" y="800219"/>
                </a:cubicBezTo>
                <a:cubicBezTo>
                  <a:pt x="-5986" y="655033"/>
                  <a:pt x="25362" y="509334"/>
                  <a:pt x="0" y="412113"/>
                </a:cubicBezTo>
                <a:cubicBezTo>
                  <a:pt x="-25362" y="314892"/>
                  <a:pt x="36449" y="173375"/>
                  <a:pt x="0" y="0"/>
                </a:cubicBezTo>
                <a:close/>
              </a:path>
            </a:pathLst>
          </a:custGeom>
          <a:pattFill prst="smConfetti">
            <a:fgClr>
              <a:schemeClr val="accent1"/>
            </a:fgClr>
            <a:bgClr>
              <a:schemeClr val="bg1"/>
            </a:bgClr>
          </a:pattFill>
          <a:ln w="31750" cmpd="sng">
            <a:solidFill>
              <a:schemeClr val="accent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none" rtlCol="0">
            <a:spAutoFit/>
          </a:bodyPr>
          <a:lstStyle/>
          <a:p>
            <a:pPr algn="ctr"/>
            <a:r>
              <a:rPr lang="en-CA" sz="2400" b="1">
                <a:solidFill>
                  <a:schemeClr val="accent1">
                    <a:lumMod val="50000"/>
                  </a:schemeClr>
                </a:solidFill>
                <a:hlinkClick r:id="rId9"/>
              </a:rPr>
              <a:t>Be careful</a:t>
            </a:r>
            <a:br>
              <a:rPr lang="en-CA" sz="2400" b="1">
                <a:solidFill>
                  <a:schemeClr val="accent1">
                    <a:lumMod val="50000"/>
                  </a:schemeClr>
                </a:solidFill>
              </a:rPr>
            </a:br>
            <a:r>
              <a:rPr lang="en-CA" sz="2400" b="1">
                <a:solidFill>
                  <a:schemeClr val="accent1">
                    <a:lumMod val="50000"/>
                  </a:schemeClr>
                </a:solidFill>
              </a:rPr>
              <a:t>where you</a:t>
            </a:r>
            <a:br>
              <a:rPr lang="en-CA" sz="2400" b="1">
                <a:solidFill>
                  <a:schemeClr val="accent1">
                    <a:lumMod val="50000"/>
                  </a:schemeClr>
                </a:solidFill>
              </a:rPr>
            </a:br>
            <a:r>
              <a:rPr lang="en-CA" sz="2400" b="1">
                <a:solidFill>
                  <a:schemeClr val="accent1">
                    <a:lumMod val="50000"/>
                  </a:schemeClr>
                </a:solidFill>
              </a:rPr>
              <a:t>D/L from.</a:t>
            </a:r>
          </a:p>
        </p:txBody>
      </p:sp>
    </p:spTree>
    <p:extLst>
      <p:ext uri="{BB962C8B-B14F-4D97-AF65-F5344CB8AC3E}">
        <p14:creationId xmlns:p14="http://schemas.microsoft.com/office/powerpoint/2010/main" val="3168849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22770</TotalTime>
  <Words>10168</Words>
  <Application>Microsoft Macintosh PowerPoint</Application>
  <PresentationFormat>On-screen Show (16:9)</PresentationFormat>
  <Paragraphs>582</Paragraphs>
  <Slides>36</Slides>
  <Notes>36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Arial</vt:lpstr>
      <vt:lpstr>Arimo</vt:lpstr>
      <vt:lpstr>Calibri</vt:lpstr>
      <vt:lpstr>Franklin Gothic Demi</vt:lpstr>
      <vt:lpstr>Helvetica Neue</vt:lpstr>
      <vt:lpstr>minion-pro</vt:lpstr>
      <vt:lpstr>Open Sans</vt:lpstr>
      <vt:lpstr>Webdings</vt:lpstr>
      <vt:lpstr>Wingdings</vt:lpstr>
      <vt:lpstr>Clarity</vt:lpstr>
      <vt:lpstr>Computer Principles for Programmers</vt:lpstr>
      <vt:lpstr>News of the Week</vt:lpstr>
      <vt:lpstr>Agenda</vt:lpstr>
      <vt:lpstr>Activity</vt:lpstr>
      <vt:lpstr>Tech &amp; IT careers in 2023</vt:lpstr>
      <vt:lpstr>Tech Opportunities</vt:lpstr>
      <vt:lpstr>Software Licensing: Open vs Closed/Proprietary</vt:lpstr>
      <vt:lpstr>Open and Closed/Proprietary Software</vt:lpstr>
      <vt:lpstr>Free and Open-Source Software</vt:lpstr>
      <vt:lpstr>What is a Closed/Proprietary Source Software?</vt:lpstr>
      <vt:lpstr>Hybrid Open and Closed Source Systems in ICT</vt:lpstr>
      <vt:lpstr>Red Hat + Open Source = $2B service business</vt:lpstr>
      <vt:lpstr>Data Privacy, PIPDEA, CASL, IP</vt:lpstr>
      <vt:lpstr>PowerPoint Presentation</vt:lpstr>
      <vt:lpstr>PIPEDA - Personal Information Protection and Electronic Documents Act</vt:lpstr>
      <vt:lpstr>Canada’s Anti-Spam Legislation (CASL)</vt:lpstr>
      <vt:lpstr>What is Intellectual Property?  What are Intellectual Property Rights (IPR)? </vt:lpstr>
      <vt:lpstr>What is Intellectual Property (IP)?</vt:lpstr>
      <vt:lpstr>Software is IP … To whom does it belong?</vt:lpstr>
      <vt:lpstr>Canadian Intellectual Property Office</vt:lpstr>
      <vt:lpstr>Notes</vt:lpstr>
      <vt:lpstr>Patents Vs. Copyrights</vt:lpstr>
      <vt:lpstr>PIPEDA - Personal Information Protection and Electronic Documents Act</vt:lpstr>
      <vt:lpstr>“Organizations covered by the Act must obtain an individual's consent when they collect, use or disclose the individual's personal information. The individual has a right to access personal information held by an organization and to challenge its accuracy, if need be. Personal information can only be used for the purposes for which it was collected. If an organization is going to use it for another purpose, consent must be obtained again. Individuals should also be assured that their information will be protected by appropriate safeguards.”</vt:lpstr>
      <vt:lpstr>What is Software Licensing?</vt:lpstr>
      <vt:lpstr>What is Software Licensing</vt:lpstr>
      <vt:lpstr>What is Open-Source Software?</vt:lpstr>
      <vt:lpstr>“Permission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  The above copyright notice and this permission notice shall be included in all copies or substantial portions of the Software.”</vt:lpstr>
      <vt:lpstr>This document governs the use of Microsoft software,…. Customer does not own the Products and the use thereof is subject to certain rights and limitations… You may use the Client Software installed on your Devices only in accordance with your agreement …. You may not reverse engineer, decompile, or disassemble the Products,  except and only to the extent that applicable law, notwithstanding this limitation expressly permits such activity.   </vt:lpstr>
      <vt:lpstr>An intro to “Data Privacy” in the IT field</vt:lpstr>
      <vt:lpstr>What is Intellectual Property Rights (IPR)? (Cont’d)</vt:lpstr>
      <vt:lpstr>What is Intellectual Property Rights (IPR)? (Cont’d)</vt:lpstr>
      <vt:lpstr>Main Types of Intellectual Property Rights (IPR)</vt:lpstr>
      <vt:lpstr>Patents Vs. Trade Secrets </vt:lpstr>
      <vt:lpstr>Trademark</vt:lpstr>
      <vt:lpstr>Sample Trademarks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Timothy.McKenna@senecacollege.ca;Reza Khojasteh;Marc.Gurwitz@senecacollege.ca;Danny Roy</dc:creator>
  <cp:lastModifiedBy>Sampreet Klair</cp:lastModifiedBy>
  <cp:revision>878</cp:revision>
  <cp:lastPrinted>2019-11-28T01:11:16Z</cp:lastPrinted>
  <dcterms:created xsi:type="dcterms:W3CDTF">2016-05-30T19:06:58Z</dcterms:created>
  <dcterms:modified xsi:type="dcterms:W3CDTF">2023-06-24T23:41:38Z</dcterms:modified>
</cp:coreProperties>
</file>