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 id="2147484131" r:id="rId2"/>
  </p:sldMasterIdLst>
  <p:notesMasterIdLst>
    <p:notesMasterId r:id="rId22"/>
  </p:notesMasterIdLst>
  <p:sldIdLst>
    <p:sldId id="256" r:id="rId3"/>
    <p:sldId id="347" r:id="rId4"/>
    <p:sldId id="416" r:id="rId5"/>
    <p:sldId id="351" r:id="rId6"/>
    <p:sldId id="405" r:id="rId7"/>
    <p:sldId id="309" r:id="rId8"/>
    <p:sldId id="352" r:id="rId9"/>
    <p:sldId id="279" r:id="rId10"/>
    <p:sldId id="415" r:id="rId11"/>
    <p:sldId id="311" r:id="rId12"/>
    <p:sldId id="408" r:id="rId13"/>
    <p:sldId id="313" r:id="rId14"/>
    <p:sldId id="280" r:id="rId15"/>
    <p:sldId id="297" r:id="rId16"/>
    <p:sldId id="298" r:id="rId17"/>
    <p:sldId id="342" r:id="rId18"/>
    <p:sldId id="409" r:id="rId19"/>
    <p:sldId id="397" r:id="rId20"/>
    <p:sldId id="410" r:id="rId21"/>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F93"/>
    <a:srgbClr val="465E9C"/>
    <a:srgbClr val="465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7913" autoAdjust="0"/>
  </p:normalViewPr>
  <p:slideViewPr>
    <p:cSldViewPr>
      <p:cViewPr varScale="1">
        <p:scale>
          <a:sx n="117" d="100"/>
          <a:sy n="117" d="100"/>
        </p:scale>
        <p:origin x="2172" y="108"/>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0C82B3-7165-40D2-88AF-D0C60F1568C1}" type="datetimeFigureOut">
              <a:rPr lang="en-CA" smtClean="0"/>
              <a:t>2023-05-08</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72D4F22-4051-4F28-9B90-CE898DB336CD}" type="slidenum">
              <a:rPr lang="en-CA" smtClean="0"/>
              <a:t>‹#›</a:t>
            </a:fld>
            <a:endParaRPr lang="en-CA"/>
          </a:p>
        </p:txBody>
      </p:sp>
    </p:spTree>
    <p:extLst>
      <p:ext uri="{BB962C8B-B14F-4D97-AF65-F5344CB8AC3E}">
        <p14:creationId xmlns:p14="http://schemas.microsoft.com/office/powerpoint/2010/main" val="176370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star.com/opinion/contributors/2018/07/01/its-time-to-close-the-gender-gap-in-tech.html"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npr.org/2011/10/06/141115121/steve-jobs-computer-science-is-a-liberal-art" TargetMode="External"/><Relationship Id="rId4" Type="http://schemas.openxmlformats.org/officeDocument/2006/relationships/hyperlink" Target="https://www.newyorker.com/news/news-desk/steve-jobs-technology-alone-is-not-enough"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hehub.ca/2022-09-19/paul-w-bennett-tiktok-brain-is-killing-our-students-ability-to-lear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huffingtonpost.ca/entry/skipping-sleep-getting-sick-immune-system_us_58a4c57de4b07602ad514151"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sciencedirect.com/science/article/abs/pii/S2352721818301190?via%3Dihub#!"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udents.senecacollege.ca/spaces/15/school-of-software-design-data-science/hom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Welcome. </a:t>
            </a:r>
            <a:r>
              <a:rPr lang="en-US" sz="1200" dirty="0" err="1"/>
              <a:t>Bienvenue</a:t>
            </a:r>
            <a:r>
              <a:rPr lang="en-US" sz="1200" dirty="0"/>
              <a:t>. There are many other languages our colleagues speak; please say "welcome" in another language.</a:t>
            </a:r>
          </a:p>
          <a:p>
            <a:endParaRPr lang="en-US" sz="1200" dirty="0"/>
          </a:p>
          <a:p>
            <a:r>
              <a:rPr lang="en-CA" sz="1200" dirty="0"/>
              <a:t>Embracing diversity is being willing to understand an issue from many points of view (the Apple formula for success). You encountered greetings you didn't understand –words are code for concepts. Given the context, you knew they meant something friendly. Greetings in some cultures can mean much more than a simple hello, e.g. "Shalom or Namaste or Salam". To really appreciate the person we refer to as the end user, we must also understand what they mean culturally, not just what they say in words.</a:t>
            </a:r>
          </a:p>
          <a:p>
            <a:endParaRPr lang="en-CA" sz="1200" dirty="0"/>
          </a:p>
          <a:p>
            <a:pPr defTabSz="966612">
              <a:defRPr/>
            </a:pPr>
            <a:r>
              <a:rPr lang="en-US" sz="1200" dirty="0"/>
              <a:t>Gender diversity is an issue in the IT industry. We need more women in this business for another point of view – a special welcome to the women in our class who are willing to put up all the guys. </a:t>
            </a:r>
            <a:r>
              <a:rPr lang="en-CA" sz="1200" b="0" i="0" kern="1200" dirty="0">
                <a:solidFill>
                  <a:schemeClr val="tx1"/>
                </a:solidFill>
                <a:effectLst/>
                <a:latin typeface="+mn-lt"/>
                <a:ea typeface="+mn-ea"/>
                <a:cs typeface="+mn-cs"/>
              </a:rPr>
              <a:t>Since 2011, the percentage of women in ICT has ranged from 29.5% to a low of 26.4% with 26.7% in 2018. the ICT industry is facing a talent shortage. Canada will need to fill more than 200,000 technology-related positions by 2021. The growth in these jobs has outpaced the overall economy in the last two years by 4 to 1. Our supply of ICT graduates and workers will not meet this demand. (</a:t>
            </a:r>
            <a:r>
              <a:rPr lang="en-CA" dirty="0">
                <a:hlinkClick r:id="rId3"/>
              </a:rPr>
              <a:t>https://www.thestar.com/opinion/contributors/2018/07/01/its-time-to-close-the-gender-gap-in-tech.html</a:t>
            </a:r>
            <a:r>
              <a:rPr lang="en-CA" sz="1200" b="0" i="0" kern="1200" dirty="0">
                <a:solidFill>
                  <a:schemeClr val="tx1"/>
                </a:solidFill>
                <a:effectLst/>
                <a:latin typeface="+mn-lt"/>
                <a:ea typeface="+mn-ea"/>
                <a:cs typeface="+mn-cs"/>
              </a:rPr>
              <a:t>)</a:t>
            </a:r>
            <a:endParaRPr lang="en-US" sz="1200" dirty="0"/>
          </a:p>
          <a:p>
            <a:pPr defTabSz="966612">
              <a:defRPr/>
            </a:pPr>
            <a:endParaRPr lang="en-US" sz="1200" dirty="0"/>
          </a:p>
          <a:p>
            <a:r>
              <a:rPr lang="en-US" sz="1200" dirty="0"/>
              <a:t>Diversity is strength in IT – especially in software design and in the creation of the UX – User </a:t>
            </a:r>
            <a:r>
              <a:rPr lang="en-US" sz="1200" dirty="0" err="1"/>
              <a:t>eXperience</a:t>
            </a:r>
            <a:r>
              <a:rPr lang="en-US" sz="1200" dirty="0"/>
              <a:t>. Different points of view from various languages, cultures, genders, industries, disciplines are all valuable in designing and building good software. Facebook, Amazon, Apple, Netflix, Google (FAANG) would not be as successful, without multiple POV. Apple used to hire liberal arts majors. Steve Jobs: "</a:t>
            </a:r>
            <a:r>
              <a:rPr lang="en-CA" sz="1200" dirty="0"/>
              <a:t>technology alone is not enough—it’s technology married with liberal arts, married with the humanities, that yields us the results". </a:t>
            </a:r>
          </a:p>
          <a:p>
            <a:endParaRPr lang="en-US" sz="1200" dirty="0"/>
          </a:p>
          <a:p>
            <a:r>
              <a:rPr lang="en-US" sz="1200" dirty="0"/>
              <a:t>Students are not only here to learn from professors and course materials, students are also here to learn from each other – something you cannot do on YouTube. People come to college to </a:t>
            </a:r>
            <a:r>
              <a:rPr lang="en-CA" sz="1200" dirty="0"/>
              <a:t>improve their social skills for the business world, learn how to interact and work with others, how to compromise, how to deal with rejection and failure, and to learn what it is you </a:t>
            </a:r>
            <a:r>
              <a:rPr lang="en-CA" sz="1200" b="1" dirty="0"/>
              <a:t>don’t </a:t>
            </a:r>
            <a:r>
              <a:rPr lang="en-CA" sz="1200" dirty="0"/>
              <a:t>know. These are all </a:t>
            </a:r>
            <a:r>
              <a:rPr lang="en-US" sz="1200" dirty="0"/>
              <a:t>things you cannot do on YouTube. </a:t>
            </a:r>
          </a:p>
          <a:p>
            <a:endParaRPr lang="en-US" sz="1200" dirty="0"/>
          </a:p>
          <a:p>
            <a:r>
              <a:rPr lang="en-CA" sz="1200" dirty="0"/>
              <a:t>Programming isn't about coding; it is about solving problems. When problems are reduced to abstractions, the meaning of the application you coded can be lost. Think of a manufacturing robot – it has no idea of the importance of its work or how someone will appreciate the accuracy of its creation. The physical work of crafting a real object in a workshop is abstracted to a manual procedure which is abstracted to an algorithm which is abstracted to source code which is compiled for a computer to run a robot that reproduces that object. We must understand the original work that our source code represents—crafting that real object—in order to create a good UX – User Experience. Otherwise, our systems will solve users' problems only with luck. And being lucky is no way to be a professional.</a:t>
            </a:r>
          </a:p>
          <a:p>
            <a:endParaRPr lang="en-CA" sz="1200" dirty="0"/>
          </a:p>
          <a:p>
            <a:r>
              <a:rPr lang="en-CA" sz="1200" dirty="0">
                <a:hlinkClick r:id="rId4"/>
              </a:rPr>
              <a:t>[1] https://www.newyorker.com/news/news-desk/steve-jobs-technology-alone-is-not-enough</a:t>
            </a:r>
            <a:endParaRPr lang="en-CA" sz="1200" dirty="0"/>
          </a:p>
          <a:p>
            <a:r>
              <a:rPr lang="en-CA" sz="1200" dirty="0">
                <a:hlinkClick r:id="rId5"/>
              </a:rPr>
              <a:t>https://www.npr.org/2011/10/06/141115121/steve-jobs-computer-science-is-a-liberal-art</a:t>
            </a:r>
            <a:endParaRPr lang="en-CA" sz="1200" dirty="0"/>
          </a:p>
        </p:txBody>
      </p:sp>
      <p:sp>
        <p:nvSpPr>
          <p:cNvPr id="4" name="Slide Number Placeholder 3"/>
          <p:cNvSpPr>
            <a:spLocks noGrp="1"/>
          </p:cNvSpPr>
          <p:nvPr>
            <p:ph type="sldNum" sz="quarter" idx="10"/>
          </p:nvPr>
        </p:nvSpPr>
        <p:spPr/>
        <p:txBody>
          <a:bodyPr/>
          <a:lstStyle/>
          <a:p>
            <a:fld id="{872D4F22-4051-4F28-9B90-CE898DB336CD}" type="slidenum">
              <a:rPr lang="en-CA" smtClean="0"/>
              <a:t>1</a:t>
            </a:fld>
            <a:endParaRPr lang="en-CA"/>
          </a:p>
        </p:txBody>
      </p:sp>
    </p:spTree>
    <p:extLst>
      <p:ext uri="{BB962C8B-B14F-4D97-AF65-F5344CB8AC3E}">
        <p14:creationId xmlns:p14="http://schemas.microsoft.com/office/powerpoint/2010/main" val="379370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industry, if you arrive after the start time but the boss is not there yet, lucky you, you’re not late. If the boss is already there, you have a decision to make: avoid being obviously late by not going in, or go in late thereby disturbing the meeting and annoying the boss. You must decide which option is more “career limiting” than the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social rules in class may be more relaxed than in some environments, even more so online world. Here </a:t>
            </a:r>
            <a:r>
              <a:rPr lang="en-US" dirty="0" err="1"/>
              <a:t>ia</a:t>
            </a:r>
            <a:r>
              <a:rPr lang="en-US" dirty="0"/>
              <a:t> rule you don't often see followed online: </a:t>
            </a:r>
            <a:r>
              <a:rPr lang="en-CA" dirty="0"/>
              <a:t>Be respectful of others.</a:t>
            </a:r>
            <a:br>
              <a:rPr lang="en-CA" dirty="0"/>
            </a:br>
            <a:r>
              <a:rPr lang="en-CA" dirty="0"/>
              <a:t>Treat the lecture as a business meeting where the client is telling you about their business and their requirements. Your job is to fulfill those requirements within the next week.</a:t>
            </a:r>
            <a:endParaRPr lang="en-US" dirty="0"/>
          </a:p>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10</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pple-system"/>
              </a:rPr>
              <a:t>"compared to reading on a paper medium, reading on a smartphone … promotes brain overactivity in the prefrontal cortex, and results in reduced comprehension. " </a:t>
            </a:r>
            <a:br>
              <a:rPr lang="en-US" b="0" i="0" dirty="0">
                <a:solidFill>
                  <a:srgbClr val="222222"/>
                </a:solidFill>
                <a:effectLst/>
                <a:latin typeface="-apple-system"/>
              </a:rPr>
            </a:br>
            <a:r>
              <a:rPr lang="en-US" b="0" i="0" dirty="0" err="1">
                <a:solidFill>
                  <a:srgbClr val="222222"/>
                </a:solidFill>
                <a:effectLst/>
                <a:latin typeface="-apple-system"/>
              </a:rPr>
              <a:t>Honma</a:t>
            </a:r>
            <a:r>
              <a:rPr lang="en-US" b="0" i="0" dirty="0">
                <a:solidFill>
                  <a:srgbClr val="222222"/>
                </a:solidFill>
                <a:effectLst/>
                <a:latin typeface="-apple-system"/>
              </a:rPr>
              <a:t>, M., </a:t>
            </a:r>
            <a:r>
              <a:rPr lang="en-US" b="0" i="0" dirty="0" err="1">
                <a:solidFill>
                  <a:srgbClr val="222222"/>
                </a:solidFill>
                <a:effectLst/>
                <a:latin typeface="-apple-system"/>
              </a:rPr>
              <a:t>Masaoka</a:t>
            </a:r>
            <a:r>
              <a:rPr lang="en-US" b="0" i="0" dirty="0">
                <a:solidFill>
                  <a:srgbClr val="222222"/>
                </a:solidFill>
                <a:effectLst/>
                <a:latin typeface="-apple-system"/>
              </a:rPr>
              <a:t>, Y., Iizuka, N. </a:t>
            </a:r>
            <a:r>
              <a:rPr lang="en-US" b="0" i="1" dirty="0">
                <a:solidFill>
                  <a:srgbClr val="222222"/>
                </a:solidFill>
                <a:effectLst/>
                <a:latin typeface="-apple-system"/>
              </a:rPr>
              <a:t>et al.</a:t>
            </a:r>
            <a:r>
              <a:rPr lang="en-US" b="0" i="0" dirty="0">
                <a:solidFill>
                  <a:srgbClr val="222222"/>
                </a:solidFill>
                <a:effectLst/>
                <a:latin typeface="-apple-system"/>
              </a:rPr>
              <a:t> Reading on a smartphone affects sigh generation, brain activity, and comprehension. </a:t>
            </a:r>
            <a:r>
              <a:rPr lang="en-US" b="0" i="1" dirty="0">
                <a:solidFill>
                  <a:srgbClr val="222222"/>
                </a:solidFill>
                <a:effectLst/>
                <a:latin typeface="-apple-system"/>
              </a:rPr>
              <a:t>Sci Rep</a:t>
            </a:r>
            <a:r>
              <a:rPr lang="en-US" b="0" i="0" dirty="0">
                <a:solidFill>
                  <a:srgbClr val="222222"/>
                </a:solidFill>
                <a:effectLst/>
                <a:latin typeface="-apple-system"/>
              </a:rPr>
              <a:t> </a:t>
            </a:r>
            <a:r>
              <a:rPr lang="en-US" b="1" i="0" dirty="0">
                <a:solidFill>
                  <a:srgbClr val="222222"/>
                </a:solidFill>
                <a:effectLst/>
                <a:latin typeface="-apple-system"/>
              </a:rPr>
              <a:t>12</a:t>
            </a:r>
            <a:r>
              <a:rPr lang="en-US" b="0" i="0" dirty="0">
                <a:solidFill>
                  <a:srgbClr val="222222"/>
                </a:solidFill>
                <a:effectLst/>
                <a:latin typeface="-apple-system"/>
              </a:rPr>
              <a:t>, 1589 (2022). https://doi.org/10.1038/s41598-022-05605-0</a:t>
            </a:r>
            <a:endParaRPr lang="en-US" dirty="0"/>
          </a:p>
          <a:p>
            <a:endParaRPr lang="en-US" dirty="0"/>
          </a:p>
          <a:p>
            <a:r>
              <a:rPr lang="en-US" dirty="0"/>
              <a:t>https://www.theglobeandmail.com/technology/your-smartphone-is-making-you-stupid/article37511900/</a:t>
            </a:r>
          </a:p>
          <a:p>
            <a:endParaRPr lang="en-US" dirty="0"/>
          </a:p>
          <a:p>
            <a:r>
              <a:rPr lang="en-US" dirty="0">
                <a:hlinkClick r:id="rId3"/>
              </a:rPr>
              <a:t>'TikTok Brain' is killing students' ability to learn - The Hub</a:t>
            </a:r>
            <a:br>
              <a:rPr lang="en-US" dirty="0"/>
            </a:br>
            <a:r>
              <a:rPr lang="en-US" dirty="0"/>
              <a:t>https://thehub.ca/2022-09-19/paul-w-bennett-tiktok-brain-is-killing-our-students-ability-to-learn/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https://news.utexas.edu/2017/06/26/the-mere-presence-of-your-smartphone-reduces-brain-power</a:t>
            </a:r>
          </a:p>
          <a:p>
            <a:r>
              <a:rPr lang="en-US" dirty="0"/>
              <a:t>https://www.psychologytoday.com/blog/the-athletes-way/201706/are-smartphones-making-us-stupid</a:t>
            </a:r>
          </a:p>
          <a:p>
            <a:r>
              <a:rPr lang="en-US" dirty="0"/>
              <a:t>https://hbr.org/2017/04/a-new-more-rigorous-study-confirms-the-more-you-use-facebook-the-worse-you-feel</a:t>
            </a:r>
          </a:p>
          <a:p>
            <a:r>
              <a:rPr lang="en-US" dirty="0"/>
              <a:t>https://hbr.org/2018/03/having-your-smartphone-nearby-takes-a-toll-on-your-thinking</a:t>
            </a:r>
          </a:p>
          <a:p>
            <a:endParaRPr lang="en-US" dirty="0"/>
          </a:p>
          <a:p>
            <a:r>
              <a:rPr lang="en-US" dirty="0"/>
              <a:t>https://www.theglobeandmail.com/opinion/article-squirrel-we-must-zero-in-on-improving-our-attention-management/</a:t>
            </a:r>
          </a:p>
        </p:txBody>
      </p:sp>
      <p:sp>
        <p:nvSpPr>
          <p:cNvPr id="4" name="Slide Number Placeholder 3"/>
          <p:cNvSpPr>
            <a:spLocks noGrp="1"/>
          </p:cNvSpPr>
          <p:nvPr>
            <p:ph type="sldNum" sz="quarter" idx="10"/>
          </p:nvPr>
        </p:nvSpPr>
        <p:spPr/>
        <p:txBody>
          <a:bodyPr/>
          <a:lstStyle/>
          <a:p>
            <a:fld id="{872D4F22-4051-4F28-9B90-CE898DB336CD}" type="slidenum">
              <a:rPr lang="en-CA" smtClean="0"/>
              <a:t>11</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Activities are due via submission through Blackboard (my.senecacollege.ca) Click on the activity title / topic to see the due date. It is usually two calendar days after your class by end of day (23:59). It does not mean procrastinate for a day. Most people gain more success by creating a draft or detailed outline on one day, and completing the final version the next. It is due by midnight to encourage you to go to bed; take care of yourself by getting enough sleep – it helps with learning.</a:t>
            </a:r>
          </a:p>
          <a:p>
            <a:endParaRPr lang="en-US" dirty="0"/>
          </a:p>
          <a:p>
            <a:r>
              <a:rPr lang="en-US" dirty="0"/>
              <a:t>You can give yourself an extension by using one of your </a:t>
            </a:r>
            <a:r>
              <a:rPr lang="en-CA" dirty="0"/>
              <a:t>Grace Days. Need an extra day? Take a Grace Day. See the Addendum.</a:t>
            </a: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12</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solidFill>
                  <a:srgbClr val="000000"/>
                </a:solidFill>
                <a:effectLst/>
                <a:latin typeface="Arial" panose="020B0604020202020204" pitchFamily="34" charset="0"/>
                <a:ea typeface="Arial" panose="020B0604020202020204" pitchFamily="34" charset="0"/>
              </a:rPr>
              <a:t>The quiz is given at the professor's discretion any time during scheduled class. Students arriving late for class or leaving early might miss the quiz timebox or have a shorter time to complete it.</a:t>
            </a:r>
          </a:p>
          <a:p>
            <a:r>
              <a:rPr lang="en-US" dirty="0"/>
              <a:t>e.g. if quiz is given at beginning of class and you arrive 10 minutes late, you will have only 10 minutes to complete the quiz. It doesn't matter when you start – it matters when the test ends. Submitting 10 minutes late result in 5% * 10 = 50% deduction for the extra time.</a:t>
            </a:r>
          </a:p>
          <a:p>
            <a:endParaRPr lang="en-US" dirty="0"/>
          </a:p>
          <a:p>
            <a:r>
              <a:rPr lang="en-US" dirty="0"/>
              <a:t>Quiz is CLOSED book, OPEN mind. The objective is to have enough in your head to have a conversation about ICT. The person you talk to might be your boss, your client, your end user, or your colleague. They won't be impressed if you take out your phone and google the basics. It is OK to say, "I don't know" because no one can know everything about any area of ICT anymore. But not knowing the terminology and the basic concepts will bring the conversation/interview to a halt.</a:t>
            </a:r>
          </a:p>
          <a:p>
            <a:endParaRPr lang="en-US" dirty="0"/>
          </a:p>
          <a:p>
            <a:r>
              <a:rPr lang="en-US" dirty="0"/>
              <a:t>Timebox is a term used in Agile project management. </a:t>
            </a:r>
          </a:p>
          <a:p>
            <a:r>
              <a:rPr lang="en-US" dirty="0"/>
              <a:t> </a:t>
            </a:r>
          </a:p>
        </p:txBody>
      </p:sp>
      <p:sp>
        <p:nvSpPr>
          <p:cNvPr id="4" name="Slide Number Placeholder 3"/>
          <p:cNvSpPr>
            <a:spLocks noGrp="1"/>
          </p:cNvSpPr>
          <p:nvPr>
            <p:ph type="sldNum" sz="quarter" idx="10"/>
          </p:nvPr>
        </p:nvSpPr>
        <p:spPr/>
        <p:txBody>
          <a:bodyPr/>
          <a:lstStyle/>
          <a:p>
            <a:fld id="{872D4F22-4051-4F28-9B90-CE898DB336CD}" type="slidenum">
              <a:rPr lang="en-CA" smtClean="0"/>
              <a:t>13</a:t>
            </a:fld>
            <a:endParaRPr lang="en-CA"/>
          </a:p>
        </p:txBody>
      </p:sp>
    </p:spTree>
    <p:extLst>
      <p:ext uri="{BB962C8B-B14F-4D97-AF65-F5344CB8AC3E}">
        <p14:creationId xmlns:p14="http://schemas.microsoft.com/office/powerpoint/2010/main" val="3703256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Systems Development Life Cycle (SDLC) project will be steps within the Implementation phase where code is developed and tested. </a:t>
            </a:r>
          </a:p>
          <a:p>
            <a:r>
              <a:rPr lang="en-CA" dirty="0"/>
              <a:t>It will be a project with explicit Project Management.</a:t>
            </a:r>
          </a:p>
          <a:p>
            <a:r>
              <a:rPr lang="en-CA" dirty="0"/>
              <a:t>Code will be provided, groups will create modules, program comments, test cases, documentation.</a:t>
            </a:r>
          </a:p>
          <a:p>
            <a:r>
              <a:rPr lang="en-CA" dirty="0"/>
              <a:t>The process and tasks will be very similar to ICT world professional projects. Nothing in the project requirements will be academic. </a:t>
            </a:r>
          </a:p>
        </p:txBody>
      </p:sp>
      <p:sp>
        <p:nvSpPr>
          <p:cNvPr id="4" name="Slide Number Placeholder 3"/>
          <p:cNvSpPr>
            <a:spLocks noGrp="1"/>
          </p:cNvSpPr>
          <p:nvPr>
            <p:ph type="sldNum" sz="quarter" idx="10"/>
          </p:nvPr>
        </p:nvSpPr>
        <p:spPr/>
        <p:txBody>
          <a:bodyPr/>
          <a:lstStyle/>
          <a:p>
            <a:fld id="{872D4F22-4051-4F28-9B90-CE898DB336CD}" type="slidenum">
              <a:rPr lang="en-CA" smtClean="0"/>
              <a:t>14</a:t>
            </a:fld>
            <a:endParaRPr lang="en-CA"/>
          </a:p>
        </p:txBody>
      </p:sp>
    </p:spTree>
    <p:extLst>
      <p:ext uri="{BB962C8B-B14F-4D97-AF65-F5344CB8AC3E}">
        <p14:creationId xmlns:p14="http://schemas.microsoft.com/office/powerpoint/2010/main" val="293671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passing mark in business?</a:t>
            </a:r>
          </a:p>
          <a:p>
            <a:r>
              <a:rPr lang="en-CA" dirty="0"/>
              <a:t>-- as close as possible to 100%. Every day. </a:t>
            </a:r>
          </a:p>
          <a:p>
            <a:r>
              <a:rPr lang="en-CA" dirty="0"/>
              <a:t>What happens when you get 50% in business?</a:t>
            </a:r>
            <a:br>
              <a:rPr lang="en-CA" dirty="0"/>
            </a:br>
            <a:r>
              <a:rPr lang="en-CA" dirty="0"/>
              <a:t>-- a security guard is beside your desk saying, “Hands off the keyboard! Put your personal stuff in this box and come with me.”</a:t>
            </a:r>
          </a:p>
        </p:txBody>
      </p:sp>
      <p:sp>
        <p:nvSpPr>
          <p:cNvPr id="4" name="Slide Number Placeholder 3"/>
          <p:cNvSpPr>
            <a:spLocks noGrp="1"/>
          </p:cNvSpPr>
          <p:nvPr>
            <p:ph type="sldNum" sz="quarter" idx="10"/>
          </p:nvPr>
        </p:nvSpPr>
        <p:spPr/>
        <p:txBody>
          <a:bodyPr/>
          <a:lstStyle/>
          <a:p>
            <a:fld id="{872D4F22-4051-4F28-9B90-CE898DB336CD}" type="slidenum">
              <a:rPr lang="en-CA" smtClean="0"/>
              <a:t>15</a:t>
            </a:fld>
            <a:endParaRPr lang="en-CA"/>
          </a:p>
        </p:txBody>
      </p:sp>
    </p:spTree>
    <p:extLst>
      <p:ext uri="{BB962C8B-B14F-4D97-AF65-F5344CB8AC3E}">
        <p14:creationId xmlns:p14="http://schemas.microsoft.com/office/powerpoint/2010/main" val="1395873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tx2"/>
                </a:solidFill>
              </a:rPr>
              <a:t>Do the right things: attend class, do the activity, do the quiz</a:t>
            </a:r>
          </a:p>
          <a:p>
            <a:pPr marL="0" indent="0">
              <a:buNone/>
            </a:pPr>
            <a:r>
              <a:rPr lang="en-US" dirty="0">
                <a:solidFill>
                  <a:schemeClr val="tx2"/>
                </a:solidFill>
              </a:rPr>
              <a:t>Do things right: with integrity -- it's not just academic. In business, copying from a white paper without attribution or using Open Source code contrary to its license can get you fired, your company sued, and the boss to lose her house.</a:t>
            </a:r>
          </a:p>
          <a:p>
            <a:pPr marL="0" indent="0">
              <a:buNone/>
            </a:pPr>
            <a:r>
              <a:rPr lang="en-GB" sz="1800" dirty="0">
                <a:effectLst/>
                <a:latin typeface="Segoe UI" panose="020B0502040204020203" pitchFamily="34" charset="0"/>
                <a:ea typeface="Segoe UI" panose="020B0502040204020203" pitchFamily="34" charset="0"/>
                <a:cs typeface="Times New Roman" panose="02020603050405020304" pitchFamily="18" charset="0"/>
              </a:rPr>
              <a:t>If you do your own work and properly cite and reference anything that isn't, then you don't have to be aware of Seneca’s integrity policy.</a:t>
            </a:r>
            <a:br>
              <a:rPr lang="en-GB" sz="1800" dirty="0">
                <a:effectLst/>
                <a:latin typeface="Segoe UI" panose="020B0502040204020203" pitchFamily="34" charset="0"/>
                <a:ea typeface="Segoe UI" panose="020B0502040204020203" pitchFamily="34" charset="0"/>
                <a:cs typeface="Times New Roman" panose="02020603050405020304" pitchFamily="18" charset="0"/>
              </a:rPr>
            </a:br>
            <a:r>
              <a:rPr lang="en-GB" sz="1800" dirty="0">
                <a:effectLst/>
                <a:latin typeface="Segoe UI" panose="020B0502040204020203" pitchFamily="34" charset="0"/>
                <a:ea typeface="Segoe UI" panose="020B0502040204020203" pitchFamily="34" charset="0"/>
                <a:cs typeface="Times New Roman" panose="02020603050405020304" pitchFamily="18" charset="0"/>
              </a:rPr>
              <a:t>Professors invigilate tests and check for plagiarism to preserve </a:t>
            </a:r>
            <a:r>
              <a:rPr lang="en-US" sz="1800">
                <a:effectLst/>
                <a:latin typeface="Segoe UI" panose="020B0502040204020203" pitchFamily="34" charset="0"/>
                <a:ea typeface="Segoe UI" panose="020B0502040204020203" pitchFamily="34" charset="0"/>
                <a:cs typeface="Times New Roman" panose="02020603050405020304" pitchFamily="18" charset="0"/>
              </a:rPr>
              <a:t>the value of your marks which are diluted when others cheat.</a:t>
            </a:r>
            <a:endParaRPr lang="en-US" dirty="0"/>
          </a:p>
          <a:p>
            <a:endParaRPr lang="en-CA" sz="1200" b="1" u="sng" kern="1200" dirty="0">
              <a:solidFill>
                <a:schemeClr val="tx1"/>
              </a:solidFill>
              <a:effectLst/>
              <a:latin typeface="+mn-lt"/>
              <a:ea typeface="+mn-ea"/>
              <a:cs typeface="+mn-cs"/>
            </a:endParaRPr>
          </a:p>
          <a:p>
            <a:r>
              <a:rPr lang="en-CA" sz="1200" b="1" u="sng" kern="1200" dirty="0">
                <a:solidFill>
                  <a:schemeClr val="tx1"/>
                </a:solidFill>
                <a:effectLst/>
                <a:latin typeface="+mn-lt"/>
                <a:ea typeface="+mn-ea"/>
                <a:cs typeface="+mn-cs"/>
              </a:rPr>
              <a:t>Student learning recommendation</a:t>
            </a:r>
            <a:r>
              <a:rPr lang="en-CA" sz="1200" b="1" kern="1200" dirty="0">
                <a:solidFill>
                  <a:schemeClr val="tx1"/>
                </a:solidFill>
                <a:effectLst/>
                <a:latin typeface="+mn-lt"/>
                <a:ea typeface="+mn-ea"/>
                <a:cs typeface="+mn-cs"/>
              </a:rPr>
              <a:t>s</a:t>
            </a:r>
          </a:p>
          <a:p>
            <a:pPr lvl="0"/>
            <a:r>
              <a:rPr lang="en-CA" sz="1200" kern="1200" dirty="0">
                <a:solidFill>
                  <a:schemeClr val="tx1"/>
                </a:solidFill>
                <a:effectLst/>
                <a:latin typeface="+mn-lt"/>
                <a:ea typeface="+mn-ea"/>
                <a:cs typeface="+mn-cs"/>
              </a:rPr>
              <a:t>Review the entire activity / lab / workshop / assignment instructions by end of class day to understand the objective, the process, and the deliverables.</a:t>
            </a:r>
          </a:p>
          <a:p>
            <a:pPr lvl="1"/>
            <a:r>
              <a:rPr lang="en-CA" sz="1200" kern="1200" dirty="0">
                <a:solidFill>
                  <a:schemeClr val="tx1"/>
                </a:solidFill>
                <a:effectLst/>
                <a:latin typeface="+mn-lt"/>
                <a:ea typeface="+mn-ea"/>
                <a:cs typeface="+mn-cs"/>
              </a:rPr>
              <a:t>discuss with student colleagues</a:t>
            </a:r>
          </a:p>
          <a:p>
            <a:pPr lvl="1"/>
            <a:r>
              <a:rPr lang="en-CA" sz="1200" kern="1200" dirty="0">
                <a:solidFill>
                  <a:schemeClr val="tx1"/>
                </a:solidFill>
                <a:effectLst/>
                <a:latin typeface="+mn-lt"/>
                <a:ea typeface="+mn-ea"/>
                <a:cs typeface="+mn-cs"/>
              </a:rPr>
              <a:t>ask for professor's help as needed</a:t>
            </a:r>
          </a:p>
          <a:p>
            <a:pPr lvl="1"/>
            <a:r>
              <a:rPr lang="en-CA" sz="1200" kern="1200" dirty="0">
                <a:solidFill>
                  <a:schemeClr val="tx1"/>
                </a:solidFill>
                <a:effectLst/>
                <a:latin typeface="+mn-lt"/>
                <a:ea typeface="+mn-ea"/>
                <a:cs typeface="+mn-cs"/>
              </a:rPr>
              <a:t>Even if you don't complete the activity during class/lab time, by reviewing the entire activity before you do it later, your brain will be better prepared when you do work on it.</a:t>
            </a:r>
          </a:p>
          <a:p>
            <a:pPr lvl="0"/>
            <a:r>
              <a:rPr lang="en-CA" dirty="0">
                <a:effectLst/>
              </a:rPr>
              <a:t>review slide deck, textbook, handouts, lecture resources, and your own notes for 10 minutes the next day, 5 minutes the next week, 2.5 minutes the next month, and you will never have to cram for an exam.</a:t>
            </a:r>
          </a:p>
          <a:p>
            <a:pPr lvl="0"/>
            <a:r>
              <a:rPr lang="en-CA" dirty="0">
                <a:effectLst/>
              </a:rPr>
              <a:t>review things </a:t>
            </a:r>
            <a:r>
              <a:rPr lang="en-CA" i="1" dirty="0">
                <a:effectLst/>
              </a:rPr>
              <a:t>the night before</a:t>
            </a:r>
            <a:r>
              <a:rPr lang="en-CA" dirty="0">
                <a:effectLst/>
              </a:rPr>
              <a:t> a quiz or test.</a:t>
            </a:r>
          </a:p>
          <a:p>
            <a:pPr lvl="0"/>
            <a:r>
              <a:rPr lang="en-CA" dirty="0">
                <a:effectLst/>
              </a:rPr>
              <a:t>Sleep is important for learning, memory consolidation, and many other things, just like Mom said. </a:t>
            </a:r>
          </a:p>
          <a:p>
            <a:pPr lvl="1"/>
            <a:r>
              <a:rPr lang="en-CA" sz="1200" kern="1200" dirty="0">
                <a:solidFill>
                  <a:schemeClr val="tx1"/>
                </a:solidFill>
                <a:effectLst/>
                <a:latin typeface="+mn-lt"/>
                <a:ea typeface="+mn-ea"/>
                <a:cs typeface="+mn-cs"/>
              </a:rPr>
              <a:t>Go to bed at a consistent time and get a full night's sleep. Do this regularly and you will rarely need to set a morning alarm.</a:t>
            </a:r>
          </a:p>
          <a:p>
            <a:pPr lvl="1"/>
            <a:r>
              <a:rPr lang="en-CA" sz="1200" kern="1200" dirty="0">
                <a:solidFill>
                  <a:schemeClr val="tx1"/>
                </a:solidFill>
                <a:effectLst/>
                <a:latin typeface="+mn-lt"/>
                <a:ea typeface="+mn-ea"/>
                <a:cs typeface="+mn-cs"/>
              </a:rPr>
              <a:t>Staying up late borrows time from tomorrow—with interest. After a full night's sleep, you will get more done in less time. </a:t>
            </a:r>
            <a:r>
              <a:rPr lang="en-CA" sz="1200" u="sng" kern="1200" dirty="0">
                <a:solidFill>
                  <a:schemeClr val="tx1"/>
                </a:solidFill>
                <a:effectLst/>
                <a:latin typeface="+mn-lt"/>
                <a:ea typeface="+mn-ea"/>
                <a:cs typeface="+mn-cs"/>
                <a:hlinkClick r:id="rId3"/>
              </a:rPr>
              <a:t>Sleep deprived people get sick</a:t>
            </a:r>
            <a:r>
              <a:rPr lang="en-CA" sz="1200" kern="1200" dirty="0">
                <a:solidFill>
                  <a:schemeClr val="tx1"/>
                </a:solidFill>
                <a:effectLst/>
                <a:latin typeface="+mn-lt"/>
                <a:ea typeface="+mn-ea"/>
                <a:cs typeface="+mn-cs"/>
              </a:rPr>
              <a:t> more often than the well rested, and the well rested </a:t>
            </a:r>
            <a:r>
              <a:rPr lang="en-CA" sz="1200" i="1" kern="1200" dirty="0">
                <a:solidFill>
                  <a:schemeClr val="tx1"/>
                </a:solidFill>
                <a:effectLst/>
                <a:latin typeface="+mn-lt"/>
                <a:ea typeface="+mn-ea"/>
                <a:cs typeface="+mn-cs"/>
              </a:rPr>
              <a:t>with a consistent sleep schedule</a:t>
            </a:r>
            <a:r>
              <a:rPr lang="en-CA" sz="1200" kern="1200" dirty="0">
                <a:solidFill>
                  <a:schemeClr val="tx1"/>
                </a:solidFill>
                <a:effectLst/>
                <a:latin typeface="+mn-lt"/>
                <a:ea typeface="+mn-ea"/>
                <a:cs typeface="+mn-cs"/>
              </a:rPr>
              <a:t> have </a:t>
            </a:r>
            <a:r>
              <a:rPr lang="en-CA" sz="1200" u="sng" kern="1200" dirty="0">
                <a:solidFill>
                  <a:schemeClr val="tx1"/>
                </a:solidFill>
                <a:effectLst/>
                <a:latin typeface="+mn-lt"/>
                <a:ea typeface="+mn-ea"/>
                <a:cs typeface="+mn-cs"/>
                <a:hlinkClick r:id="rId4"/>
              </a:rPr>
              <a:t>greater academic success</a:t>
            </a:r>
            <a:r>
              <a:rPr lang="en-CA" sz="1200" kern="1200" dirty="0">
                <a:solidFill>
                  <a:schemeClr val="tx1"/>
                </a:solidFill>
                <a:effectLst/>
                <a:latin typeface="+mn-lt"/>
                <a:ea typeface="+mn-ea"/>
                <a:cs typeface="+mn-cs"/>
              </a:rPr>
              <a:t>. Want to be 10 – 15 IQ points smarter? Do what your Mom said.</a:t>
            </a:r>
          </a:p>
          <a:p>
            <a:pPr marL="0" indent="0">
              <a:buNone/>
            </a:pPr>
            <a:endParaRPr lang="en-US" dirty="0"/>
          </a:p>
          <a:p>
            <a:pPr marL="228600" indent="-228600">
              <a:buAutoNum type="arabicPeriod"/>
            </a:pPr>
            <a:r>
              <a:rPr lang="en-US" dirty="0"/>
              <a:t>Attend class. It has been said that "80% of success is showing up."</a:t>
            </a:r>
          </a:p>
          <a:p>
            <a:pPr marL="0" indent="0">
              <a:buNone/>
            </a:pPr>
            <a:r>
              <a:rPr lang="en-US" b="1" dirty="0"/>
              <a:t>Pull is the business world. Web pages are pull – you must load a page and read it. Email is pull. </a:t>
            </a:r>
            <a:r>
              <a:rPr lang="en-US" dirty="0"/>
              <a:t>You may not know if there is new email until you look or PULL from the server. Unlike social media which is always trying to get your attention by pushing new events to your phone, you have to consciously pull at Seneca and when working in the industry.</a:t>
            </a:r>
          </a:p>
          <a:p>
            <a:pPr marL="0" indent="0">
              <a:buNone/>
            </a:pPr>
            <a:endParaRPr lang="en-US" dirty="0"/>
          </a:p>
          <a:p>
            <a:r>
              <a:rPr lang="en-US" dirty="0"/>
              <a:t>3. Taking notes is not for recording the factoids of a lecture, it is for making meaning. </a:t>
            </a:r>
          </a:p>
          <a:p>
            <a:pPr lvl="0"/>
            <a:r>
              <a:rPr lang="en-CA" sz="1200" kern="1200" dirty="0">
                <a:solidFill>
                  <a:schemeClr val="tx1"/>
                </a:solidFill>
                <a:effectLst/>
                <a:latin typeface="+mn-lt"/>
                <a:ea typeface="+mn-ea"/>
                <a:cs typeface="+mn-cs"/>
              </a:rPr>
              <a:t>Take notes during the lecture.</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Even though learning resources are available to you on demand, it does not mean you don't have to take notes.</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Your notes are </a:t>
            </a:r>
            <a:r>
              <a:rPr lang="en-CA" sz="1200" i="1" kern="1200" dirty="0">
                <a:solidFill>
                  <a:schemeClr val="tx1"/>
                </a:solidFill>
                <a:effectLst/>
                <a:latin typeface="+mn-lt"/>
                <a:ea typeface="+mn-ea"/>
                <a:cs typeface="+mn-cs"/>
              </a:rPr>
              <a:t>not</a:t>
            </a:r>
            <a:r>
              <a:rPr lang="en-CA" sz="1200" kern="1200" dirty="0">
                <a:solidFill>
                  <a:schemeClr val="tx1"/>
                </a:solidFill>
                <a:effectLst/>
                <a:latin typeface="+mn-lt"/>
                <a:ea typeface="+mn-ea"/>
                <a:cs typeface="+mn-cs"/>
              </a:rPr>
              <a:t> for the data and info you hear and see, your notes are to make meaning, mind maps, mental constructs, and understanding of the material. </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Take notes for things important to you. </a:t>
            </a:r>
            <a:r>
              <a:rPr lang="en-US" dirty="0"/>
              <a:t>What questions do you want to ask? What interests you? What do you want to look further into? What matters? Why does it matter? When will it matter? </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Research says even just doodling during a lecture will help you focus on the proceedings.</a:t>
            </a:r>
          </a:p>
          <a:p>
            <a:pPr marL="628650" lvl="1" indent="-171450">
              <a:buFont typeface="Arial" panose="020B0604020202020204" pitchFamily="34" charset="0"/>
              <a:buChar char="•"/>
            </a:pPr>
            <a:r>
              <a:rPr lang="en-CA" sz="1200" kern="1200" dirty="0">
                <a:solidFill>
                  <a:schemeClr val="tx1"/>
                </a:solidFill>
                <a:effectLst/>
                <a:latin typeface="+mn-lt"/>
                <a:ea typeface="+mn-ea"/>
                <a:cs typeface="+mn-cs"/>
              </a:rPr>
              <a:t>All businesspeople, yes </a:t>
            </a:r>
            <a:r>
              <a:rPr lang="en-CA" sz="1200" i="1" kern="1200" dirty="0">
                <a:solidFill>
                  <a:schemeClr val="tx1"/>
                </a:solidFill>
                <a:effectLst/>
                <a:latin typeface="+mn-lt"/>
                <a:ea typeface="+mn-ea"/>
                <a:cs typeface="+mn-cs"/>
              </a:rPr>
              <a:t>all</a:t>
            </a:r>
            <a:r>
              <a:rPr lang="en-CA" sz="1200" kern="1200" dirty="0">
                <a:solidFill>
                  <a:schemeClr val="tx1"/>
                </a:solidFill>
                <a:effectLst/>
                <a:latin typeface="+mn-lt"/>
                <a:ea typeface="+mn-ea"/>
                <a:cs typeface="+mn-cs"/>
              </a:rPr>
              <a:t>, go into a meeting with pen and paper, and come out with key insights and action items.</a:t>
            </a:r>
          </a:p>
          <a:p>
            <a:endParaRPr lang="en-US" dirty="0"/>
          </a:p>
          <a:p>
            <a:r>
              <a:rPr lang="en-CA" dirty="0"/>
              <a:t>4. Thoroughly read all steps in the activity. </a:t>
            </a:r>
            <a:r>
              <a:rPr lang="en-CA" dirty="0" err="1"/>
              <a:t>TL;DR</a:t>
            </a:r>
            <a:r>
              <a:rPr lang="en-CA" dirty="0"/>
              <a:t> is not an option in the ICT business. They pay us to read the manuals.</a:t>
            </a:r>
          </a:p>
          <a:p>
            <a:endParaRPr lang="en-US" dirty="0"/>
          </a:p>
          <a:p>
            <a:r>
              <a:rPr lang="en-US" dirty="0"/>
              <a:t>5. "Talk all you want, don't copy anything."</a:t>
            </a:r>
            <a:br>
              <a:rPr lang="en-US" dirty="0"/>
            </a:br>
            <a:r>
              <a:rPr lang="en-US" dirty="0"/>
              <a:t>Giving or getting anything to/from another student that will be/has been graded is plagiarism possibly on both the giving and getting sides. In this course, that means quiz answers, activity submissions, and final assignment components. Please discuss anything and everything, just don't exchange quiz answers, activity doc files, program source code, or anything else that is marked by an professor in any course.</a:t>
            </a:r>
          </a:p>
          <a:p>
            <a:r>
              <a:rPr lang="en-CA" sz="1200" kern="1200" dirty="0">
                <a:solidFill>
                  <a:schemeClr val="tx1"/>
                </a:solidFill>
                <a:effectLst/>
                <a:latin typeface="+mn-lt"/>
                <a:ea typeface="+mn-ea"/>
                <a:cs typeface="+mn-cs"/>
              </a:rPr>
              <a:t>All the answers to just about everything in life are out there on the Internet. There is also a lot of junk and half-truths. In some education cultures, the objective is to find the answer. However, in this course and others, having the answer is not meaningful unless you worked it out for yourself – that is what matters. It's the journey, not the destination. If you need help understanding the problem, you can ask for it. If you need help working out the solution, you can ask for it. If you need more time, you can use a Grace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Arial" panose="020B0604020202020204" pitchFamily="34" charset="0"/>
              </a:rPr>
              <a:t>File sharing is not caring, it is not helping each other or quid pro quo. ("Upload your study documents for free access to other study documents in our library." CourseHero.com) It is predatory behaviour by commercial third parties.</a:t>
            </a:r>
            <a:endParaRPr lang="en-CA" sz="1200" kern="1200" dirty="0">
              <a:solidFill>
                <a:schemeClr val="tx1"/>
              </a:solidFill>
              <a:effectLst/>
              <a:latin typeface="+mn-lt"/>
              <a:ea typeface="+mn-ea"/>
              <a:cs typeface="+mn-cs"/>
            </a:endParaRPr>
          </a:p>
          <a:p>
            <a:endParaRPr lang="en-US" dirty="0"/>
          </a:p>
          <a:p>
            <a:r>
              <a:rPr lang="en-US" dirty="0"/>
              <a:t>6. Goals and dreams are great to have. Goals are what psychologists call Delayed Gratification: invest in short term pain for long term gain.</a:t>
            </a:r>
          </a:p>
          <a:p>
            <a:endParaRPr lang="en-US" dirty="0"/>
          </a:p>
          <a:p>
            <a:r>
              <a:rPr lang="en-US" dirty="0"/>
              <a:t>Your commitment to come to Seneca was huge. It will have long term value. Your goal to complete your program and learn good things gets you started.  It is hard to start something so big, and yet, you’ve done that – you are here. But it isn't enough.</a:t>
            </a:r>
          </a:p>
          <a:p>
            <a:endParaRPr lang="en-US" dirty="0"/>
          </a:p>
          <a:p>
            <a:r>
              <a:rPr lang="en-US" b="1" dirty="0"/>
              <a:t>So why don’t goals work? Delayed Gratification takes too long, that’s why. </a:t>
            </a:r>
            <a:r>
              <a:rPr lang="en-CA" b="1" dirty="0"/>
              <a:t>Hard work often pays off after time, but laziness always pays off now. </a:t>
            </a:r>
            <a:r>
              <a:rPr lang="en-US" b="1" dirty="0"/>
              <a:t>What works? Process works. Having a goal to do a marathon does not work. Diligent training and wearing out many pairs of running shoes…that works. Getting up early to go to the gym or run 5 days/week works.</a:t>
            </a:r>
          </a:p>
          <a:p>
            <a:endParaRPr lang="en-US" dirty="0"/>
          </a:p>
          <a:p>
            <a:pPr defTabSz="966612">
              <a:defRPr/>
            </a:pPr>
            <a:r>
              <a:rPr lang="en-US" dirty="0"/>
              <a:t>Process is planning your novels while on public transit – that works. Process is writing your novel in longhand whenever your baby daughter sleeps – that works. Keying it on a typewriter—repeatedly—works. The process of doing that for 5 years got the novel written. Spending a year being rejected by agents, then finding one who sent the manuscript to 12 publishers, who all rejected it, all the while training as a teacher in case the novel didn't sell…that works. The 13th publisher, </a:t>
            </a:r>
            <a:r>
              <a:rPr lang="en-CA" dirty="0"/>
              <a:t>Bloomsbury, agreed to take a chance on Harry Potter and the Philosopher’s Stone </a:t>
            </a:r>
            <a:r>
              <a:rPr lang="en-US" dirty="0"/>
              <a:t>publishing it with low expectations</a:t>
            </a:r>
            <a:r>
              <a:rPr lang="en-CA" dirty="0"/>
              <a:t>. </a:t>
            </a:r>
            <a:r>
              <a:rPr lang="en-US" dirty="0"/>
              <a:t>That’s how J.K. Rowling got the first Harry Potter book out into the world. Process got it written. Process got it published. But just having a goal to sell over 500 million books and become the richest author in history does not get it done. Success is about process; that's what is meant by "showing up."</a:t>
            </a:r>
          </a:p>
          <a:p>
            <a:pPr defTabSz="966612">
              <a:defRPr/>
            </a:pPr>
            <a:endParaRPr lang="en-US" dirty="0"/>
          </a:p>
          <a:p>
            <a:pPr defTabSz="966612">
              <a:defRPr/>
            </a:pPr>
            <a:r>
              <a:rPr lang="en-US" dirty="0"/>
              <a:t>https://getpocket.com/explore/item/how-to-beat-procrastination-backed-by-science</a:t>
            </a:r>
          </a:p>
          <a:p>
            <a:endParaRPr lang="en-US" dirty="0"/>
          </a:p>
          <a:p>
            <a:r>
              <a:rPr lang="en-US" dirty="0"/>
              <a:t>These and other notes to this effect are found in the Class Standards document (under Course Information in Blackboard )</a:t>
            </a:r>
          </a:p>
          <a:p>
            <a:pPr marL="483306" indent="-483306">
              <a:buFont typeface="+mj-lt"/>
              <a:buAutoNum type="arabicPeriod" startAt="7"/>
            </a:pPr>
            <a:r>
              <a:rPr lang="en-CA" dirty="0"/>
              <a:t>Attend all classes and “</a:t>
            </a:r>
            <a:r>
              <a:rPr lang="en-CA" dirty="0">
                <a:solidFill>
                  <a:schemeClr val="tx2"/>
                </a:solidFill>
              </a:rPr>
              <a:t>be on time</a:t>
            </a:r>
            <a:r>
              <a:rPr lang="en-CA" dirty="0"/>
              <a:t>.”</a:t>
            </a:r>
          </a:p>
          <a:p>
            <a:pPr marL="483306" indent="-483306">
              <a:buFont typeface="+mj-lt"/>
              <a:buAutoNum type="arabicPeriod" startAt="7"/>
            </a:pPr>
            <a:r>
              <a:rPr lang="en-CA" dirty="0"/>
              <a:t>“</a:t>
            </a:r>
            <a:r>
              <a:rPr lang="en-CA" dirty="0">
                <a:solidFill>
                  <a:schemeClr val="tx2"/>
                </a:solidFill>
              </a:rPr>
              <a:t>Silence</a:t>
            </a:r>
            <a:r>
              <a:rPr lang="en-CA" dirty="0"/>
              <a:t>” audible devices or put your call on speakerphone so we can all participate.</a:t>
            </a:r>
          </a:p>
          <a:p>
            <a:pPr marL="483306" indent="-483306">
              <a:buFont typeface="+mj-lt"/>
              <a:buAutoNum type="arabicPeriod" startAt="7"/>
            </a:pPr>
            <a:r>
              <a:rPr lang="en-CA" dirty="0"/>
              <a:t>Focus on the task at hand – humans cannot </a:t>
            </a:r>
            <a:r>
              <a:rPr lang="en-CA" dirty="0">
                <a:solidFill>
                  <a:schemeClr val="tx2"/>
                </a:solidFill>
              </a:rPr>
              <a:t>multi-task (neither can most computers). Humans task switch. Switching away is easy and quick, switching back takes time and effort. When computers have too much to do, they do more task switching than processing; it’s called thrashing.</a:t>
            </a:r>
            <a:endParaRPr lang="en-CA" dirty="0"/>
          </a:p>
          <a:p>
            <a:pPr marL="483306" indent="-483306">
              <a:buFont typeface="+mj-lt"/>
              <a:buAutoNum type="arabicPeriod" startAt="7"/>
            </a:pPr>
            <a:r>
              <a:rPr lang="en-CA" dirty="0"/>
              <a:t>Review previous lecture notes to prepare for the quiz. Do it the night </a:t>
            </a:r>
            <a:r>
              <a:rPr lang="en-CA" dirty="0">
                <a:solidFill>
                  <a:schemeClr val="tx2"/>
                </a:solidFill>
              </a:rPr>
              <a:t>before because performance and recall are better after a night’s sleep.</a:t>
            </a:r>
            <a:endParaRPr lang="en-CA" dirty="0"/>
          </a:p>
          <a:p>
            <a:pPr marL="483306" indent="-483306">
              <a:buFont typeface="+mj-lt"/>
              <a:buAutoNum type="arabicPeriod" startAt="7"/>
            </a:pPr>
            <a:r>
              <a:rPr lang="en-CA" dirty="0"/>
              <a:t>Submit all graded work on time. You can buy extra time at 20% per day.</a:t>
            </a:r>
            <a:endParaRPr lang="en-US" dirty="0"/>
          </a:p>
          <a:p>
            <a:pPr marL="483306" indent="-483306">
              <a:buFont typeface="+mj-lt"/>
              <a:buAutoNum type="arabicPeriod" startAt="10"/>
            </a:pPr>
            <a:r>
              <a:rPr lang="en-CA" dirty="0"/>
              <a:t>The ultimate goal is to get you ready for the job market. Treat your program at Seneca as your job, the professor as your manager, and your classmates as colleagues.</a:t>
            </a:r>
          </a:p>
          <a:p>
            <a:pPr marL="483306" indent="-483306">
              <a:buFont typeface="+mj-lt"/>
              <a:buAutoNum type="arabicPeriod" startAt="13"/>
            </a:pPr>
            <a:r>
              <a:rPr lang="en-CA" dirty="0"/>
              <a:t>During the quiz, looking at others monitors and/or talking before everyone is done is considered as “</a:t>
            </a:r>
            <a:r>
              <a:rPr lang="en-CA" dirty="0">
                <a:solidFill>
                  <a:schemeClr val="tx2"/>
                </a:solidFill>
              </a:rPr>
              <a:t>cheating</a:t>
            </a:r>
            <a:r>
              <a:rPr lang="en-CA" dirty="0"/>
              <a:t>.”</a:t>
            </a:r>
          </a:p>
          <a:p>
            <a:pPr marL="483306" indent="-483306">
              <a:buFont typeface="+mj-lt"/>
              <a:buAutoNum type="arabicPeriod" startAt="13"/>
            </a:pPr>
            <a:r>
              <a:rPr lang="en-CA" dirty="0"/>
              <a:t>Check your grades and if you have any concern about them for each week, talk to your professor “</a:t>
            </a:r>
            <a:r>
              <a:rPr lang="en-CA" dirty="0">
                <a:solidFill>
                  <a:schemeClr val="tx2"/>
                </a:solidFill>
              </a:rPr>
              <a:t>no later than the following week</a:t>
            </a:r>
            <a:r>
              <a:rPr lang="en-CA" dirty="0"/>
              <a:t>.”</a:t>
            </a:r>
          </a:p>
          <a:p>
            <a:pPr marL="483306" indent="-483306">
              <a:buFont typeface="+mj-lt"/>
              <a:buAutoNum type="arabicPeriod" startAt="13"/>
            </a:pPr>
            <a:r>
              <a:rPr lang="en-CA" sz="1200" dirty="0"/>
              <a:t>You are responsible to “</a:t>
            </a:r>
            <a:r>
              <a:rPr lang="en-CA" sz="1200" dirty="0">
                <a:solidFill>
                  <a:schemeClr val="tx2"/>
                </a:solidFill>
              </a:rPr>
              <a:t>continuously and regularly check and follow</a:t>
            </a:r>
            <a:r>
              <a:rPr lang="en-CA" sz="1200" dirty="0"/>
              <a:t>” your Seneca emails for this course. There might “</a:t>
            </a:r>
            <a:r>
              <a:rPr lang="en-CA" sz="1200" dirty="0">
                <a:solidFill>
                  <a:schemeClr val="tx2"/>
                </a:solidFill>
              </a:rPr>
              <a:t>always</a:t>
            </a:r>
            <a:r>
              <a:rPr lang="en-CA" sz="1200" dirty="0"/>
              <a:t>” be important messages!</a:t>
            </a:r>
          </a:p>
          <a:p>
            <a:pPr marL="483306" indent="-483306">
              <a:buFont typeface="+mj-lt"/>
              <a:buAutoNum type="arabicPeriod" startAt="16"/>
            </a:pPr>
            <a:r>
              <a:rPr lang="en-CA" sz="1200" dirty="0"/>
              <a:t>Based on the emails your professor receives, it might take some time for him/her to reply your email; “</a:t>
            </a:r>
            <a:r>
              <a:rPr lang="en-CA" sz="1200" dirty="0">
                <a:solidFill>
                  <a:schemeClr val="tx2"/>
                </a:solidFill>
              </a:rPr>
              <a:t>be patient</a:t>
            </a:r>
            <a:r>
              <a:rPr lang="en-CA" sz="1200" dirty="0"/>
              <a:t>!”</a:t>
            </a:r>
          </a:p>
          <a:p>
            <a:pPr marL="483306" indent="-483306">
              <a:buFont typeface="+mj-lt"/>
              <a:buAutoNum type="arabicPeriod" startAt="16"/>
            </a:pPr>
            <a:r>
              <a:rPr lang="en-CA" sz="1200" dirty="0"/>
              <a:t>If you miss a class, your professor is not going to re-teach that to you (even during office hours). You are </a:t>
            </a:r>
            <a:r>
              <a:rPr lang="en-CA" sz="1200" dirty="0">
                <a:solidFill>
                  <a:schemeClr val="tx2"/>
                </a:solidFill>
              </a:rPr>
              <a:t>responsible for your learning</a:t>
            </a:r>
            <a:r>
              <a:rPr lang="en-CA" sz="1200" dirty="0"/>
              <a:t>. Back each other up by sharing your notes (but NOT graded items).</a:t>
            </a:r>
          </a:p>
          <a:p>
            <a:pPr marL="483306" indent="-483306">
              <a:buFont typeface="+mj-lt"/>
              <a:buAutoNum type="arabicPeriod" startAt="16"/>
            </a:pPr>
            <a:r>
              <a:rPr lang="en-CA" sz="1200" dirty="0"/>
              <a:t>Don’t rush to leave the class early; instead, “</a:t>
            </a:r>
            <a:r>
              <a:rPr lang="en-CA" sz="1200" dirty="0">
                <a:solidFill>
                  <a:schemeClr val="tx2"/>
                </a:solidFill>
              </a:rPr>
              <a:t>concentrate on studying the steps needed to be done and doing them right</a:t>
            </a:r>
            <a:r>
              <a:rPr lang="en-CA" sz="1200" dirty="0"/>
              <a:t>!” Also, there might be “</a:t>
            </a:r>
            <a:r>
              <a:rPr lang="en-US" sz="1200" dirty="0">
                <a:solidFill>
                  <a:schemeClr val="tx2"/>
                </a:solidFill>
              </a:rPr>
              <a:t>some directions or explanations needed from your professor before doing the activities</a:t>
            </a:r>
            <a:r>
              <a:rPr lang="en-CA" sz="1200" dirty="0"/>
              <a:t>”. Talking about the issues with your colleagues is a great way to make learning easier.</a:t>
            </a:r>
          </a:p>
          <a:p>
            <a:pPr marL="483306" indent="-483306">
              <a:buFont typeface="+mj-lt"/>
              <a:buAutoNum type="arabicPeriod" startAt="19"/>
            </a:pPr>
            <a:r>
              <a:rPr lang="en-CA" sz="1200" dirty="0"/>
              <a:t>Quizzes and activities are done </a:t>
            </a:r>
            <a:r>
              <a:rPr lang="en-CA" sz="1200" dirty="0">
                <a:solidFill>
                  <a:schemeClr val="tx2"/>
                </a:solidFill>
              </a:rPr>
              <a:t>through Blackboard</a:t>
            </a:r>
            <a:r>
              <a:rPr lang="en-CA" sz="1200" dirty="0"/>
              <a:t>..</a:t>
            </a:r>
          </a:p>
          <a:p>
            <a:pPr marL="483306" indent="-483306">
              <a:buFont typeface="+mj-lt"/>
              <a:buAutoNum type="arabicPeriod" startAt="19"/>
            </a:pPr>
            <a:r>
              <a:rPr lang="en-CA" sz="1200" dirty="0"/>
              <a:t>You have the right to ask help from your professor or other students. When you have questions about the work, review and search the lecture slides and activity instructions first. (Search the web as a last resort.) The </a:t>
            </a:r>
            <a:r>
              <a:rPr lang="en-CA" sz="1200" dirty="0">
                <a:solidFill>
                  <a:schemeClr val="tx2"/>
                </a:solidFill>
              </a:rPr>
              <a:t>ultimate answers should be yours.</a:t>
            </a:r>
            <a:endParaRPr lang="en-CA" sz="1200" dirty="0"/>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16</a:t>
            </a:fld>
            <a:endParaRPr lang="en-CA"/>
          </a:p>
        </p:txBody>
      </p:sp>
    </p:spTree>
    <p:extLst>
      <p:ext uri="{BB962C8B-B14F-4D97-AF65-F5344CB8AC3E}">
        <p14:creationId xmlns:p14="http://schemas.microsoft.com/office/powerpoint/2010/main" val="1075685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CA" b="0" dirty="0">
                <a:latin typeface="Arial" panose="020B0604020202020204" pitchFamily="34" charset="0"/>
              </a:rPr>
              <a:t>We are in ICT. We should know better than to let a computer tell us what to do or when to do it.</a:t>
            </a:r>
          </a:p>
          <a:p>
            <a:pPr marL="0" indent="0" algn="l">
              <a:buNone/>
            </a:pPr>
            <a:endParaRPr lang="en-CA" dirty="0">
              <a:effectLst/>
              <a:latin typeface="Arial" panose="020B0604020202020204" pitchFamily="34" charset="0"/>
            </a:endParaRPr>
          </a:p>
          <a:p>
            <a:pPr marL="0" indent="0" algn="l">
              <a:buNone/>
            </a:pPr>
            <a:r>
              <a:rPr lang="en-CA" b="1" dirty="0">
                <a:effectLst/>
                <a:latin typeface="Arial" panose="020B0604020202020204" pitchFamily="34" charset="0"/>
              </a:rPr>
              <a:t>Use the activity stream ONLY as a double-check and reminder of your own tasks list. </a:t>
            </a:r>
            <a:endParaRPr lang="en-CA" b="1" dirty="0">
              <a:latin typeface="Arial" panose="020B0604020202020204" pitchFamily="34" charset="0"/>
            </a:endParaRPr>
          </a:p>
          <a:p>
            <a:pPr marL="0" indent="0">
              <a:buNone/>
            </a:pPr>
            <a:endParaRPr lang="en-CA" dirty="0">
              <a:effectLst/>
              <a:latin typeface="Arial" panose="020B0604020202020204" pitchFamily="34" charset="0"/>
            </a:endParaRPr>
          </a:p>
          <a:p>
            <a:pPr marL="0" indent="0">
              <a:buNone/>
            </a:pPr>
            <a:r>
              <a:rPr lang="en-CA" dirty="0">
                <a:effectLst/>
                <a:latin typeface="Arial" panose="020B0604020202020204" pitchFamily="34" charset="0"/>
              </a:rPr>
              <a:t>It </a:t>
            </a:r>
            <a:r>
              <a:rPr lang="en-CA" i="1" dirty="0">
                <a:effectLst/>
                <a:latin typeface="Arial" panose="020B0604020202020204" pitchFamily="34" charset="0"/>
              </a:rPr>
              <a:t>seems</a:t>
            </a:r>
            <a:r>
              <a:rPr lang="en-CA" dirty="0">
                <a:effectLst/>
                <a:latin typeface="Arial" panose="020B0604020202020204" pitchFamily="34" charset="0"/>
              </a:rPr>
              <a:t> like the Activity Stream is good at tracking important things like tests and assignment due dates. One student FAILED the course because of a) their reliance on the Activity Stream, and/or b) unpredictability of the Activity Stream. (It is a bug, not a feature.) Others have ended with a lower grade.</a:t>
            </a:r>
          </a:p>
          <a:p>
            <a:pPr marL="0" indent="0" algn="l">
              <a:buNone/>
            </a:pPr>
            <a:endParaRPr lang="en-CA" dirty="0">
              <a:effectLst/>
              <a:latin typeface="Arial" panose="020B0604020202020204" pitchFamily="34" charset="0"/>
            </a:endParaRPr>
          </a:p>
          <a:p>
            <a:pPr marL="0" indent="0">
              <a:buNone/>
            </a:pPr>
            <a:r>
              <a:rPr lang="en-CA" b="1" dirty="0">
                <a:effectLst/>
                <a:latin typeface="Arial" panose="020B0604020202020204" pitchFamily="34" charset="0"/>
              </a:rPr>
              <a:t>If you miss a quiz, test, or deadline because you relied on the Activity Stream to organize your life </a:t>
            </a:r>
            <a:r>
              <a:rPr lang="en-GB" b="1" dirty="0"/>
              <a:t>–</a:t>
            </a:r>
            <a:r>
              <a:rPr lang="en-CA" b="1" dirty="0">
                <a:effectLst/>
                <a:latin typeface="Arial" panose="020B0604020202020204" pitchFamily="34" charset="0"/>
              </a:rPr>
              <a:t> and it didn’t tell you about something </a:t>
            </a:r>
            <a:r>
              <a:rPr lang="en-GB" b="1" dirty="0"/>
              <a:t>–</a:t>
            </a:r>
            <a:r>
              <a:rPr lang="en-CA" b="1" dirty="0">
                <a:effectLst/>
                <a:latin typeface="Arial" panose="020B0604020202020204" pitchFamily="34" charset="0"/>
              </a:rPr>
              <a:t> sue Blackboard. It is neither an excuse nor a reason that your professor will accept. Blackboard's documentation </a:t>
            </a:r>
            <a:r>
              <a:rPr lang="en-CA" b="1" i="1" dirty="0">
                <a:effectLst/>
                <a:latin typeface="Arial" panose="020B0604020202020204" pitchFamily="34" charset="0"/>
              </a:rPr>
              <a:t>does not explain the logic </a:t>
            </a:r>
            <a:r>
              <a:rPr lang="en-CA" b="1" dirty="0">
                <a:effectLst/>
                <a:latin typeface="Arial" panose="020B0604020202020204" pitchFamily="34" charset="0"/>
              </a:rPr>
              <a:t>it uses to make an item appear in your Activity Stream. We do know Blackboard </a:t>
            </a:r>
            <a:r>
              <a:rPr lang="en-CA" b="1" i="1" dirty="0">
                <a:effectLst/>
                <a:latin typeface="Arial" panose="020B0604020202020204" pitchFamily="34" charset="0"/>
              </a:rPr>
              <a:t>changed </a:t>
            </a:r>
            <a:r>
              <a:rPr lang="en-CA" b="1" dirty="0">
                <a:effectLst/>
                <a:latin typeface="Arial" panose="020B0604020202020204" pitchFamily="34" charset="0"/>
              </a:rPr>
              <a:t>the logic because Activity Stream results changed from one semester to another, but Blackboard course administrators (your professor) to this day have not reversed-engineered exactly what the factors are. Effectively, no one knows how it works. Of, </a:t>
            </a:r>
            <a:r>
              <a:rPr lang="en-CA" b="1" i="1" dirty="0">
                <a:effectLst/>
                <a:latin typeface="Arial" panose="020B0604020202020204" pitchFamily="34" charset="0"/>
              </a:rPr>
              <a:t>if</a:t>
            </a:r>
            <a:r>
              <a:rPr lang="en-CA" b="1" dirty="0">
                <a:effectLst/>
                <a:latin typeface="Arial" panose="020B0604020202020204" pitchFamily="34" charset="0"/>
              </a:rPr>
              <a:t> it will work. There have been demonstrated incidents of one student having a notice and another student </a:t>
            </a:r>
            <a:r>
              <a:rPr lang="en-CA" b="1" i="1" dirty="0">
                <a:effectLst/>
                <a:latin typeface="Arial" panose="020B0604020202020204" pitchFamily="34" charset="0"/>
              </a:rPr>
              <a:t>in the same class</a:t>
            </a:r>
            <a:r>
              <a:rPr lang="en-CA" b="1" i="0" dirty="0">
                <a:effectLst/>
                <a:latin typeface="Arial" panose="020B0604020202020204" pitchFamily="34" charset="0"/>
              </a:rPr>
              <a:t> not getting a notice. It is like playing an RPG where the rules keep shifting: you can't win, can't quit, can't even break even.</a:t>
            </a:r>
            <a:endParaRPr lang="en-CA" b="1" dirty="0">
              <a:effectLst/>
              <a:latin typeface="Arial" panose="020B0604020202020204" pitchFamily="34" charset="0"/>
            </a:endParaRPr>
          </a:p>
          <a:p>
            <a:pPr marL="0" indent="0">
              <a:buNone/>
            </a:pPr>
            <a:endParaRPr lang="en-CA" dirty="0">
              <a:effectLst/>
              <a:latin typeface="Arial" panose="020B0604020202020204" pitchFamily="34" charset="0"/>
            </a:endParaRPr>
          </a:p>
          <a:p>
            <a:pPr marL="0" indent="0">
              <a:buNone/>
            </a:pPr>
            <a:r>
              <a:rPr lang="en-CA" dirty="0">
                <a:effectLst/>
                <a:latin typeface="Arial" panose="020B0604020202020204" pitchFamily="34" charset="0"/>
              </a:rPr>
              <a:t>Message exchange between Professor and a student who FAILED the course during the Winter 2022 term because they gave their personal agency to the Activity Stream:</a:t>
            </a:r>
          </a:p>
          <a:p>
            <a:r>
              <a:rPr lang="en-GB" sz="1800" dirty="0">
                <a:effectLst/>
                <a:latin typeface="Segoe UI" panose="020B0502040204020203" pitchFamily="34" charset="0"/>
                <a:ea typeface="Segoe UI" panose="020B0502040204020203" pitchFamily="34" charset="0"/>
              </a:rPr>
              <a:t>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Teams Chat:</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[2022-03-30 21꞉43] Student   </a:t>
            </a:r>
            <a:r>
              <a:rPr lang="en-GB" sz="1800" b="1" i="1" dirty="0">
                <a:effectLst/>
                <a:latin typeface="Segoe UI" panose="020B0502040204020203" pitchFamily="34" charset="0"/>
                <a:ea typeface="Segoe UI" panose="020B0502040204020203" pitchFamily="34" charset="0"/>
              </a:rPr>
              <a:t>[ Week 11 of 14 ]</a:t>
            </a:r>
            <a:endParaRPr lang="en-GB" sz="1800" b="1"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Good evening sir, I was having a problem in this subject that I was going through my grades and course addendum and got to know that I </a:t>
            </a:r>
            <a:r>
              <a:rPr lang="en-GB" sz="1800" dirty="0" err="1">
                <a:effectLst/>
                <a:latin typeface="Segoe UI" panose="020B0502040204020203" pitchFamily="34" charset="0"/>
                <a:ea typeface="Segoe UI" panose="020B0502040204020203" pitchFamily="34" charset="0"/>
              </a:rPr>
              <a:t>stoped</a:t>
            </a:r>
            <a:r>
              <a:rPr lang="en-GB" sz="1800" dirty="0">
                <a:effectLst/>
                <a:latin typeface="Segoe UI" panose="020B0502040204020203" pitchFamily="34" charset="0"/>
                <a:ea typeface="Segoe UI" panose="020B0502040204020203" pitchFamily="34" charset="0"/>
              </a:rPr>
              <a:t> receiving </a:t>
            </a:r>
            <a:r>
              <a:rPr lang="en-GB" sz="1800" dirty="0" err="1">
                <a:effectLst/>
                <a:latin typeface="Segoe UI" panose="020B0502040204020203" pitchFamily="34" charset="0"/>
                <a:ea typeface="Segoe UI" panose="020B0502040204020203" pitchFamily="34" charset="0"/>
              </a:rPr>
              <a:t>quizes</a:t>
            </a:r>
            <a:r>
              <a:rPr lang="en-GB" sz="1800" dirty="0">
                <a:effectLst/>
                <a:latin typeface="Segoe UI" panose="020B0502040204020203" pitchFamily="34" charset="0"/>
                <a:ea typeface="Segoe UI" panose="020B0502040204020203" pitchFamily="34" charset="0"/>
              </a:rPr>
              <a:t> after quiz #6 Software Development. I am sorry sir that I am reporting you late about this issue but I recently noticed it. I’ll be very thankful to you if we could have a solution for it, I can give all the remaining </a:t>
            </a:r>
            <a:r>
              <a:rPr lang="en-GB" sz="1800" dirty="0" err="1">
                <a:effectLst/>
                <a:latin typeface="Segoe UI" panose="020B0502040204020203" pitchFamily="34" charset="0"/>
                <a:ea typeface="Segoe UI" panose="020B0502040204020203" pitchFamily="34" charset="0"/>
              </a:rPr>
              <a:t>quizes</a:t>
            </a:r>
            <a:r>
              <a:rPr lang="en-GB" sz="1800" dirty="0">
                <a:effectLst/>
                <a:latin typeface="Segoe UI" panose="020B0502040204020203" pitchFamily="34" charset="0"/>
                <a:ea typeface="Segoe UI" panose="020B0502040204020203" pitchFamily="34" charset="0"/>
              </a:rPr>
              <a:t> if possible. I really need grades.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[2022-03-31 07꞉17] Professor</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at this late date, any opportunity to take those quizzes is long past.</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[2022-03-31 13꞉13] Student</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But sir with all due respect </a:t>
            </a:r>
            <a:r>
              <a:rPr lang="en-GB" sz="1800" dirty="0" err="1">
                <a:effectLst/>
                <a:latin typeface="Segoe UI" panose="020B0502040204020203" pitchFamily="34" charset="0"/>
                <a:ea typeface="Segoe UI" panose="020B0502040204020203" pitchFamily="34" charset="0"/>
              </a:rPr>
              <a:t>thats</a:t>
            </a:r>
            <a:r>
              <a:rPr lang="en-GB" sz="1800" dirty="0">
                <a:effectLst/>
                <a:latin typeface="Segoe UI" panose="020B0502040204020203" pitchFamily="34" charset="0"/>
                <a:ea typeface="Segoe UI" panose="020B0502040204020203" pitchFamily="34" charset="0"/>
              </a:rPr>
              <a:t> was not my fault, it didn’t showed up and a technical fault in the blackboard is not my fault but it leads me to a failure. Sir, please give me a solution for it I can’t bear failing this subject.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[2022-03-31 16꞉47] Professor</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That very issue was addressed clearly in the week 1 slides, #17 which said RE  Blackboard’s “Activity Stream” DO NOT LET IT RUN YOUR LIFE</a:t>
            </a:r>
          </a:p>
          <a:p>
            <a:endParaRPr lang="en-GB" sz="1800" dirty="0">
              <a:effectLst/>
              <a:latin typeface="Segoe UI" panose="020B0502040204020203" pitchFamily="34" charset="0"/>
              <a:ea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dirty="0">
                <a:effectLst/>
                <a:latin typeface="Arial" panose="020B0604020202020204" pitchFamily="34" charset="0"/>
              </a:rPr>
              <a:t>Email from Student to Professor:</a:t>
            </a:r>
          </a:p>
          <a:p>
            <a:r>
              <a:rPr lang="en-GB" sz="1800" dirty="0">
                <a:effectLst/>
                <a:latin typeface="Segoe UI" panose="020B0502040204020203" pitchFamily="34" charset="0"/>
                <a:ea typeface="Segoe UI" panose="020B0502040204020203" pitchFamily="34" charset="0"/>
              </a:rPr>
              <a:t>You notified me on March 30 "that I </a:t>
            </a:r>
            <a:r>
              <a:rPr lang="en-GB" sz="1800" dirty="0" err="1">
                <a:effectLst/>
                <a:latin typeface="Segoe UI" panose="020B0502040204020203" pitchFamily="34" charset="0"/>
                <a:ea typeface="Segoe UI" panose="020B0502040204020203" pitchFamily="34" charset="0"/>
              </a:rPr>
              <a:t>stoped</a:t>
            </a:r>
            <a:r>
              <a:rPr lang="en-GB" sz="1800" dirty="0">
                <a:effectLst/>
                <a:latin typeface="Segoe UI" panose="020B0502040204020203" pitchFamily="34" charset="0"/>
                <a:ea typeface="Segoe UI" panose="020B0502040204020203" pitchFamily="34" charset="0"/>
              </a:rPr>
              <a:t> receiving </a:t>
            </a:r>
            <a:r>
              <a:rPr lang="en-GB" sz="1800" dirty="0" err="1">
                <a:effectLst/>
                <a:latin typeface="Segoe UI" panose="020B0502040204020203" pitchFamily="34" charset="0"/>
                <a:ea typeface="Segoe UI" panose="020B0502040204020203" pitchFamily="34" charset="0"/>
              </a:rPr>
              <a:t>quizes</a:t>
            </a:r>
            <a:r>
              <a:rPr lang="en-GB" sz="1800" dirty="0">
                <a:effectLst/>
                <a:latin typeface="Segoe UI" panose="020B0502040204020203" pitchFamily="34" charset="0"/>
                <a:ea typeface="Segoe UI" panose="020B0502040204020203" pitchFamily="34" charset="0"/>
              </a:rPr>
              <a:t> after quiz #6", that is in weeks 7 – 10, from March 4 through March 25. </a:t>
            </a:r>
            <a:endParaRPr lang="en-GB" sz="1800" dirty="0">
              <a:effectLst/>
              <a:latin typeface="Calibri" panose="020F0502020204030204" pitchFamily="34" charset="0"/>
              <a:ea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dirty="0">
                <a:effectLst/>
                <a:latin typeface="Arial" panose="020B0604020202020204" pitchFamily="34" charset="0"/>
              </a:rPr>
              <a:t>Email from Professor to Student:</a:t>
            </a:r>
          </a:p>
          <a:p>
            <a:r>
              <a:rPr lang="en-GB" sz="1800" dirty="0">
                <a:effectLst/>
                <a:latin typeface="Segoe UI" panose="020B0502040204020203" pitchFamily="34" charset="0"/>
                <a:ea typeface="Segoe UI" panose="020B0502040204020203" pitchFamily="34" charset="0"/>
              </a:rPr>
              <a:t>What misled you to stop doing the weekly quizzes? At the beginning of the course, everyone was warned </a:t>
            </a:r>
            <a:r>
              <a:rPr lang="en-GB" sz="1800" b="1" dirty="0">
                <a:effectLst/>
                <a:latin typeface="Segoe UI" panose="020B0502040204020203" pitchFamily="34" charset="0"/>
                <a:ea typeface="Segoe UI" panose="020B0502040204020203" pitchFamily="34" charset="0"/>
              </a:rPr>
              <a:t>not</a:t>
            </a:r>
            <a:r>
              <a:rPr lang="en-GB" sz="1800" dirty="0">
                <a:effectLst/>
                <a:latin typeface="Segoe UI" panose="020B0502040204020203" pitchFamily="34" charset="0"/>
                <a:ea typeface="Segoe UI" panose="020B0502040204020203" pitchFamily="34" charset="0"/>
              </a:rPr>
              <a:t> to depend on Blackboard’s “Activity Stream”. If that is what misled you, that is not a problem your professor is responsible for. All quizzes were set up in exactly the same way. Blackboard does not document how its activity stream works so professors do not know how to configure tests and assignments to feed the stream. And you were told that "sometimes it works, and sometimes it doesn't"</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 </a:t>
            </a:r>
            <a:endParaRPr lang="en-GB" sz="1800" dirty="0">
              <a:effectLst/>
              <a:latin typeface="Calibri" panose="020F0502020204030204" pitchFamily="34" charset="0"/>
              <a:ea typeface="Segoe UI" panose="020B0502040204020203" pitchFamily="34" charset="0"/>
            </a:endParaRPr>
          </a:p>
          <a:p>
            <a:r>
              <a:rPr lang="en-GB" sz="1800" dirty="0">
                <a:effectLst/>
                <a:latin typeface="Segoe UI" panose="020B0502040204020203" pitchFamily="34" charset="0"/>
                <a:ea typeface="Segoe UI" panose="020B0502040204020203" pitchFamily="34" charset="0"/>
              </a:rPr>
              <a:t>There is no apparent technical reason why you were unable to take the quizzes when all other students in the class could do so. Your professor cannot know why you did not take a quiz unless you notify the professor. That is what the notes say at the top of the Blackboard Quizzes area – those notes were always visible and unavoidably displayed each time you did take a quiz.</a:t>
            </a:r>
            <a:endParaRPr lang="en-GB" sz="1800" dirty="0">
              <a:effectLst/>
              <a:latin typeface="Calibri" panose="020F0502020204030204" pitchFamily="34" charset="0"/>
              <a:ea typeface="Segoe UI" panose="020B0502040204020203" pitchFamily="34" charset="0"/>
            </a:endParaRPr>
          </a:p>
        </p:txBody>
      </p:sp>
      <p:sp>
        <p:nvSpPr>
          <p:cNvPr id="4" name="Slide Number Placeholder 3"/>
          <p:cNvSpPr>
            <a:spLocks noGrp="1"/>
          </p:cNvSpPr>
          <p:nvPr>
            <p:ph type="sldNum" sz="quarter" idx="5"/>
          </p:nvPr>
        </p:nvSpPr>
        <p:spPr/>
        <p:txBody>
          <a:bodyPr/>
          <a:lstStyle/>
          <a:p>
            <a:fld id="{872D4F22-4051-4F28-9B90-CE898DB336CD}" type="slidenum">
              <a:rPr lang="en-CA" smtClean="0"/>
              <a:t>17</a:t>
            </a:fld>
            <a:endParaRPr lang="en-CA"/>
          </a:p>
        </p:txBody>
      </p:sp>
    </p:spTree>
    <p:extLst>
      <p:ext uri="{BB962C8B-B14F-4D97-AF65-F5344CB8AC3E}">
        <p14:creationId xmlns:p14="http://schemas.microsoft.com/office/powerpoint/2010/main" val="241698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 the beginning </a:t>
            </a:r>
            <a:r>
              <a:rPr lang="en-CA" dirty="0"/>
              <a:t>of the program, students </a:t>
            </a:r>
            <a:r>
              <a:rPr lang="en-CA" b="1" dirty="0"/>
              <a:t>vary widely</a:t>
            </a:r>
            <a:r>
              <a:rPr lang="en-CA" dirty="0"/>
              <a:t> in their computing "literacy" and overall programming abilities. </a:t>
            </a:r>
            <a:r>
              <a:rPr lang="en-CA" b="1" dirty="0"/>
              <a:t>By the end </a:t>
            </a:r>
            <a:r>
              <a:rPr lang="en-CA" dirty="0"/>
              <a:t>of the program, there is </a:t>
            </a:r>
            <a:r>
              <a:rPr lang="en-CA" b="1" dirty="0"/>
              <a:t>little noticeable difference</a:t>
            </a:r>
            <a:r>
              <a:rPr lang="en-CA" dirty="0"/>
              <a:t>. </a:t>
            </a:r>
          </a:p>
          <a:p>
            <a:br>
              <a:rPr lang="en-CA" dirty="0"/>
            </a:br>
            <a:r>
              <a:rPr lang="en-CA" b="1" dirty="0"/>
              <a:t>Entrance experience is NOT correlated with graduating GPA.</a:t>
            </a:r>
          </a:p>
          <a:p>
            <a:r>
              <a:rPr lang="en-CA" dirty="0"/>
              <a:t>Humans naturally compare themselves to others:</a:t>
            </a:r>
            <a:br>
              <a:rPr lang="en-CA" dirty="0"/>
            </a:br>
            <a:r>
              <a:rPr lang="en-CA" dirty="0"/>
              <a:t>it's good for self-motivation but bad for self-evaluation/esteem.</a:t>
            </a:r>
            <a:br>
              <a:rPr lang="en-CA" dirty="0"/>
            </a:br>
            <a:r>
              <a:rPr lang="en-CA" i="1" dirty="0"/>
              <a:t>“</a:t>
            </a:r>
            <a:r>
              <a:rPr lang="en-CA" b="1" i="1" dirty="0"/>
              <a:t>Comparison is the thief of joy.</a:t>
            </a:r>
            <a:r>
              <a:rPr lang="en-CA" i="1" dirty="0"/>
              <a:t>”</a:t>
            </a:r>
            <a:r>
              <a:rPr lang="en-CA" dirty="0"/>
              <a:t> —</a:t>
            </a:r>
            <a:r>
              <a:rPr lang="en-CA" sz="1050" dirty="0"/>
              <a:t>Theodore Roosevelt</a:t>
            </a:r>
          </a:p>
          <a:p>
            <a:endParaRPr lang="en-CA" sz="1050" dirty="0"/>
          </a:p>
          <a:p>
            <a:r>
              <a:rPr lang="en-US" dirty="0"/>
              <a:t>How did you learn to ride a bicycle? …How?</a:t>
            </a:r>
            <a:br>
              <a:rPr lang="en-US" dirty="0"/>
            </a:br>
            <a:r>
              <a:rPr lang="en-US" b="1" dirty="0"/>
              <a:t>Not by falling off, that was learning how NOT to ride a bicycle. You learned by getting on again.</a:t>
            </a:r>
          </a:p>
          <a:p>
            <a:r>
              <a:rPr lang="en-US" dirty="0"/>
              <a:t>Lots of people obviously already knew how to ride a bicycle – you didn't – but you didn't compare yourself </a:t>
            </a:r>
            <a:r>
              <a:rPr lang="en-CA" noProof="0" dirty="0"/>
              <a:t>unfavourably</a:t>
            </a:r>
            <a:r>
              <a:rPr lang="en-US" dirty="0"/>
              <a:t> to them. Why not?</a:t>
            </a:r>
          </a:p>
          <a:p>
            <a:r>
              <a:rPr lang="en-US" b="1" dirty="0"/>
              <a:t>Everyone accepts riding is a skill no one is born with; it has to be learned, that it is OK to fall off, that if you are willing to get back on again, you will learn to do it. How many people do you know who ever said, "Yeah, I tried bicycle riding but it wasn't for me. I don't think I'm cut out for it so I just walk."? Hmmm? How many? How long did it take to learn? Weeks? Not likely. Days? Hours? In any case, it's likely that learning happened much sooner than you thought it would when you started. </a:t>
            </a:r>
            <a:endParaRPr lang="en-CA" b="1" dirty="0"/>
          </a:p>
          <a:p>
            <a:endParaRPr lang="en-CA" dirty="0"/>
          </a:p>
          <a:p>
            <a:r>
              <a:rPr lang="en-CA" dirty="0"/>
              <a:t>https://www.theglobeandmail.com/life/facts-and-arguments/i-am-25-years-old-and-i-cant-ride-a-bike/article14147665/</a:t>
            </a:r>
          </a:p>
          <a:p>
            <a:r>
              <a:rPr lang="en-CA" dirty="0"/>
              <a:t>https://en.wikipedia.org/wiki/Social_comparison_theory</a:t>
            </a:r>
          </a:p>
          <a:p>
            <a:r>
              <a:rPr lang="en-CA" sz="1300" b="1" dirty="0"/>
              <a:t>individuals evaluate their abilities by comparing themselves to others </a:t>
            </a:r>
            <a:r>
              <a:rPr lang="en-CA" sz="1300" dirty="0"/>
              <a:t>in order to reduce uncertainty in these domains, and learn how to define the self. (Festinger, 1954)</a:t>
            </a:r>
          </a:p>
          <a:p>
            <a:r>
              <a:rPr lang="en-US" sz="1300" dirty="0"/>
              <a:t>https://www.psychologytoday.com/basics/social-comparison-theory</a:t>
            </a:r>
          </a:p>
          <a:p>
            <a:r>
              <a:rPr lang="en-US" sz="1300" dirty="0"/>
              <a:t>http://www.cnn.com/2015/10/27/health/comparing-yourself-with-peers/index.html</a:t>
            </a:r>
          </a:p>
          <a:p>
            <a:r>
              <a:rPr lang="en-CA" sz="1300" dirty="0" err="1"/>
              <a:t>Galinksy</a:t>
            </a:r>
            <a:r>
              <a:rPr lang="en-CA" sz="1300" dirty="0"/>
              <a:t> and Schweitzer (2015) write that "when it comes to using social comparison to boost your own motivation, here is the key rule to keep in mind: Seek favorable comparisons if you want to feel happier, and seek unfavorable comparisons if you want to push yourself harder.“</a:t>
            </a:r>
          </a:p>
          <a:p>
            <a:endParaRPr lang="en-CA" sz="1300" dirty="0"/>
          </a:p>
          <a:p>
            <a:r>
              <a:rPr lang="en-US" sz="1300" dirty="0"/>
              <a:t>https://theconversation.com/theres-more-than-practice-to-becoming-a-world-class-expert-60430</a:t>
            </a:r>
            <a:endParaRPr lang="en-CA" sz="1300" dirty="0"/>
          </a:p>
          <a:p>
            <a:r>
              <a:rPr lang="en-US" sz="1300" dirty="0"/>
              <a:t>https://knowledge.wharton.upenn.edu/article/anders-ericsson-book-interview-peak-secrets-from/</a:t>
            </a:r>
          </a:p>
          <a:p>
            <a:endParaRPr lang="en-US" sz="1300" dirty="0"/>
          </a:p>
        </p:txBody>
      </p:sp>
      <p:sp>
        <p:nvSpPr>
          <p:cNvPr id="4" name="Slide Number Placeholder 3"/>
          <p:cNvSpPr>
            <a:spLocks noGrp="1"/>
          </p:cNvSpPr>
          <p:nvPr>
            <p:ph type="sldNum" sz="quarter" idx="10"/>
          </p:nvPr>
        </p:nvSpPr>
        <p:spPr/>
        <p:txBody>
          <a:bodyPr/>
          <a:lstStyle/>
          <a:p>
            <a:fld id="{872D4F22-4051-4F28-9B90-CE898DB336CD}" type="slidenum">
              <a:rPr lang="en-CA" smtClean="0"/>
              <a:t>18</a:t>
            </a:fld>
            <a:endParaRPr lang="en-CA"/>
          </a:p>
        </p:txBody>
      </p:sp>
    </p:spTree>
    <p:extLst>
      <p:ext uri="{BB962C8B-B14F-4D97-AF65-F5344CB8AC3E}">
        <p14:creationId xmlns:p14="http://schemas.microsoft.com/office/powerpoint/2010/main" val="1965820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dirty="0">
                <a:effectLst/>
                <a:latin typeface="Calibri" panose="020F0502020204030204" pitchFamily="34" charset="0"/>
                <a:ea typeface="Times New Roman" panose="02020603050405020304" pitchFamily="18" charset="0"/>
              </a:rPr>
              <a:t>Why are you here? </a:t>
            </a:r>
            <a:r>
              <a:rPr lang="en-GB" sz="1800" b="0" dirty="0">
                <a:effectLst/>
                <a:latin typeface="Calibri" panose="020F0502020204030204" pitchFamily="34" charset="0"/>
                <a:ea typeface="Times New Roman" panose="02020603050405020304" pitchFamily="18" charset="0"/>
              </a:rPr>
              <a:t>[click] …because it was easy?</a:t>
            </a:r>
          </a:p>
          <a:p>
            <a:r>
              <a:rPr lang="en-GB" sz="1800" dirty="0">
                <a:effectLst/>
                <a:latin typeface="Calibri" panose="020F0502020204030204" pitchFamily="34" charset="0"/>
                <a:ea typeface="Times New Roman" panose="02020603050405020304" pitchFamily="18" charset="0"/>
              </a:rPr>
              <a:t>No graduating student ever said, "I'm glad I came to Seneca because it was easy." </a:t>
            </a:r>
            <a:r>
              <a:rPr lang="en-GB" sz="1800" b="0" dirty="0">
                <a:effectLst/>
                <a:latin typeface="Calibri" panose="020F0502020204030204" pitchFamily="34" charset="0"/>
                <a:ea typeface="Times New Roman" panose="02020603050405020304" pitchFamily="18" charset="0"/>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Segoe UI" panose="020B0502040204020203" pitchFamily="34" charset="0"/>
              </a:rPr>
              <a:t>"Discomfort is the price of admission to a meaningful life" </a:t>
            </a:r>
            <a:r>
              <a:rPr lang="en-GB" sz="1800" b="1" dirty="0">
                <a:effectLst/>
                <a:latin typeface="Calibri" panose="020F0502020204030204" pitchFamily="34" charset="0"/>
                <a:ea typeface="Segoe UI" panose="020B0502040204020203" pitchFamily="34" charset="0"/>
              </a:rPr>
              <a:t>–  </a:t>
            </a:r>
            <a:r>
              <a:rPr lang="en-US" sz="1800" dirty="0">
                <a:effectLst/>
                <a:latin typeface="Calibri" panose="020F0502020204030204" pitchFamily="34" charset="0"/>
                <a:ea typeface="Segoe UI" panose="020B0502040204020203" pitchFamily="34" charset="0"/>
              </a:rPr>
              <a:t>Susan David, PhD</a:t>
            </a:r>
            <a:endParaRPr lang="en-GB" sz="1800" dirty="0">
              <a:effectLst/>
              <a:latin typeface="Calibri" panose="020F0502020204030204" pitchFamily="34" charset="0"/>
              <a:ea typeface="Segoe UI" panose="020B0502040204020203" pitchFamily="34" charset="0"/>
            </a:endParaRPr>
          </a:p>
          <a:p>
            <a:r>
              <a:rPr lang="en-GB" sz="1800" b="0" kern="1200" dirty="0">
                <a:solidFill>
                  <a:srgbClr val="000000"/>
                </a:solidFill>
                <a:effectLst/>
                <a:latin typeface="Calibri" panose="020F0502020204030204" pitchFamily="34" charset="0"/>
                <a:ea typeface="Times New Roman" panose="02020603050405020304" pitchFamily="18" charset="0"/>
                <a:cs typeface="+mn-cs"/>
              </a:rPr>
              <a:t>[click]</a:t>
            </a:r>
            <a:endParaRPr lang="en-GB" sz="1800" dirty="0">
              <a:effectLst/>
              <a:latin typeface="Calibri" panose="020F0502020204030204" pitchFamily="34" charset="0"/>
              <a:ea typeface="Segoe UI" panose="020B0502040204020203" pitchFamily="34" charset="0"/>
            </a:endParaRPr>
          </a:p>
          <a:p>
            <a:r>
              <a:rPr lang="en-GB" sz="1800" dirty="0">
                <a:solidFill>
                  <a:srgbClr val="212121"/>
                </a:solidFill>
                <a:effectLst/>
                <a:latin typeface="Calibri" panose="020F0502020204030204" pitchFamily="34" charset="0"/>
                <a:ea typeface="Times New Roman" panose="02020603050405020304" pitchFamily="18" charset="0"/>
              </a:rPr>
              <a:t>If you are here to learn the answers, sorry: </a:t>
            </a:r>
            <a:r>
              <a:rPr lang="en-GB" sz="1800" b="0" dirty="0">
                <a:effectLst/>
                <a:latin typeface="Calibri" panose="020F0502020204030204" pitchFamily="34" charset="0"/>
                <a:ea typeface="Times New Roman" panose="02020603050405020304" pitchFamily="18" charset="0"/>
              </a:rPr>
              <a:t>[click] </a:t>
            </a:r>
            <a:r>
              <a:rPr lang="en-GB" sz="1800" dirty="0">
                <a:solidFill>
                  <a:srgbClr val="212121"/>
                </a:solidFill>
                <a:effectLst/>
                <a:latin typeface="Calibri" panose="020F0502020204030204" pitchFamily="34" charset="0"/>
                <a:ea typeface="Times New Roman" panose="02020603050405020304" pitchFamily="18" charset="0"/>
              </a:rPr>
              <a:t>we only have questions. An effortful investigation of the question leads to the answer, i.e. it really is the journey, not the destination that counts. Winning the Boston Marathon by taking the subway is not a winning strategy; Rosie Ruiz found this out in 1980.</a:t>
            </a:r>
          </a:p>
          <a:p>
            <a:r>
              <a:rPr lang="en-GB" sz="1800" b="0" dirty="0">
                <a:effectLst/>
                <a:latin typeface="Calibri" panose="020F0502020204030204" pitchFamily="34" charset="0"/>
                <a:ea typeface="Times New Roman" panose="02020603050405020304" pitchFamily="18" charset="0"/>
              </a:rPr>
              <a:t>[click]</a:t>
            </a:r>
          </a:p>
          <a:p>
            <a:r>
              <a:rPr lang="en-GB" sz="1800" b="0" dirty="0">
                <a:effectLst/>
                <a:latin typeface="Calibri" panose="020F0502020204030204" pitchFamily="34" charset="0"/>
                <a:ea typeface="Segoe UI" panose="020B0502040204020203" pitchFamily="34" charset="0"/>
              </a:rPr>
              <a:t>If you are here to get good grades, sorry: this is not the college for you. </a:t>
            </a:r>
            <a:r>
              <a:rPr lang="en-GB" sz="1800" b="0" dirty="0">
                <a:effectLst/>
                <a:latin typeface="Calibri" panose="020F0502020204030204" pitchFamily="34" charset="0"/>
                <a:ea typeface="Times New Roman" panose="02020603050405020304" pitchFamily="18" charset="0"/>
              </a:rPr>
              <a:t>[click]</a:t>
            </a:r>
            <a:endParaRPr lang="en-GB" sz="1800" dirty="0">
              <a:effectLst/>
              <a:latin typeface="Calibri" panose="020F0502020204030204" pitchFamily="34" charset="0"/>
              <a:ea typeface="Segoe UI" panose="020B0502040204020203" pitchFamily="34" charset="0"/>
            </a:endParaRPr>
          </a:p>
          <a:p>
            <a:r>
              <a:rPr lang="en-GB" sz="1800" dirty="0">
                <a:solidFill>
                  <a:srgbClr val="212121"/>
                </a:solidFill>
                <a:effectLst/>
                <a:latin typeface="Calibri" panose="020F0502020204030204" pitchFamily="34" charset="0"/>
                <a:ea typeface="Times New Roman" panose="02020603050405020304" pitchFamily="18" charset="0"/>
              </a:rPr>
              <a:t>You are here to do the work, not to get marks. Marks are the result, not the goal.</a:t>
            </a:r>
          </a:p>
          <a:p>
            <a:r>
              <a:rPr lang="en-GB" sz="1800" dirty="0">
                <a:solidFill>
                  <a:srgbClr val="212121"/>
                </a:solidFill>
                <a:effectLst/>
                <a:latin typeface="Calibri" panose="020F0502020204030204" pitchFamily="34" charset="0"/>
                <a:ea typeface="Times New Roman" panose="02020603050405020304" pitchFamily="18" charset="0"/>
              </a:rPr>
              <a:t>Some marks are awarded for the right answer. The rest of the marks, sometimes the most, are for the work that led you to the answer.</a:t>
            </a:r>
          </a:p>
          <a:p>
            <a:r>
              <a:rPr lang="en-GB" sz="1800" dirty="0">
                <a:solidFill>
                  <a:srgbClr val="212121"/>
                </a:solidFill>
                <a:effectLst/>
                <a:latin typeface="Calibri" panose="020F0502020204030204" pitchFamily="34" charset="0"/>
                <a:ea typeface="Times New Roman" panose="02020603050405020304" pitchFamily="18" charset="0"/>
              </a:rPr>
              <a:t>If you google the question to find the answer to get the most marks with the least time and effort, while learning as little as possible, then you are in the wrong place. (Search for a degree mill, they are faster and cheaper than Seneca.)</a:t>
            </a:r>
          </a:p>
          <a:p>
            <a:endParaRPr lang="en-GB" sz="1800" dirty="0">
              <a:solidFill>
                <a:srgbClr val="212121"/>
              </a:solidFill>
              <a:effectLst/>
              <a:latin typeface="Calibri" panose="020F0502020204030204" pitchFamily="34" charset="0"/>
              <a:ea typeface="Times New Roman" panose="02020603050405020304" pitchFamily="18" charset="0"/>
            </a:endParaRPr>
          </a:p>
          <a:p>
            <a:r>
              <a:rPr lang="en-GB" sz="1800" dirty="0">
                <a:solidFill>
                  <a:srgbClr val="212121"/>
                </a:solidFill>
                <a:effectLst/>
                <a:latin typeface="Calibri" panose="020F0502020204030204" pitchFamily="34" charset="0"/>
                <a:ea typeface="Times New Roman" panose="02020603050405020304" pitchFamily="18" charset="0"/>
              </a:rPr>
              <a:t>Learn the ideas, the concepts, the principles. Seek understanding and knowledge. </a:t>
            </a:r>
          </a:p>
          <a:p>
            <a:r>
              <a:rPr lang="en-GB" sz="1800" i="1" dirty="0">
                <a:solidFill>
                  <a:srgbClr val="212121"/>
                </a:solidFill>
                <a:effectLst/>
                <a:latin typeface="Calibri" panose="020F0502020204030204" pitchFamily="34" charset="0"/>
                <a:ea typeface="Times New Roman" panose="02020603050405020304" pitchFamily="18" charset="0"/>
              </a:rPr>
              <a:t>That</a:t>
            </a:r>
            <a:r>
              <a:rPr lang="en-GB" sz="1800" dirty="0">
                <a:solidFill>
                  <a:srgbClr val="212121"/>
                </a:solidFill>
                <a:effectLst/>
                <a:latin typeface="Calibri" panose="020F0502020204030204" pitchFamily="34" charset="0"/>
                <a:ea typeface="Times New Roman" panose="02020603050405020304" pitchFamily="18" charset="0"/>
              </a:rPr>
              <a:t> work will find an answer, </a:t>
            </a:r>
            <a:r>
              <a:rPr lang="en-GB" sz="1800" i="1" dirty="0">
                <a:solidFill>
                  <a:srgbClr val="212121"/>
                </a:solidFill>
                <a:effectLst/>
                <a:latin typeface="Calibri" panose="020F0502020204030204" pitchFamily="34" charset="0"/>
                <a:ea typeface="Times New Roman" panose="02020603050405020304" pitchFamily="18" charset="0"/>
              </a:rPr>
              <a:t>your </a:t>
            </a:r>
            <a:r>
              <a:rPr lang="en-GB" sz="1800" dirty="0">
                <a:solidFill>
                  <a:srgbClr val="212121"/>
                </a:solidFill>
                <a:effectLst/>
                <a:latin typeface="Calibri" panose="020F0502020204030204" pitchFamily="34" charset="0"/>
                <a:ea typeface="Times New Roman" panose="02020603050405020304" pitchFamily="18" charset="0"/>
              </a:rPr>
              <a:t>answer. The marks follow the work, </a:t>
            </a:r>
            <a:r>
              <a:rPr lang="en-GB" sz="1800" i="1" dirty="0">
                <a:solidFill>
                  <a:srgbClr val="212121"/>
                </a:solidFill>
                <a:effectLst/>
                <a:latin typeface="Calibri" panose="020F0502020204030204" pitchFamily="34" charset="0"/>
                <a:ea typeface="Times New Roman" panose="02020603050405020304" pitchFamily="18" charset="0"/>
              </a:rPr>
              <a:t>your</a:t>
            </a:r>
            <a:r>
              <a:rPr lang="en-GB" sz="1800" i="0" dirty="0">
                <a:solidFill>
                  <a:srgbClr val="212121"/>
                </a:solidFill>
                <a:effectLst/>
                <a:latin typeface="Calibri" panose="020F0502020204030204" pitchFamily="34" charset="0"/>
                <a:ea typeface="Times New Roman" panose="02020603050405020304" pitchFamily="18" charset="0"/>
              </a:rPr>
              <a:t> work. Marks are not awarded for other people's work. Academic integrity reports, not marks, follow the submission of other people's work. </a:t>
            </a:r>
          </a:p>
          <a:p>
            <a:r>
              <a:rPr lang="en-GB" sz="1800" i="0" dirty="0">
                <a:solidFill>
                  <a:srgbClr val="212121"/>
                </a:solidFill>
                <a:effectLst/>
                <a:latin typeface="Calibri" panose="020F0502020204030204" pitchFamily="34" charset="0"/>
                <a:ea typeface="Times New Roman" panose="02020603050405020304" pitchFamily="18" charset="0"/>
              </a:rPr>
              <a:t>Think of Seneca as the Boston Marathon.</a:t>
            </a:r>
            <a:endParaRPr lang="en-GB" sz="1800" dirty="0">
              <a:solidFill>
                <a:srgbClr val="212121"/>
              </a:solidFill>
              <a:effectLst/>
              <a:latin typeface="Calibri" panose="020F0502020204030204" pitchFamily="34" charset="0"/>
              <a:ea typeface="Times New Roman" panose="02020603050405020304" pitchFamily="18" charset="0"/>
            </a:endParaRPr>
          </a:p>
          <a:p>
            <a:endParaRPr lang="en-GB" sz="1800" dirty="0">
              <a:solidFill>
                <a:srgbClr val="212121"/>
              </a:solidFill>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dirty="0">
                <a:effectLst/>
                <a:latin typeface="Calibri" panose="020F0502020204030204" pitchFamily="34" charset="0"/>
                <a:ea typeface="Segoe UI" panose="020B0502040204020203" pitchFamily="34" charset="0"/>
              </a:rPr>
              <a:t>“Without ambition one starts nothing. Without work one finishes nothing. The prize will not be sent to you. You have to win it.” </a:t>
            </a:r>
            <a:r>
              <a:rPr lang="en-GB" sz="1800" b="1" dirty="0">
                <a:effectLst/>
                <a:latin typeface="Calibri" panose="020F0502020204030204" pitchFamily="34" charset="0"/>
                <a:ea typeface="Segoe UI" panose="020B0502040204020203" pitchFamily="34" charset="0"/>
              </a:rPr>
              <a:t>– </a:t>
            </a:r>
            <a:r>
              <a:rPr lang="en-GB" sz="1800" b="0" dirty="0">
                <a:effectLst/>
                <a:latin typeface="Calibri" panose="020F0502020204030204" pitchFamily="34" charset="0"/>
                <a:ea typeface="Segoe UI" panose="020B0502040204020203" pitchFamily="34" charset="0"/>
              </a:rPr>
              <a:t>Ralph Waldo Emerson</a:t>
            </a:r>
          </a:p>
          <a:p>
            <a:endParaRPr lang="en-GB" sz="1800" dirty="0">
              <a:effectLst/>
              <a:latin typeface="Calibri" panose="020F0502020204030204" pitchFamily="34" charset="0"/>
              <a:ea typeface="Segoe UI" panose="020B0502040204020203" pitchFamily="34" charset="0"/>
            </a:endParaRPr>
          </a:p>
          <a:p>
            <a:endParaRPr lang="en-CA" dirty="0"/>
          </a:p>
        </p:txBody>
      </p:sp>
      <p:sp>
        <p:nvSpPr>
          <p:cNvPr id="4" name="Slide Number Placeholder 3"/>
          <p:cNvSpPr>
            <a:spLocks noGrp="1"/>
          </p:cNvSpPr>
          <p:nvPr>
            <p:ph type="sldNum" sz="quarter" idx="5"/>
          </p:nvPr>
        </p:nvSpPr>
        <p:spPr/>
        <p:txBody>
          <a:bodyPr/>
          <a:lstStyle/>
          <a:p>
            <a:fld id="{872D4F22-4051-4F28-9B90-CE898DB336CD}" type="slidenum">
              <a:rPr lang="en-CA" smtClean="0"/>
              <a:t>19</a:t>
            </a:fld>
            <a:endParaRPr lang="en-CA"/>
          </a:p>
        </p:txBody>
      </p:sp>
    </p:spTree>
    <p:extLst>
      <p:ext uri="{BB962C8B-B14F-4D97-AF65-F5344CB8AC3E}">
        <p14:creationId xmlns:p14="http://schemas.microsoft.com/office/powerpoint/2010/main" val="59908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slides will be available to you</a:t>
            </a:r>
          </a:p>
          <a:p>
            <a:r>
              <a:rPr lang="en-CA" dirty="0"/>
              <a:t>That does not mean you don't have to take notes</a:t>
            </a:r>
          </a:p>
          <a:p>
            <a:r>
              <a:rPr lang="en-CA" dirty="0"/>
              <a:t>Your notes are not for the lecture you hear and see – </a:t>
            </a:r>
          </a:p>
          <a:p>
            <a:r>
              <a:rPr lang="en-CA" dirty="0"/>
              <a:t>Write down your questions, topics of interest, topics that you want to investigate further.</a:t>
            </a:r>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306623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https://students.senecacollege.ca/spaces/15/school-of-software-design-data-science/home</a:t>
            </a:r>
            <a:br>
              <a:rPr lang="en-CA" dirty="0"/>
            </a:br>
            <a:r>
              <a:rPr lang="en-CA" dirty="0"/>
              <a:t>Use the SDDS URL until the school-of-computer-programming is fully set up</a:t>
            </a:r>
          </a:p>
          <a:p>
            <a:endParaRPr lang="en-CA" dirty="0"/>
          </a:p>
          <a:p>
            <a:pPr marL="0" marR="0" lvl="2" indent="0" algn="l" defTabSz="914400" rtl="0" eaLnBrk="1" fontAlgn="auto" latinLnBrk="0" hangingPunct="1">
              <a:lnSpc>
                <a:spcPct val="100000"/>
              </a:lnSpc>
              <a:spcBef>
                <a:spcPts val="0"/>
              </a:spcBef>
              <a:spcAft>
                <a:spcPts val="0"/>
              </a:spcAft>
              <a:buClrTx/>
              <a:buSzTx/>
              <a:buFontTx/>
              <a:buNone/>
              <a:tabLst/>
              <a:defRPr/>
            </a:pPr>
            <a:r>
              <a:rPr lang="en-CA" sz="1200" dirty="0"/>
              <a:t>Because, at 51 characters, the "</a:t>
            </a:r>
            <a:r>
              <a:rPr lang="en-CA" sz="1200" u="sng" dirty="0"/>
              <a:t>S</a:t>
            </a:r>
            <a:r>
              <a:rPr lang="en-CA" sz="1200" dirty="0"/>
              <a:t>chool of </a:t>
            </a:r>
            <a:r>
              <a:rPr lang="en-CA" sz="1200" u="sng" dirty="0"/>
              <a:t>I</a:t>
            </a:r>
            <a:r>
              <a:rPr lang="en-CA" sz="1200" dirty="0"/>
              <a:t>nformation and </a:t>
            </a:r>
            <a:r>
              <a:rPr lang="en-CA" sz="1200" u="sng" dirty="0"/>
              <a:t>C</a:t>
            </a:r>
            <a:r>
              <a:rPr lang="en-CA" sz="1200" dirty="0"/>
              <a:t>ommunications </a:t>
            </a:r>
            <a:r>
              <a:rPr lang="en-CA" sz="1200" u="sng" dirty="0"/>
              <a:t>T</a:t>
            </a:r>
            <a:r>
              <a:rPr lang="en-CA" sz="1200" dirty="0"/>
              <a:t>echnology" (SICT) was not a long enough name, it was split in two schools in August, 2019 called</a:t>
            </a:r>
          </a:p>
          <a:p>
            <a:pPr marL="0" marR="0" lvl="2" indent="0" algn="l" defTabSz="914400" rtl="0" eaLnBrk="1" fontAlgn="auto" latinLnBrk="0" hangingPunct="1">
              <a:lnSpc>
                <a:spcPct val="100000"/>
              </a:lnSpc>
              <a:spcBef>
                <a:spcPts val="0"/>
              </a:spcBef>
              <a:spcAft>
                <a:spcPts val="0"/>
              </a:spcAft>
              <a:buClrTx/>
              <a:buSzTx/>
              <a:buFontTx/>
              <a:buNone/>
              <a:tabLst/>
              <a:defRPr/>
            </a:pPr>
            <a:r>
              <a:rPr lang="en-CA" sz="1200" dirty="0"/>
              <a:t>School of </a:t>
            </a:r>
            <a:r>
              <a:rPr lang="en-US" u="sng" dirty="0"/>
              <a:t>S</a:t>
            </a:r>
            <a:r>
              <a:rPr lang="en-US" dirty="0"/>
              <a:t>oftware </a:t>
            </a:r>
            <a:r>
              <a:rPr lang="en-US" u="sng" dirty="0"/>
              <a:t>D</a:t>
            </a:r>
            <a:r>
              <a:rPr lang="en-US" dirty="0"/>
              <a:t>esign &amp; </a:t>
            </a:r>
            <a:r>
              <a:rPr lang="en-US" u="sng" dirty="0"/>
              <a:t>D</a:t>
            </a:r>
            <a:r>
              <a:rPr lang="en-US" dirty="0"/>
              <a:t>ata </a:t>
            </a:r>
            <a:r>
              <a:rPr lang="en-US" u="sng" dirty="0"/>
              <a:t>S</a:t>
            </a:r>
            <a:r>
              <a:rPr lang="en-US" dirty="0"/>
              <a:t>cience </a:t>
            </a:r>
            <a:r>
              <a:rPr lang="en-CA" sz="1200" dirty="0"/>
              <a:t>and School of </a:t>
            </a:r>
            <a:r>
              <a:rPr lang="en-CA" sz="1200" u="sng" dirty="0"/>
              <a:t>I</a:t>
            </a:r>
            <a:r>
              <a:rPr lang="en-CA" sz="1200" dirty="0"/>
              <a:t>nformation </a:t>
            </a:r>
            <a:r>
              <a:rPr lang="en-CA" sz="1200" u="sng" dirty="0"/>
              <a:t>T</a:t>
            </a:r>
            <a:r>
              <a:rPr lang="en-CA" sz="1200" dirty="0"/>
              <a:t>echnology </a:t>
            </a:r>
            <a:r>
              <a:rPr lang="en-CA" sz="1200" u="sng" dirty="0"/>
              <a:t>A</a:t>
            </a:r>
            <a:r>
              <a:rPr lang="en-CA" sz="1200" dirty="0"/>
              <a:t>dministration &amp; </a:t>
            </a:r>
            <a:r>
              <a:rPr lang="en-CA" sz="1200" u="sng" dirty="0"/>
              <a:t>S</a:t>
            </a:r>
            <a:r>
              <a:rPr lang="en-CA" sz="1200" dirty="0"/>
              <a:t>ecurity which, at 98 characters total, is almost twice as long as SCIT – and so it should be: there were now twice as many schools.</a:t>
            </a:r>
            <a:endParaRPr lang="en-US" sz="1200" dirty="0"/>
          </a:p>
          <a:p>
            <a:pPr marL="0" lvl="2"/>
            <a:endParaRPr lang="en-US" dirty="0"/>
          </a:p>
          <a:p>
            <a:pPr marL="0" lvl="2"/>
            <a:r>
              <a:rPr lang="en-US" b="1" dirty="0"/>
              <a:t>SICT </a:t>
            </a:r>
            <a:r>
              <a:rPr lang="en-US" dirty="0"/>
              <a:t>was bigger than the universities of</a:t>
            </a:r>
            <a:r>
              <a:rPr lang="en-CA" sz="1200" b="0"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New Brunswick</a:t>
            </a:r>
            <a:r>
              <a:rPr lang="en-CA" sz="1200" b="0"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Winnipeg, Laurentian, and many others. </a:t>
            </a:r>
            <a:r>
              <a:rPr lang="en-CA" sz="1200" b="0" kern="1200" dirty="0">
                <a:solidFill>
                  <a:schemeClr val="tx1"/>
                </a:solidFill>
                <a:effectLst/>
                <a:latin typeface="+mn-lt"/>
                <a:ea typeface="+mn-ea"/>
                <a:cs typeface="+mn-cs"/>
              </a:rPr>
              <a:t>Also, bigger than the colleges of St. Lawrence, </a:t>
            </a:r>
            <a:r>
              <a:rPr lang="en-CA" sz="1200" b="0" i="0" u="none" strike="noStrike" kern="1200" dirty="0">
                <a:solidFill>
                  <a:schemeClr val="tx1"/>
                </a:solidFill>
                <a:effectLst/>
                <a:latin typeface="+mn-lt"/>
                <a:ea typeface="+mn-ea"/>
                <a:cs typeface="+mn-cs"/>
              </a:rPr>
              <a:t>Cambrian, Sir Sandford Fleming.</a:t>
            </a:r>
            <a:br>
              <a:rPr lang="en-CA" sz="1200" b="0" i="0" u="none" strike="noStrike" kern="1200" dirty="0">
                <a:solidFill>
                  <a:schemeClr val="tx1"/>
                </a:solidFill>
                <a:effectLst/>
                <a:latin typeface="+mn-lt"/>
                <a:ea typeface="+mn-ea"/>
                <a:cs typeface="+mn-cs"/>
              </a:rPr>
            </a:br>
            <a:r>
              <a:rPr lang="en-CA" sz="1200" b="0" i="0" u="none" strike="noStrike" kern="1200" dirty="0">
                <a:solidFill>
                  <a:schemeClr val="tx1"/>
                </a:solidFill>
                <a:effectLst/>
                <a:latin typeface="+mn-lt"/>
                <a:ea typeface="+mn-ea"/>
                <a:cs typeface="+mn-cs"/>
              </a:rPr>
              <a:t>Now, with about half of our 7,500+ students in either (CP + SDDS) or ITAS, each of our sub-schools are bigger than Lambton, Confederation, Loyalist, and 3 other Colleges…as well as St. Francis Xavier, Acadia, Nipissing, OCAD and many other Universities.</a:t>
            </a:r>
            <a:endParaRPr lang="en-CA" sz="1200" b="0" kern="1200" dirty="0">
              <a:solidFill>
                <a:schemeClr val="tx1"/>
              </a:solidFill>
              <a:effectLst/>
              <a:latin typeface="+mn-lt"/>
              <a:ea typeface="+mn-ea"/>
              <a:cs typeface="+mn-cs"/>
            </a:endParaRPr>
          </a:p>
          <a:p>
            <a:pPr marL="0" lvl="2"/>
            <a:endParaRPr lang="en-CA" sz="1200" b="1" kern="1200" dirty="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SDDS = school of palindromic initialism.</a:t>
            </a:r>
            <a:br>
              <a:rPr lang="en-US" dirty="0"/>
            </a:br>
            <a:r>
              <a:rPr lang="en-US" dirty="0"/>
              <a:t>Initialism is first letters of a term pronounced separately. E.g. “C-P-U” for Central Processing Unit; S-D-D-S</a:t>
            </a:r>
            <a:br>
              <a:rPr lang="en-US" dirty="0"/>
            </a:br>
            <a:r>
              <a:rPr lang="en-US" dirty="0"/>
              <a:t>Acronym is the initial letters of a term pronounced as a word. e.g. “RAM” for Random Access Memory;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An abbreviation is a shortened version of a word that may be meaningful only in context. E.g. "comms" for communications, "comp-sci" for computer science</a:t>
            </a:r>
          </a:p>
          <a:p>
            <a:pPr marL="0" lvl="2"/>
            <a:endParaRPr lang="en-US" dirty="0"/>
          </a:p>
          <a:p>
            <a:r>
              <a:rPr lang="en-US" dirty="0"/>
              <a:t>Circa 1999 when the internet was a toddler, all these schools were </a:t>
            </a:r>
            <a:r>
              <a:rPr lang="en-US"/>
              <a:t>known only as </a:t>
            </a:r>
            <a:r>
              <a:rPr lang="en-US" dirty="0"/>
              <a:t>the School of Computer Studies.</a:t>
            </a:r>
          </a:p>
          <a:p>
            <a:pPr marL="0" lvl="2"/>
            <a:endParaRPr lang="en-US" dirty="0"/>
          </a:p>
          <a:p>
            <a:pPr marL="0" lvl="2"/>
            <a:r>
              <a:rPr lang="en-US" dirty="0"/>
              <a:t>https://www.ontario.ca/data/college-enrolment</a:t>
            </a:r>
          </a:p>
          <a:p>
            <a:pPr marL="0" lvl="2"/>
            <a:r>
              <a:rPr lang="en-US" dirty="0"/>
              <a:t>https://www.univcan.ca/universities/facts-and-stats/enrolment-by-university/</a:t>
            </a:r>
          </a:p>
        </p:txBody>
      </p:sp>
      <p:sp>
        <p:nvSpPr>
          <p:cNvPr id="4" name="Slide Number Placeholder 3"/>
          <p:cNvSpPr>
            <a:spLocks noGrp="1"/>
          </p:cNvSpPr>
          <p:nvPr>
            <p:ph type="sldNum" sz="quarter" idx="5"/>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80270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lang="en-US" b="0" dirty="0">
                <a:solidFill>
                  <a:schemeClr val="tx2"/>
                </a:solidFill>
              </a:rPr>
              <a:t>Computer Principles for Programmers offers global concepts in ICT and a view into the things a professional programmer knows in addition to how to write programming code.</a:t>
            </a:r>
          </a:p>
          <a:p>
            <a:pPr defTabSz="966612">
              <a:defRPr/>
            </a:pPr>
            <a:endParaRPr lang="en-US" dirty="0"/>
          </a:p>
          <a:p>
            <a:r>
              <a:rPr lang="en-US" b="1" dirty="0"/>
              <a:t>What is a professional?</a:t>
            </a:r>
            <a:r>
              <a:rPr lang="en-US" b="0" dirty="0"/>
              <a:t> </a:t>
            </a:r>
            <a:br>
              <a:rPr lang="en-US" b="0" dirty="0"/>
            </a:br>
            <a:r>
              <a:rPr lang="en-US" b="0" dirty="0"/>
              <a:t>Someone who gets paid? One insightful consultant described it as "a professional is someone who does a good job even when they don't want to."</a:t>
            </a:r>
          </a:p>
          <a:p>
            <a:endParaRPr lang="en-US" b="1" dirty="0"/>
          </a:p>
          <a:p>
            <a:r>
              <a:rPr lang="en-US" b="1" dirty="0"/>
              <a:t>All students are now professional programmers (yes, the </a:t>
            </a:r>
            <a:r>
              <a:rPr lang="en-US" b="1" i="1" dirty="0"/>
              <a:t>money </a:t>
            </a:r>
            <a:r>
              <a:rPr lang="en-US" b="1" dirty="0"/>
              <a:t>is going in the wrong direction): you are paid, paid in marks, but paid nonetheless. So, you are now a professional.</a:t>
            </a:r>
            <a:endParaRPr lang="en-CA" b="1" dirty="0"/>
          </a:p>
          <a:p>
            <a:endParaRPr lang="en-CA" dirty="0"/>
          </a:p>
          <a:p>
            <a:r>
              <a:rPr lang="en-US" b="0" dirty="0">
                <a:solidFill>
                  <a:schemeClr val="tx2"/>
                </a:solidFill>
              </a:rPr>
              <a:t>C programming and Unix/Linux courses focus on detail level technical skills. Notice "Applied Problem Solving" is a world-wide skill.</a:t>
            </a:r>
          </a:p>
          <a:p>
            <a:r>
              <a:rPr lang="en-US" b="0" dirty="0">
                <a:solidFill>
                  <a:schemeClr val="tx2"/>
                </a:solidFill>
              </a:rPr>
              <a:t>CP4P offers context for C &amp; *nix skills in the business and ICT worlds.</a:t>
            </a:r>
          </a:p>
          <a:p>
            <a:pPr defTabSz="966612">
              <a:defRPr/>
            </a:pPr>
            <a:r>
              <a:rPr lang="en-US" dirty="0"/>
              <a:t>CP4P is the "big picture" course. We cover many things that the ICT industry expects programmers to be aware of and things that help you be a better programmer. C programming and Linux/Internet courses focus on detail level technical skills. This course hopes to help you put those skills in context within the business and ICT worlds.</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US" b="1" dirty="0">
              <a:solidFill>
                <a:schemeClr val="tx2"/>
              </a:solidFill>
            </a:endParaRPr>
          </a:p>
          <a:p>
            <a:r>
              <a:rPr lang="en-CA" dirty="0"/>
              <a:t>Image from https://apod.nasa.gov/apod/ap000420.html</a:t>
            </a:r>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167268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Grok is ICT industry slang for “I get it, really get it.”   https://en.wikipedia.org/wiki/Grok</a:t>
            </a:r>
          </a:p>
          <a:p>
            <a:r>
              <a:rPr lang="en-US" dirty="0"/>
              <a:t>One objective in this course is conveying the terminology and concepts of ICT so you can nod like you know what they are talking about during a job interview. </a:t>
            </a:r>
          </a:p>
          <a:p>
            <a:r>
              <a:rPr lang="en-US" dirty="0"/>
              <a:t>When a question comes up, preceding your answer with “Let me just Google that…” will bring the interview to an abrupt end.</a:t>
            </a:r>
          </a:p>
          <a:p>
            <a:endParaRPr lang="en-US" dirty="0"/>
          </a:p>
          <a:p>
            <a:r>
              <a:rPr lang="en-US" dirty="0"/>
              <a:t>That is why </a:t>
            </a:r>
            <a:r>
              <a:rPr lang="en-US" b="1" dirty="0"/>
              <a:t>our quizzes are closed book, open mind. </a:t>
            </a:r>
            <a:r>
              <a:rPr lang="en-US" dirty="0"/>
              <a:t>Retrieving those answers from memory is where they will come from during your conversations with ICT professionals. </a:t>
            </a:r>
            <a:br>
              <a:rPr lang="en-US" dirty="0"/>
            </a:br>
            <a:r>
              <a:rPr lang="en-US" dirty="0"/>
              <a:t>So during a </a:t>
            </a:r>
            <a:r>
              <a:rPr lang="en-US" b="0" dirty="0"/>
              <a:t>quiz, resist the temptation to Google for answers. </a:t>
            </a:r>
          </a:p>
          <a:p>
            <a:endParaRPr lang="en-US" dirty="0"/>
          </a:p>
          <a:p>
            <a:r>
              <a:rPr lang="en-US" dirty="0"/>
              <a:t>The great philosopher and mathematician Bertrand Russell said, “The hardest thing to learn in life is which bridge to cross and which to burn.“ </a:t>
            </a:r>
            <a:br>
              <a:rPr lang="en-US" dirty="0"/>
            </a:br>
            <a:r>
              <a:rPr lang="en-US" dirty="0"/>
              <a:t>Crossing the bridge from integrity to cheating automatically burns that bridge -- and many others.</a:t>
            </a:r>
          </a:p>
          <a:p>
            <a:endParaRPr lang="en-US" dirty="0"/>
          </a:p>
          <a:p>
            <a:r>
              <a:rPr lang="en-CA" dirty="0"/>
              <a:t>https://www.shutterstock.com/search/job+interview+cartoons</a:t>
            </a:r>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10014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212121"/>
                </a:solidFill>
                <a:effectLst/>
                <a:latin typeface="Calibri" panose="020F0502020204030204" pitchFamily="34" charset="0"/>
                <a:ea typeface="Segoe UI" panose="020B0502040204020203" pitchFamily="34" charset="0"/>
              </a:rPr>
              <a:t>"As computer scientists we are trained to communicate with the dumbest things in the world – computers –</a:t>
            </a:r>
          </a:p>
          <a:p>
            <a:r>
              <a:rPr lang="en-US" sz="1200" dirty="0">
                <a:solidFill>
                  <a:srgbClr val="212121"/>
                </a:solidFill>
                <a:effectLst/>
                <a:latin typeface="Calibri" panose="020F0502020204030204" pitchFamily="34" charset="0"/>
                <a:ea typeface="Segoe UI" panose="020B0502040204020203" pitchFamily="34" charset="0"/>
              </a:rPr>
              <a:t>so you’d think we’d be able to communicate quite well with people." </a:t>
            </a:r>
            <a:r>
              <a:rPr lang="en-GB" sz="1200" b="1" kern="1200" dirty="0">
                <a:solidFill>
                  <a:srgbClr val="000000"/>
                </a:solidFill>
                <a:effectLst/>
                <a:latin typeface="Calibri" panose="020F0502020204030204" pitchFamily="34" charset="0"/>
                <a:ea typeface="Segoe UI" panose="020B0502040204020203" pitchFamily="34" charset="0"/>
                <a:cs typeface="+mn-cs"/>
              </a:rPr>
              <a:t>– </a:t>
            </a:r>
            <a:r>
              <a:rPr lang="en-US" sz="1200" dirty="0">
                <a:solidFill>
                  <a:srgbClr val="212121"/>
                </a:solidFill>
                <a:effectLst/>
                <a:latin typeface="Calibri" panose="020F0502020204030204" pitchFamily="34" charset="0"/>
                <a:ea typeface="Segoe UI" panose="020B0502040204020203" pitchFamily="34" charset="0"/>
              </a:rPr>
              <a:t>Prof. Doug Fisher</a:t>
            </a:r>
            <a:endParaRPr lang="en-GB" sz="1200" dirty="0">
              <a:solidFill>
                <a:srgbClr val="212121"/>
              </a:solidFill>
              <a:effectLst/>
              <a:latin typeface="Calibri" panose="020F0502020204030204" pitchFamily="34" charset="0"/>
              <a:ea typeface="Segoe UI" panose="020B0502040204020203" pitchFamily="34" charset="0"/>
            </a:endParaRPr>
          </a:p>
          <a:p>
            <a:endParaRPr lang="en-CA" dirty="0"/>
          </a:p>
          <a:p>
            <a:endParaRPr lang="en-CA" dirty="0"/>
          </a:p>
          <a:p>
            <a:r>
              <a:rPr lang="en-CA" dirty="0"/>
              <a:t>You do not need a personal Windows machine to be successful at Seneca. Our programs cover all major Operating Systems (IBM, *nix, Windows, with some Apple specific courses); Seneca labs give you access to all OS flavours. There will be times when it is necessary to work on the native OS.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There is a focus on Windows because Business, industry, and gaming on the desktop is almost exclusively Windows.</a:t>
            </a:r>
          </a:p>
          <a:p>
            <a:r>
              <a:rPr lang="en-CA" dirty="0"/>
              <a:t>Windows runs ~90% of the desktop &amp; laptops in the world with personal use a little lower in North America because of higher Apple macOS use at the consumer level</a:t>
            </a:r>
            <a:r>
              <a:rPr lang="en-US" dirty="0"/>
              <a:t>. Apple macOS ranges from 8.5% worldwide to 16% in North America</a:t>
            </a:r>
            <a:r>
              <a:rPr lang="en-CA" dirty="0"/>
              <a:t>. macOS has significantly less usage in business enterprise </a:t>
            </a:r>
            <a:r>
              <a:rPr lang="en-GB" dirty="0"/>
              <a:t>environments.</a:t>
            </a:r>
            <a:br>
              <a:rPr lang="en-CA" dirty="0"/>
            </a:br>
            <a:r>
              <a:rPr lang="en-CA" dirty="0"/>
              <a:t>N.B. avoid using personal computers with ARM64 processors at Seneca, i.e. some Microsoft Surface and newer Apple Mac or iPad with M1 (i.e. ARM64) CPUs. ARM64 may not yet be compatible with all necessary software.</a:t>
            </a:r>
          </a:p>
          <a:p>
            <a:endParaRPr lang="en-US" dirty="0"/>
          </a:p>
          <a:p>
            <a:r>
              <a:rPr lang="en-US" b="1" dirty="0"/>
              <a:t>RE: IDEs</a:t>
            </a:r>
          </a:p>
          <a:p>
            <a:r>
              <a:rPr lang="en-CA" dirty="0"/>
              <a:t>There is a Visual Studio </a:t>
            </a:r>
            <a:r>
              <a:rPr lang="en-CA" i="1" dirty="0"/>
              <a:t>Code </a:t>
            </a:r>
            <a:r>
              <a:rPr lang="en-CA" dirty="0"/>
              <a:t>for all platforms and "Visual Studio for macOS" </a:t>
            </a:r>
            <a:r>
              <a:rPr lang="en-CA" b="1" dirty="0"/>
              <a:t>but neither is the full Visual Studio IDE (Integrated Development Environment) which runs only on Windows.</a:t>
            </a:r>
          </a:p>
          <a:p>
            <a:pPr marL="0" indent="0">
              <a:buFont typeface="Arial" panose="020B0604020202020204" pitchFamily="34" charset="0"/>
              <a:buNone/>
            </a:pPr>
            <a:r>
              <a:rPr lang="en-CA" sz="1200" b="1" i="0" kern="1200" dirty="0">
                <a:solidFill>
                  <a:schemeClr val="tx1"/>
                </a:solidFill>
                <a:effectLst/>
                <a:latin typeface="+mn-lt"/>
                <a:ea typeface="+mn-ea"/>
                <a:cs typeface="+mn-cs"/>
              </a:rPr>
              <a:t>VS (Visual Studio) IDE </a:t>
            </a:r>
            <a:r>
              <a:rPr lang="en-CA" sz="1200" b="0" i="0" kern="1200" dirty="0">
                <a:solidFill>
                  <a:schemeClr val="tx1"/>
                </a:solidFill>
                <a:effectLst/>
                <a:latin typeface="+mn-lt"/>
                <a:ea typeface="+mn-ea"/>
                <a:cs typeface="+mn-cs"/>
              </a:rPr>
              <a:t>is a professional, enterprise-grade IDE. It is the IDE most used in industry because it is the best there is. The Community version is licenced for individuals, Open Source development, or small scale consultancies. The VS Professional licence is for "enterprise" organizations: &gt;250 PC users, or &gt;USD$1B annual revenue.</a:t>
            </a:r>
            <a:br>
              <a:rPr lang="en-CA" sz="1200" b="0" i="0" kern="1200" dirty="0">
                <a:solidFill>
                  <a:schemeClr val="tx1"/>
                </a:solidFill>
                <a:effectLst/>
                <a:latin typeface="+mn-lt"/>
                <a:ea typeface="+mn-ea"/>
                <a:cs typeface="+mn-cs"/>
              </a:rPr>
            </a:br>
            <a:r>
              <a:rPr lang="en-CA" sz="1200" b="1" i="0" kern="1200" dirty="0">
                <a:solidFill>
                  <a:schemeClr val="tx1"/>
                </a:solidFill>
                <a:effectLst/>
                <a:latin typeface="+mn-lt"/>
                <a:ea typeface="+mn-ea"/>
                <a:cs typeface="+mn-cs"/>
              </a:rPr>
              <a:t>VS Code</a:t>
            </a:r>
            <a:r>
              <a:rPr lang="en-CA" sz="1200" b="0" i="0" kern="1200" dirty="0">
                <a:solidFill>
                  <a:schemeClr val="tx1"/>
                </a:solidFill>
                <a:effectLst/>
                <a:latin typeface="+mn-lt"/>
                <a:ea typeface="+mn-ea"/>
                <a:cs typeface="+mn-cs"/>
              </a:rPr>
              <a:t> is an lightweight text editor similar to Sublime Text or Atom. It’s a great editor that is faster than the full-featured Visual Studio IDE. VS Code is gaining more and more functionality; it is now sufficient for cross-platform C programming in Seneca courses.</a:t>
            </a:r>
          </a:p>
          <a:p>
            <a:r>
              <a:rPr lang="en-CA" dirty="0"/>
              <a:t>Apple macOS users: </a:t>
            </a:r>
            <a:br>
              <a:rPr lang="en-CA" dirty="0"/>
            </a:br>
            <a:r>
              <a:rPr lang="en-CA" dirty="0"/>
              <a:t>Create a VM or dual boot partition for Windows, then install the Visual Studio Community and choose the option C++ to install during the VS installation.</a:t>
            </a:r>
            <a:br>
              <a:rPr lang="en-CA" dirty="0"/>
            </a:br>
            <a:r>
              <a:rPr lang="en-CA" dirty="0"/>
              <a:t>Optionally, VS Code, Apple </a:t>
            </a:r>
            <a:r>
              <a:rPr lang="en-CA" dirty="0" err="1"/>
              <a:t>Xcode</a:t>
            </a:r>
            <a:r>
              <a:rPr lang="en-CA" dirty="0"/>
              <a:t> or Eclipse</a:t>
            </a:r>
          </a:p>
          <a:p>
            <a:pPr defTabSz="966612">
              <a:defRPr/>
            </a:pPr>
            <a:r>
              <a:rPr lang="en-CA" dirty="0"/>
              <a:t>Macs are lovely and have vertical market advantages in the consumer space, but are not generally used in business or gaming.</a:t>
            </a:r>
            <a:br>
              <a:rPr lang="en-CA" dirty="0"/>
            </a:br>
            <a:endParaRPr lang="en-US" dirty="0"/>
          </a:p>
          <a:p>
            <a:r>
              <a:rPr lang="en-CA" b="0" dirty="0"/>
              <a:t>https://hostingtribunal.com/blog/operating-systems-market-share/ https://www.gartner.com/en/newsroom/press-releases/2021-07-12-gartner-says-worldwide-pc-shipments-grew-4-point-six-in-second-quarter-of-2021</a:t>
            </a:r>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Servers: ~25% Microsoft Server, remaining ~75% are mostly *nix </a:t>
            </a:r>
            <a:r>
              <a:rPr lang="en-CA" b="0" dirty="0"/>
              <a:t>(Red Hat Enterprise, Linux, IBM AIX)</a:t>
            </a:r>
            <a:r>
              <a:rPr lang="en-CA" b="1" dirty="0"/>
              <a:t> and a much smaller number of </a:t>
            </a:r>
            <a:r>
              <a:rPr lang="en-CA" b="0" dirty="0"/>
              <a:t>IBM Z mainframes &amp; Power systems (midrange) </a:t>
            </a:r>
            <a:r>
              <a:rPr lang="en-CA" b="1" dirty="0"/>
              <a:t>which do 2/3 of the world’s server workload.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https://www.itjungle.com/2023/02/13/aix-the-last-standing-commercial-unix/</a:t>
            </a:r>
          </a:p>
          <a:p>
            <a:endParaRPr lang="en-CA" dirty="0"/>
          </a:p>
          <a:p>
            <a:r>
              <a:rPr lang="en-CA" dirty="0"/>
              <a:t>From Microsoft: "If you just want a lightweight tool to edit your C++ files, VS Code has you covered but if you want the best possible experience for your existing Visual C++ projects or debugging on Windows, we recommend you use a version of Visual Studio such as Visual Studio Community IDE." see https://visualstudio.microsoft.com/vs/community/</a:t>
            </a:r>
            <a:br>
              <a:rPr lang="en-CA" dirty="0"/>
            </a:br>
            <a:endParaRPr lang="en-CA" dirty="0"/>
          </a:p>
          <a:p>
            <a:pPr defTabSz="966612">
              <a:defRPr/>
            </a:pPr>
            <a:r>
              <a:rPr lang="en-CA" dirty="0"/>
              <a:t>https://social.msdn.microsoft.com/Forums/en-US/ef99e9f5-2a48-423b-b6c0-fa5617d7c63d/how-do-i-get-c-to-work-on-visual-studio-for-mac?forum=visualstudiogeneral</a:t>
            </a:r>
          </a:p>
          <a:p>
            <a:pPr defTabSz="966612">
              <a:defRPr/>
            </a:pPr>
            <a:r>
              <a:rPr lang="en-CA" dirty="0"/>
              <a:t>https://docs.microsoft.com/en-us/dotnet/core/tutorials/using-on-mac-vs</a:t>
            </a:r>
          </a:p>
          <a:p>
            <a:pPr defTabSz="966612">
              <a:defRPr/>
            </a:pPr>
            <a:endParaRPr lang="en-CA" dirty="0"/>
          </a:p>
          <a:p>
            <a:pPr defTabSz="966612">
              <a:defRPr/>
            </a:pPr>
            <a:r>
              <a:rPr lang="en-US" b="1" dirty="0"/>
              <a:t>Personal use </a:t>
            </a:r>
            <a:r>
              <a:rPr lang="en-US" dirty="0"/>
              <a:t>Operating System Market Share - August 2021</a:t>
            </a:r>
          </a:p>
          <a:p>
            <a:pPr defTabSz="966612">
              <a:defRPr/>
            </a:pPr>
            <a:r>
              <a:rPr lang="en-US" dirty="0"/>
              <a:t>	Worldwide  North America</a:t>
            </a:r>
            <a:br>
              <a:rPr lang="en-US" dirty="0"/>
            </a:br>
            <a:r>
              <a:rPr lang="en-US" dirty="0"/>
              <a:t>Android 	42.61%	</a:t>
            </a:r>
            <a:r>
              <a:rPr lang="en-GB" dirty="0"/>
              <a:t>24.26%</a:t>
            </a:r>
            <a:endParaRPr lang="en-US" dirty="0"/>
          </a:p>
          <a:p>
            <a:pPr defTabSz="966612">
              <a:defRPr/>
            </a:pPr>
            <a:r>
              <a:rPr lang="en-US" dirty="0"/>
              <a:t>Windows 	30.66%	</a:t>
            </a:r>
            <a:r>
              <a:rPr lang="en-GB" dirty="0"/>
              <a:t>30.96%</a:t>
            </a:r>
            <a:endParaRPr lang="en-US" dirty="0"/>
          </a:p>
          <a:p>
            <a:pPr defTabSz="966612">
              <a:defRPr/>
            </a:pPr>
            <a:r>
              <a:rPr lang="en-US" dirty="0"/>
              <a:t>iOS 	16.55%	</a:t>
            </a:r>
            <a:r>
              <a:rPr lang="en-GB" dirty="0"/>
              <a:t>27.65%</a:t>
            </a:r>
            <a:endParaRPr lang="en-US" dirty="0"/>
          </a:p>
          <a:p>
            <a:pPr defTabSz="966612">
              <a:defRPr/>
            </a:pPr>
            <a:r>
              <a:rPr lang="en-US" dirty="0"/>
              <a:t>OS X (mac)	    6.5%	</a:t>
            </a:r>
            <a:r>
              <a:rPr lang="en-GB" dirty="0"/>
              <a:t>12.65%</a:t>
            </a:r>
            <a:endParaRPr lang="en-US" dirty="0"/>
          </a:p>
          <a:p>
            <a:pPr defTabSz="966612">
              <a:defRPr/>
            </a:pPr>
            <a:r>
              <a:rPr lang="en-US" dirty="0"/>
              <a:t>Unknown 	  1.54%	  0.99%</a:t>
            </a:r>
          </a:p>
          <a:p>
            <a:pPr defTabSz="966612">
              <a:defRPr/>
            </a:pPr>
            <a:r>
              <a:rPr lang="en-US" dirty="0"/>
              <a:t>Linux 	  0.98%	</a:t>
            </a:r>
            <a:br>
              <a:rPr lang="en-US" dirty="0"/>
            </a:br>
            <a:r>
              <a:rPr lang="en-US" dirty="0" err="1"/>
              <a:t>ChromeOS</a:t>
            </a:r>
            <a:r>
              <a:rPr lang="en-US" dirty="0"/>
              <a:t> 		  </a:t>
            </a:r>
            <a:r>
              <a:rPr lang="en-GB" dirty="0"/>
              <a:t>2.26%</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Statcounter</a:t>
            </a:r>
            <a:r>
              <a:rPr lang="en-US" dirty="0"/>
              <a:t> Global Stats -- https://gs.statcounter.com/os-market-share and https://gs.statcounter.com/os-market-share/tablet/united-states-of-america</a:t>
            </a:r>
          </a:p>
          <a:p>
            <a:pPr defTabSz="966612">
              <a:defRPr/>
            </a:pPr>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170199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7</a:t>
            </a:fld>
            <a:endParaRPr lang="en-CA"/>
          </a:p>
        </p:txBody>
      </p:sp>
    </p:spTree>
    <p:extLst>
      <p:ext uri="{BB962C8B-B14F-4D97-AF65-F5344CB8AC3E}">
        <p14:creationId xmlns:p14="http://schemas.microsoft.com/office/powerpoint/2010/main" val="95401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Students present a software development topic of their choosing in the coming weeks as per schedule TBA.</a:t>
            </a:r>
          </a:p>
          <a:p>
            <a:endParaRPr lang="en-US" dirty="0"/>
          </a:p>
          <a:p>
            <a:r>
              <a:rPr lang="en-US" dirty="0"/>
              <a:t>ICT is Information and Communications Technology. It used to be just "I–T", Information Technology, until Communications became an essential part. E.g. How do you feel about using a computer or phone without an Internet connection?</a:t>
            </a:r>
          </a:p>
          <a:p>
            <a:endParaRPr lang="en-US" dirty="0"/>
          </a:p>
          <a:p>
            <a:r>
              <a:rPr lang="en-US" dirty="0"/>
              <a:t>ICT is a TLA. TLA is an in-joke: </a:t>
            </a:r>
            <a:r>
              <a:rPr lang="en-US" b="1" dirty="0"/>
              <a:t>Three Letter Acronyms</a:t>
            </a:r>
            <a:r>
              <a:rPr lang="en-US" dirty="0"/>
              <a:t>, There are lots of TLAs -- a few Two Letter Acronyms, but no FLAs -- Four Letter Acronyms, there are only xTLAs – eXtended Three Letter Acronyms (also an in-joke). </a:t>
            </a:r>
          </a:p>
          <a:p>
            <a:r>
              <a:rPr lang="en-CA" dirty="0"/>
              <a:t>In 1988, in a paper titled "On the cruelty of really teaching computer science", eminent computer scientist Edsger W. Dijkstra wrote "Because no endeavour is respectable these days without a TLA ...“</a:t>
            </a:r>
            <a:br>
              <a:rPr lang="en-CA" dirty="0"/>
            </a:br>
            <a:r>
              <a:rPr lang="en-CA" dirty="0"/>
              <a:t>https://en.wikipedia.org/wiki/On_the_Cruelty_of_Really_Teaching_Computer_Science</a:t>
            </a:r>
            <a:br>
              <a:rPr lang="en-CA" dirty="0"/>
            </a:br>
            <a:r>
              <a:rPr lang="en-CA" dirty="0"/>
              <a:t>https://www.cs.utexas.edu/users/EWD/transcriptions/EWD10xx/EWD1036.html</a:t>
            </a:r>
          </a:p>
          <a:p>
            <a:endParaRPr lang="en-US" dirty="0"/>
          </a:p>
          <a:p>
            <a:r>
              <a:rPr lang="en-US" dirty="0"/>
              <a:t>When someone asks what does ICT, CPU, FPU, AI, USB, or RAM mean, you say, "It's a TLA." If anyone laughs, you know they are part of the ICT club. For the others who are frowning, you apologize for the ICT industry being full of TLAs, then explain TLA and the TLA itself—without using more TLAs.</a:t>
            </a:r>
          </a:p>
          <a:p>
            <a:r>
              <a:rPr lang="en-CA" sz="1300" dirty="0"/>
              <a:t>All vertical industries have their own shorthand TLAs. </a:t>
            </a:r>
            <a:r>
              <a:rPr lang="en-CA" sz="1300" b="1" dirty="0"/>
              <a:t>Just don't use them to impress and intimidate others.</a:t>
            </a:r>
            <a:endParaRPr lang="en-US" b="1" dirty="0"/>
          </a:p>
          <a:p>
            <a:r>
              <a:rPr lang="en-US" dirty="0"/>
              <a:t>https://en.wikipedia.org/wiki/Three-letter_acronym</a:t>
            </a:r>
          </a:p>
          <a:p>
            <a:r>
              <a:rPr lang="en-US" dirty="0"/>
              <a:t>http://www.nickh.org/computer/glossary.html</a:t>
            </a:r>
          </a:p>
          <a:p>
            <a:r>
              <a:rPr lang="en-US" dirty="0"/>
              <a:t>Also see http://www.catb.org/~esr/jargon/index.html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worth 5% of course, optional – not needed to pass the course but worth +0.5 GPA if done.</a:t>
            </a:r>
          </a:p>
          <a:p>
            <a:endParaRPr lang="en-US" dirty="0"/>
          </a:p>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8</a:t>
            </a:fld>
            <a:endParaRPr lang="en-CA"/>
          </a:p>
        </p:txBody>
      </p:sp>
    </p:spTree>
    <p:extLst>
      <p:ext uri="{BB962C8B-B14F-4D97-AF65-F5344CB8AC3E}">
        <p14:creationId xmlns:p14="http://schemas.microsoft.com/office/powerpoint/2010/main" val="2092318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reading the news now. Select a software development topic soon to be ready to present later.</a:t>
            </a:r>
          </a:p>
          <a:p>
            <a:endParaRPr lang="en-US" dirty="0"/>
          </a:p>
          <a:p>
            <a:r>
              <a:rPr lang="en-US" dirty="0"/>
              <a:t>Web Search:  </a:t>
            </a:r>
            <a:r>
              <a:rPr lang="en-US" dirty="0" err="1"/>
              <a:t>ict</a:t>
            </a:r>
            <a:r>
              <a:rPr lang="en-US" dirty="0"/>
              <a:t> news </a:t>
            </a:r>
            <a:r>
              <a:rPr lang="en-US" dirty="0" err="1"/>
              <a:t>canada</a:t>
            </a:r>
            <a:r>
              <a:rPr lang="en-US" dirty="0"/>
              <a:t>, it news websites</a:t>
            </a:r>
          </a:p>
          <a:p>
            <a:r>
              <a:rPr lang="en-US" dirty="0"/>
              <a:t>https://webfoundation.org/ </a:t>
            </a:r>
            <a:r>
              <a:rPr lang="en-CA" dirty="0"/>
              <a:t>The World Wide Web Foundation was established in 2009 by web inventor Sir Tim Berners-Lee to advance the open web as a public good and a basic right. </a:t>
            </a:r>
          </a:p>
          <a:p>
            <a:r>
              <a:rPr lang="en-US" dirty="0"/>
              <a:t>https://blog.mozilla.org/ </a:t>
            </a:r>
            <a:r>
              <a:rPr lang="en-CA" b="1" dirty="0"/>
              <a:t>We make the internet safer, healthier and faster for good. </a:t>
            </a:r>
            <a:r>
              <a:rPr lang="en-CA" dirty="0"/>
              <a:t>Mozilla is the not-for-profit behind Firefox, the original alternative browser. We create products and policy to keep the internet in service of people, not profit. </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216989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057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374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49306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F86D3-C1FC-4C3E-9D0B-3355CEE0905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04811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F86D3-C1FC-4C3E-9D0B-3355CEE09054}"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58894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dirty="0"/>
              <a:t>Click to edit Master title style</a:t>
            </a:r>
          </a:p>
        </p:txBody>
      </p:sp>
      <p:sp>
        <p:nvSpPr>
          <p:cNvPr id="3" name="Content Placeholder 2"/>
          <p:cNvSpPr>
            <a:spLocks noGrp="1"/>
          </p:cNvSpPr>
          <p:nvPr>
            <p:ph idx="1"/>
          </p:nvPr>
        </p:nvSpPr>
        <p:spPr>
          <a:xfrm>
            <a:off x="457200" y="1002382"/>
            <a:ext cx="82296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F86D3-C1FC-4C3E-9D0B-3355CEE09054}"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06654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86D3-C1FC-4C3E-9D0B-3355CEE09054}"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9983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911842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3455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661896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2706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2023-05-08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002382"/>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683568" y="422793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2023-05-08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2023-05-08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2023-05-08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2023-05-08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2023-05-08</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46F86D3-C1FC-4C3E-9D0B-3355CEE09054}" type="datetimeFigureOut">
              <a:rPr lang="en-US" smtClean="0"/>
              <a:t>5/8/2023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4F03574-07D9-43E9-809A-27FFDBE462B9}" type="slidenum">
              <a:rPr lang="en-US" smtClean="0"/>
              <a:t>‹#›</a:t>
            </a:fld>
            <a:endParaRPr lang="en-US"/>
          </a:p>
        </p:txBody>
      </p:sp>
    </p:spTree>
    <p:extLst>
      <p:ext uri="{BB962C8B-B14F-4D97-AF65-F5344CB8AC3E}">
        <p14:creationId xmlns:p14="http://schemas.microsoft.com/office/powerpoint/2010/main" val="3649377676"/>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heglobeandmail.com/opinion/article-squirrel-we-must-zero-in-on-improving-our-attention-management/" TargetMode="External"/><Relationship Id="rId3" Type="http://schemas.openxmlformats.org/officeDocument/2006/relationships/hyperlink" Target="https://www.theglobeandmail.com/technology/your-smartphone-is-making-you-stupid/article37511900/" TargetMode="External"/><Relationship Id="rId7" Type="http://schemas.openxmlformats.org/officeDocument/2006/relationships/hyperlink" Target="https://hbr.org/2018/03/having-your-smartphone-nearby-takes-a-toll-on-your-think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hbr.org/2017/04/a-new-more-rigorous-study-confirms-the-more-you-use-facebook-the-worse-you-feel" TargetMode="External"/><Relationship Id="rId5" Type="http://schemas.openxmlformats.org/officeDocument/2006/relationships/hyperlink" Target="https://www.psychologytoday.com/blog/the-athletes-way/201706/are-smartphones-making-us-stupid" TargetMode="External"/><Relationship Id="rId4" Type="http://schemas.openxmlformats.org/officeDocument/2006/relationships/hyperlink" Target="https://news.utexas.edu/2017/06/26/the-mere-presence-of-your-smartphone-reduces-brain-power" TargetMode="Externa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hyperlink" Target="https://www.theglobeandmail.com/opinion/article-squirrel-we-must-zero-in-on-improving-our-attention-management/" TargetMode="External"/><Relationship Id="rId3" Type="http://schemas.openxmlformats.org/officeDocument/2006/relationships/hyperlink" Target="https://www.theglobeandmail.com/technology/your-smartphone-is-making-you-stupid/article37511900/" TargetMode="External"/><Relationship Id="rId7" Type="http://schemas.openxmlformats.org/officeDocument/2006/relationships/hyperlink" Target="https://hbr.org/2018/03/having-your-smartphone-nearby-takes-a-toll-on-your-think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doi.org/10.1038/s41598-022-05605-0" TargetMode="External"/><Relationship Id="rId5" Type="http://schemas.openxmlformats.org/officeDocument/2006/relationships/hyperlink" Target="https://www.psychologytoday.com/blog/the-athletes-way/201706/are-smartphones-making-us-stupid" TargetMode="External"/><Relationship Id="rId4" Type="http://schemas.openxmlformats.org/officeDocument/2006/relationships/hyperlink" Target="https://news.utexas.edu/2017/06/26/the-mere-presence-of-your-smartphone-reduces-brain-power" TargetMode="Externa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L;D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linkedin.com/learning/success-habits/welcome-to-success?u=2169170" TargetMode="External"/><Relationship Id="rId4" Type="http://schemas.openxmlformats.org/officeDocument/2006/relationships/hyperlink" Target="https://www.youtube.com/watch?v=g2S2mhOisso&amp;feature=youtu.b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s://students.senecacollege.ca/spaces/15/school-of-software-design-data-science/ho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hree-letter_acrony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8" Type="http://schemas.openxmlformats.org/officeDocument/2006/relationships/hyperlink" Target="http://www.computerworld.com/" TargetMode="External"/><Relationship Id="rId13" Type="http://schemas.openxmlformats.org/officeDocument/2006/relationships/hyperlink" Target="http://news.ycombinator.com/" TargetMode="External"/><Relationship Id="rId18" Type="http://schemas.openxmlformats.org/officeDocument/2006/relationships/hyperlink" Target="http://www.zdnet.com/" TargetMode="External"/><Relationship Id="rId26" Type="http://schemas.openxmlformats.org/officeDocument/2006/relationships/hyperlink" Target="http://thenextweb.com/" TargetMode="External"/><Relationship Id="rId3" Type="http://schemas.openxmlformats.org/officeDocument/2006/relationships/hyperlink" Target="https://www.qwant.com/?q=ict+news+canada%2C+it+news+websites" TargetMode="External"/><Relationship Id="rId21" Type="http://schemas.openxmlformats.org/officeDocument/2006/relationships/hyperlink" Target="http://gigaom.com/" TargetMode="External"/><Relationship Id="rId7" Type="http://schemas.openxmlformats.org/officeDocument/2006/relationships/hyperlink" Target="http://www.computerweekly.com/" TargetMode="External"/><Relationship Id="rId12" Type="http://schemas.openxmlformats.org/officeDocument/2006/relationships/hyperlink" Target="http://slashdot.org/" TargetMode="External"/><Relationship Id="rId17" Type="http://schemas.openxmlformats.org/officeDocument/2006/relationships/hyperlink" Target="http://www.cnet.com/" TargetMode="External"/><Relationship Id="rId25" Type="http://schemas.openxmlformats.org/officeDocument/2006/relationships/hyperlink" Target="http://www.readwriteweb.com/" TargetMode="External"/><Relationship Id="rId2" Type="http://schemas.openxmlformats.org/officeDocument/2006/relationships/notesSlide" Target="../notesSlides/notesSlide9.xml"/><Relationship Id="rId16" Type="http://schemas.openxmlformats.org/officeDocument/2006/relationships/hyperlink" Target="http://arstechnica.com/" TargetMode="External"/><Relationship Id="rId20" Type="http://schemas.openxmlformats.org/officeDocument/2006/relationships/hyperlink" Target="http://www.engadget.com/" TargetMode="External"/><Relationship Id="rId29" Type="http://schemas.openxmlformats.org/officeDocument/2006/relationships/hyperlink" Target="http://www.techradar.com/" TargetMode="External"/><Relationship Id="rId1" Type="http://schemas.openxmlformats.org/officeDocument/2006/relationships/slideLayout" Target="../slideLayouts/slideLayout3.xml"/><Relationship Id="rId6" Type="http://schemas.openxmlformats.org/officeDocument/2006/relationships/hyperlink" Target="https://blog.mozilla.org/en/category/mozilla/news/" TargetMode="External"/><Relationship Id="rId11" Type="http://schemas.openxmlformats.org/officeDocument/2006/relationships/hyperlink" Target="https://www.theguardian.com/us/technology" TargetMode="External"/><Relationship Id="rId24" Type="http://schemas.openxmlformats.org/officeDocument/2006/relationships/hyperlink" Target="http://mashable.com/" TargetMode="External"/><Relationship Id="rId5" Type="http://schemas.openxmlformats.org/officeDocument/2006/relationships/hyperlink" Target="http://www.itworld.com/" TargetMode="External"/><Relationship Id="rId15" Type="http://schemas.openxmlformats.org/officeDocument/2006/relationships/image" Target="../media/image6.emf"/><Relationship Id="rId23" Type="http://schemas.openxmlformats.org/officeDocument/2006/relationships/hyperlink" Target="https://www.huffingtonpost.com/section/technology" TargetMode="External"/><Relationship Id="rId28" Type="http://schemas.openxmlformats.org/officeDocument/2006/relationships/hyperlink" Target="http://techcrunch.com/" TargetMode="External"/><Relationship Id="rId10" Type="http://schemas.openxmlformats.org/officeDocument/2006/relationships/hyperlink" Target="https://www.theguardian.com/uk/technology" TargetMode="External"/><Relationship Id="rId19" Type="http://schemas.openxmlformats.org/officeDocument/2006/relationships/hyperlink" Target="http://www.digitaltrends.com/" TargetMode="External"/><Relationship Id="rId4" Type="http://schemas.openxmlformats.org/officeDocument/2006/relationships/hyperlink" Target="http://www.itworldcanada.com/" TargetMode="External"/><Relationship Id="rId9" Type="http://schemas.openxmlformats.org/officeDocument/2006/relationships/hyperlink" Target="http://www.wired.com/" TargetMode="External"/><Relationship Id="rId14" Type="http://schemas.openxmlformats.org/officeDocument/2006/relationships/hyperlink" Target="http://hackernews.org/" TargetMode="External"/><Relationship Id="rId22" Type="http://schemas.openxmlformats.org/officeDocument/2006/relationships/hyperlink" Target="http://gizmodo.com/" TargetMode="External"/><Relationship Id="rId27" Type="http://schemas.openxmlformats.org/officeDocument/2006/relationships/hyperlink" Target="http://www.theverge.com/" TargetMode="External"/><Relationship Id="rId30" Type="http://schemas.openxmlformats.org/officeDocument/2006/relationships/hyperlink" Target="https://www.technowiz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630616" cy="1485900"/>
          </a:xfrm>
        </p:spPr>
        <p:txBody>
          <a:bodyPr>
            <a:normAutofit/>
          </a:bodyPr>
          <a:lstStyle/>
          <a:p>
            <a:endParaRPr lang="en-US" b="1" dirty="0"/>
          </a:p>
          <a:p>
            <a:r>
              <a:rPr lang="en-US" b="1" dirty="0"/>
              <a:t>Course Overview</a:t>
            </a:r>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Weekly Lecture</a:t>
            </a:r>
          </a:p>
        </p:txBody>
      </p:sp>
      <p:sp>
        <p:nvSpPr>
          <p:cNvPr id="6" name="Content Placeholder 5"/>
          <p:cNvSpPr>
            <a:spLocks noGrp="1"/>
          </p:cNvSpPr>
          <p:nvPr>
            <p:ph idx="1"/>
          </p:nvPr>
        </p:nvSpPr>
        <p:spPr>
          <a:xfrm>
            <a:off x="251520" y="1059582"/>
            <a:ext cx="5410944" cy="3888432"/>
          </a:xfrm>
        </p:spPr>
        <p:txBody>
          <a:bodyPr>
            <a:normAutofit/>
          </a:bodyPr>
          <a:lstStyle/>
          <a:p>
            <a:r>
              <a:rPr lang="en-CA" dirty="0"/>
              <a:t>Lectures deliver the content of the week's topic and activity which will become </a:t>
            </a:r>
            <a:r>
              <a:rPr lang="en-CA" i="1" dirty="0"/>
              <a:t>next</a:t>
            </a:r>
            <a:r>
              <a:rPr lang="en-CA" dirty="0"/>
              <a:t> week's quiz.</a:t>
            </a:r>
          </a:p>
          <a:p>
            <a:r>
              <a:rPr lang="en-CA" i="1" dirty="0"/>
              <a:t>Ask questions</a:t>
            </a:r>
            <a:r>
              <a:rPr lang="en-CA" dirty="0"/>
              <a:t> during the lecture.</a:t>
            </a:r>
          </a:p>
          <a:p>
            <a:r>
              <a:rPr lang="en-CA" dirty="0">
                <a:hlinkClick r:id="rId3"/>
              </a:rPr>
              <a:t>Put away</a:t>
            </a:r>
            <a:r>
              <a:rPr lang="en-CA" dirty="0"/>
              <a:t> away your smartphone.</a:t>
            </a:r>
            <a:br>
              <a:rPr lang="en-CA" dirty="0"/>
            </a:br>
            <a:r>
              <a:rPr lang="en-CA" dirty="0"/>
              <a:t>(</a:t>
            </a:r>
            <a:r>
              <a:rPr lang="en-CA" dirty="0">
                <a:hlinkClick r:id="rId4"/>
              </a:rPr>
              <a:t>It</a:t>
            </a:r>
            <a:r>
              <a:rPr lang="en-CA" dirty="0"/>
              <a:t> </a:t>
            </a:r>
            <a:r>
              <a:rPr lang="en-CA" dirty="0">
                <a:hlinkClick r:id="rId5"/>
              </a:rPr>
              <a:t>makes</a:t>
            </a:r>
            <a:r>
              <a:rPr lang="en-CA" dirty="0"/>
              <a:t> </a:t>
            </a:r>
            <a:r>
              <a:rPr lang="en-CA" dirty="0">
                <a:hlinkClick r:id="rId6"/>
              </a:rPr>
              <a:t>you</a:t>
            </a:r>
            <a:r>
              <a:rPr lang="en-CA" dirty="0"/>
              <a:t> </a:t>
            </a:r>
            <a:r>
              <a:rPr lang="en-CA" dirty="0">
                <a:hlinkClick r:id="rId7"/>
              </a:rPr>
              <a:t>stupid</a:t>
            </a:r>
            <a:r>
              <a:rPr lang="en-CA" dirty="0"/>
              <a:t> </a:t>
            </a:r>
            <a:r>
              <a:rPr lang="en-CA" dirty="0">
                <a:hlinkClick r:id="rId8"/>
              </a:rPr>
              <a:t>.</a:t>
            </a:r>
            <a:r>
              <a:rPr lang="en-CA" dirty="0"/>
              <a:t>)</a:t>
            </a:r>
          </a:p>
        </p:txBody>
      </p:sp>
      <p:pic>
        <p:nvPicPr>
          <p:cNvPr id="2051" name="Picture 3" descr="C:\Users\dhr\AppData\Local\Microsoft\Windows\INetCache\IE\X9KBJFMO\lecture-with-audienc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1419622"/>
            <a:ext cx="3171574" cy="257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1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Weekly Lecture</a:t>
            </a:r>
          </a:p>
        </p:txBody>
      </p:sp>
      <p:sp>
        <p:nvSpPr>
          <p:cNvPr id="6" name="Content Placeholder 5"/>
          <p:cNvSpPr>
            <a:spLocks noGrp="1"/>
          </p:cNvSpPr>
          <p:nvPr>
            <p:ph idx="1"/>
          </p:nvPr>
        </p:nvSpPr>
        <p:spPr>
          <a:xfrm>
            <a:off x="251520" y="1059582"/>
            <a:ext cx="3816424" cy="3888432"/>
          </a:xfrm>
        </p:spPr>
        <p:txBody>
          <a:bodyPr>
            <a:normAutofit lnSpcReduction="10000"/>
          </a:bodyPr>
          <a:lstStyle/>
          <a:p>
            <a:pPr marL="0" indent="0" algn="ctr">
              <a:buNone/>
            </a:pPr>
            <a:r>
              <a:rPr lang="en-CA" sz="4400" dirty="0">
                <a:hlinkClick r:id="rId3"/>
              </a:rPr>
              <a:t>Your</a:t>
            </a:r>
            <a:r>
              <a:rPr lang="en-CA" sz="4400" dirty="0"/>
              <a:t> </a:t>
            </a:r>
          </a:p>
          <a:p>
            <a:pPr marL="0" indent="0" algn="ctr">
              <a:buNone/>
            </a:pPr>
            <a:r>
              <a:rPr lang="en-CA" sz="4400" dirty="0">
                <a:hlinkClick r:id="rId4"/>
              </a:rPr>
              <a:t>smartphone</a:t>
            </a:r>
            <a:r>
              <a:rPr lang="en-CA" sz="4400" dirty="0"/>
              <a:t> </a:t>
            </a:r>
            <a:br>
              <a:rPr lang="en-CA" sz="4400" dirty="0"/>
            </a:br>
            <a:r>
              <a:rPr lang="en-CA" sz="4400" dirty="0">
                <a:hlinkClick r:id="rId5"/>
              </a:rPr>
              <a:t>makes</a:t>
            </a:r>
            <a:r>
              <a:rPr lang="en-CA" sz="4400" dirty="0"/>
              <a:t> </a:t>
            </a:r>
            <a:br>
              <a:rPr lang="en-CA" sz="4400" dirty="0"/>
            </a:br>
            <a:r>
              <a:rPr lang="en-CA" sz="4400" dirty="0">
                <a:hlinkClick r:id="rId6"/>
              </a:rPr>
              <a:t>you</a:t>
            </a:r>
            <a:r>
              <a:rPr lang="en-CA" sz="4400" dirty="0"/>
              <a:t> </a:t>
            </a:r>
            <a:br>
              <a:rPr lang="en-CA" sz="4400" dirty="0"/>
            </a:br>
            <a:r>
              <a:rPr lang="en-CA" sz="4400" dirty="0">
                <a:hlinkClick r:id="rId7"/>
              </a:rPr>
              <a:t>stupid</a:t>
            </a:r>
            <a:br>
              <a:rPr lang="en-CA" sz="4400" dirty="0"/>
            </a:br>
            <a:r>
              <a:rPr lang="en-CA" sz="4400" dirty="0">
                <a:hlinkClick r:id="rId8"/>
              </a:rPr>
              <a:t>.</a:t>
            </a:r>
            <a:endParaRPr lang="en-CA" sz="4400" dirty="0"/>
          </a:p>
        </p:txBody>
      </p:sp>
      <p:pic>
        <p:nvPicPr>
          <p:cNvPr id="5" name="Picture 4">
            <a:extLst>
              <a:ext uri="{FF2B5EF4-FFF2-40B4-BE49-F238E27FC236}">
                <a16:creationId xmlns:a16="http://schemas.microsoft.com/office/drawing/2014/main" id="{01A73463-18E8-4252-947A-C01EF601AFBB}"/>
              </a:ext>
            </a:extLst>
          </p:cNvPr>
          <p:cNvPicPr>
            <a:picLocks noChangeAspect="1"/>
          </p:cNvPicPr>
          <p:nvPr/>
        </p:nvPicPr>
        <p:blipFill>
          <a:blip r:embed="rId9"/>
          <a:stretch>
            <a:fillRect/>
          </a:stretch>
        </p:blipFill>
        <p:spPr>
          <a:xfrm>
            <a:off x="4283968" y="339502"/>
            <a:ext cx="4752528" cy="4733102"/>
          </a:xfrm>
          <a:prstGeom prst="rect">
            <a:avLst/>
          </a:prstGeom>
        </p:spPr>
      </p:pic>
    </p:spTree>
    <p:extLst>
      <p:ext uri="{BB962C8B-B14F-4D97-AF65-F5344CB8AC3E}">
        <p14:creationId xmlns:p14="http://schemas.microsoft.com/office/powerpoint/2010/main" val="1069501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Weekly Activity</a:t>
            </a:r>
          </a:p>
        </p:txBody>
      </p:sp>
      <p:sp>
        <p:nvSpPr>
          <p:cNvPr id="6" name="Content Placeholder 5"/>
          <p:cNvSpPr>
            <a:spLocks noGrp="1"/>
          </p:cNvSpPr>
          <p:nvPr>
            <p:ph idx="1"/>
          </p:nvPr>
        </p:nvSpPr>
        <p:spPr>
          <a:xfrm>
            <a:off x="251520" y="1059582"/>
            <a:ext cx="5987008" cy="3657600"/>
          </a:xfrm>
        </p:spPr>
        <p:txBody>
          <a:bodyPr>
            <a:normAutofit lnSpcReduction="10000"/>
          </a:bodyPr>
          <a:lstStyle/>
          <a:p>
            <a:r>
              <a:rPr lang="en-CA" dirty="0"/>
              <a:t>Weekly Activity (assignment) is your investigation of the week's topic</a:t>
            </a:r>
          </a:p>
          <a:p>
            <a:r>
              <a:rPr lang="en-CA" dirty="0"/>
              <a:t>Activities are reviewed in class.</a:t>
            </a:r>
            <a:r>
              <a:rPr lang="en-CA" dirty="0">
                <a:solidFill>
                  <a:schemeClr val="tx2"/>
                </a:solidFill>
              </a:rPr>
              <a:t> </a:t>
            </a:r>
          </a:p>
          <a:p>
            <a:r>
              <a:rPr lang="en-CA" dirty="0">
                <a:solidFill>
                  <a:schemeClr val="tx2"/>
                </a:solidFill>
              </a:rPr>
              <a:t>Submit </a:t>
            </a:r>
            <a:r>
              <a:rPr lang="en-CA" dirty="0"/>
              <a:t>by class date </a:t>
            </a:r>
            <a:r>
              <a:rPr lang="en-CA" b="1" dirty="0"/>
              <a:t>+ 2 calendar days</a:t>
            </a:r>
            <a:endParaRPr lang="en-CA" dirty="0"/>
          </a:p>
          <a:p>
            <a:r>
              <a:rPr lang="en-CA" dirty="0"/>
              <a:t>Five 'Grace Days' available.</a:t>
            </a:r>
          </a:p>
          <a:p>
            <a:r>
              <a:rPr lang="en-CA" b="1" dirty="0"/>
              <a:t>10</a:t>
            </a:r>
            <a:r>
              <a:rPr lang="en-CA" dirty="0"/>
              <a:t> activities, the </a:t>
            </a:r>
            <a:r>
              <a:rPr lang="en-CA" b="1" dirty="0">
                <a:solidFill>
                  <a:schemeClr val="tx2"/>
                </a:solidFill>
              </a:rPr>
              <a:t>best 8 </a:t>
            </a:r>
            <a:r>
              <a:rPr lang="en-CA" dirty="0"/>
              <a:t>count</a:t>
            </a:r>
          </a:p>
          <a:p>
            <a:pPr lvl="1"/>
            <a:r>
              <a:rPr lang="en-CA" dirty="0"/>
              <a:t>When life happens, you have a no cost option </a:t>
            </a:r>
          </a:p>
          <a:p>
            <a:r>
              <a:rPr lang="en-CA" b="1" i="1" dirty="0"/>
              <a:t>Minimum</a:t>
            </a:r>
            <a:r>
              <a:rPr lang="en-CA" dirty="0"/>
              <a:t> 50% average of the best 8</a:t>
            </a:r>
          </a:p>
          <a:p>
            <a:r>
              <a:rPr lang="en-CA" dirty="0">
                <a:solidFill>
                  <a:schemeClr val="tx2"/>
                </a:solidFill>
              </a:rPr>
              <a:t>5% each, 40% </a:t>
            </a:r>
            <a:r>
              <a:rPr lang="en-CA" dirty="0"/>
              <a:t>of course grading</a:t>
            </a:r>
          </a:p>
          <a:p>
            <a:pPr lvl="1"/>
            <a:endParaRPr lang="en-CA" dirty="0"/>
          </a:p>
        </p:txBody>
      </p:sp>
      <p:pic>
        <p:nvPicPr>
          <p:cNvPr id="3074"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419622"/>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7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571184" cy="742950"/>
          </a:xfrm>
        </p:spPr>
        <p:txBody>
          <a:bodyPr/>
          <a:lstStyle/>
          <a:p>
            <a:r>
              <a:rPr lang="en-CA" dirty="0"/>
              <a:t>Weekly Quiz</a:t>
            </a:r>
          </a:p>
        </p:txBody>
      </p:sp>
      <p:sp>
        <p:nvSpPr>
          <p:cNvPr id="4" name="Content Placeholder 3"/>
          <p:cNvSpPr>
            <a:spLocks noGrp="1"/>
          </p:cNvSpPr>
          <p:nvPr>
            <p:ph idx="1"/>
          </p:nvPr>
        </p:nvSpPr>
        <p:spPr>
          <a:xfrm>
            <a:off x="251520" y="1059582"/>
            <a:ext cx="5904656" cy="3543300"/>
          </a:xfrm>
        </p:spPr>
        <p:txBody>
          <a:bodyPr>
            <a:normAutofit/>
          </a:bodyPr>
          <a:lstStyle/>
          <a:p>
            <a:pPr>
              <a:lnSpc>
                <a:spcPct val="110000"/>
              </a:lnSpc>
              <a:spcBef>
                <a:spcPts val="600"/>
              </a:spcBef>
            </a:pPr>
            <a:r>
              <a:rPr lang="en-CA" dirty="0"/>
              <a:t>Done online within ~20 minute </a:t>
            </a:r>
            <a:r>
              <a:rPr lang="en-CA" dirty="0">
                <a:solidFill>
                  <a:schemeClr val="tx2"/>
                </a:solidFill>
              </a:rPr>
              <a:t>timebox.</a:t>
            </a:r>
            <a:br>
              <a:rPr lang="en-CA" dirty="0">
                <a:solidFill>
                  <a:schemeClr val="tx2"/>
                </a:solidFill>
              </a:rPr>
            </a:br>
            <a:r>
              <a:rPr lang="en-CA" dirty="0">
                <a:solidFill>
                  <a:schemeClr val="tx2"/>
                </a:solidFill>
              </a:rPr>
              <a:t>Plan to be early to finish on time.</a:t>
            </a:r>
            <a:endParaRPr lang="en-CA" strike="sngStrike" dirty="0"/>
          </a:p>
          <a:p>
            <a:pPr>
              <a:lnSpc>
                <a:spcPct val="110000"/>
              </a:lnSpc>
              <a:spcBef>
                <a:spcPts val="600"/>
              </a:spcBef>
            </a:pPr>
            <a:r>
              <a:rPr lang="en-CA" b="1" dirty="0"/>
              <a:t>10</a:t>
            </a:r>
            <a:r>
              <a:rPr lang="en-CA" dirty="0"/>
              <a:t> quizzes, only the </a:t>
            </a:r>
            <a:r>
              <a:rPr lang="en-CA" b="1" dirty="0">
                <a:solidFill>
                  <a:schemeClr val="tx2"/>
                </a:solidFill>
              </a:rPr>
              <a:t>best 8</a:t>
            </a:r>
            <a:r>
              <a:rPr lang="en-CA" b="1" dirty="0"/>
              <a:t> </a:t>
            </a:r>
            <a:r>
              <a:rPr lang="en-CA" dirty="0"/>
              <a:t>count</a:t>
            </a:r>
          </a:p>
          <a:p>
            <a:pPr lvl="1"/>
            <a:r>
              <a:rPr lang="en-CA" dirty="0"/>
              <a:t>When life happens, you have a no cost option </a:t>
            </a:r>
          </a:p>
          <a:p>
            <a:r>
              <a:rPr lang="en-CA" b="1" i="1" dirty="0"/>
              <a:t>Minimum</a:t>
            </a:r>
            <a:r>
              <a:rPr lang="en-CA" dirty="0"/>
              <a:t> 50% average of the best 8</a:t>
            </a:r>
          </a:p>
          <a:p>
            <a:r>
              <a:rPr lang="en-CA" dirty="0">
                <a:solidFill>
                  <a:schemeClr val="tx2"/>
                </a:solidFill>
              </a:rPr>
              <a:t>3.75% each, 30% </a:t>
            </a:r>
            <a:r>
              <a:rPr lang="en-CA" dirty="0"/>
              <a:t>of course grading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758" y="1239251"/>
            <a:ext cx="2123548" cy="2124587"/>
          </a:xfrm>
          <a:prstGeom prst="rect">
            <a:avLst/>
          </a:prstGeom>
        </p:spPr>
      </p:pic>
    </p:spTree>
    <p:extLst>
      <p:ext uri="{BB962C8B-B14F-4D97-AF65-F5344CB8AC3E}">
        <p14:creationId xmlns:p14="http://schemas.microsoft.com/office/powerpoint/2010/main" val="163661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Final Project</a:t>
            </a:r>
          </a:p>
        </p:txBody>
      </p:sp>
      <p:sp>
        <p:nvSpPr>
          <p:cNvPr id="3" name="Content Placeholder 2"/>
          <p:cNvSpPr>
            <a:spLocks noGrp="1"/>
          </p:cNvSpPr>
          <p:nvPr>
            <p:ph idx="1"/>
          </p:nvPr>
        </p:nvSpPr>
        <p:spPr>
          <a:xfrm>
            <a:off x="251520" y="1059582"/>
            <a:ext cx="5832648" cy="3657600"/>
          </a:xfrm>
        </p:spPr>
        <p:txBody>
          <a:bodyPr>
            <a:normAutofit/>
          </a:bodyPr>
          <a:lstStyle/>
          <a:p>
            <a:r>
              <a:rPr lang="en-CA" dirty="0"/>
              <a:t>SDLC project</a:t>
            </a:r>
          </a:p>
          <a:p>
            <a:r>
              <a:rPr lang="en-CA" dirty="0"/>
              <a:t>Group work </a:t>
            </a:r>
            <a:r>
              <a:rPr lang="en-CA" dirty="0">
                <a:solidFill>
                  <a:schemeClr val="tx2"/>
                </a:solidFill>
              </a:rPr>
              <a:t>using MS Teams</a:t>
            </a:r>
            <a:endParaRPr lang="en-CA" dirty="0"/>
          </a:p>
          <a:p>
            <a:r>
              <a:rPr lang="en-CA" dirty="0">
                <a:solidFill>
                  <a:schemeClr val="tx2"/>
                </a:solidFill>
              </a:rPr>
              <a:t>Must be completed</a:t>
            </a:r>
            <a:r>
              <a:rPr lang="en-CA" dirty="0"/>
              <a:t> to pass the course</a:t>
            </a:r>
          </a:p>
          <a:p>
            <a:r>
              <a:rPr lang="en-CA" dirty="0"/>
              <a:t>up to 25% of total course marks</a:t>
            </a:r>
          </a:p>
          <a:p>
            <a:r>
              <a:rPr lang="en-CA" dirty="0"/>
              <a:t>Completed during last 2-3 weeks of the term.</a:t>
            </a:r>
          </a:p>
          <a:p>
            <a:r>
              <a:rPr lang="en-US" b="1" dirty="0"/>
              <a:t>N</a:t>
            </a:r>
            <a:r>
              <a:rPr lang="en-CA" b="1" dirty="0"/>
              <a:t>o exam!</a:t>
            </a:r>
          </a:p>
        </p:txBody>
      </p:sp>
      <p:pic>
        <p:nvPicPr>
          <p:cNvPr id="6147" name="Picture 3" descr="C:\Users\dhr\AppData\Local\Microsoft\Windows\INetCache\IE\4T17JVY4\Assignments_for_life_that_you_can't_igno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203598"/>
            <a:ext cx="2459112" cy="24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7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Assessments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136865419"/>
              </p:ext>
            </p:extLst>
          </p:nvPr>
        </p:nvGraphicFramePr>
        <p:xfrm>
          <a:off x="457201" y="987574"/>
          <a:ext cx="4618855" cy="2286248"/>
        </p:xfrm>
        <a:graphic>
          <a:graphicData uri="http://schemas.openxmlformats.org/drawingml/2006/table">
            <a:tbl>
              <a:tblPr firstRow="1" lastRow="1">
                <a:tableStyleId>{5C22544A-7EE6-4342-B048-85BDC9FD1C3A}</a:tableStyleId>
              </a:tblPr>
              <a:tblGrid>
                <a:gridCol w="3117395">
                  <a:extLst>
                    <a:ext uri="{9D8B030D-6E8A-4147-A177-3AD203B41FA5}">
                      <a16:colId xmlns:a16="http://schemas.microsoft.com/office/drawing/2014/main" val="20000"/>
                    </a:ext>
                  </a:extLst>
                </a:gridCol>
                <a:gridCol w="1501460">
                  <a:extLst>
                    <a:ext uri="{9D8B030D-6E8A-4147-A177-3AD203B41FA5}">
                      <a16:colId xmlns:a16="http://schemas.microsoft.com/office/drawing/2014/main" val="20001"/>
                    </a:ext>
                  </a:extLst>
                </a:gridCol>
              </a:tblGrid>
              <a:tr h="432048">
                <a:tc>
                  <a:txBody>
                    <a:bodyPr/>
                    <a:lstStyle/>
                    <a:p>
                      <a:pPr algn="l"/>
                      <a:r>
                        <a:rPr lang="en-CA" dirty="0"/>
                        <a:t>Content</a:t>
                      </a:r>
                    </a:p>
                  </a:txBody>
                  <a:tcPr marL="205418" marR="205418"/>
                </a:tc>
                <a:tc>
                  <a:txBody>
                    <a:bodyPr/>
                    <a:lstStyle/>
                    <a:p>
                      <a:pPr algn="ctr"/>
                      <a:r>
                        <a:rPr lang="en-CA" dirty="0"/>
                        <a:t>%</a:t>
                      </a:r>
                    </a:p>
                  </a:txBody>
                  <a:tcPr marL="205418" marR="205418"/>
                </a:tc>
                <a:extLst>
                  <a:ext uri="{0D108BD9-81ED-4DB2-BD59-A6C34878D82A}">
                    <a16:rowId xmlns:a16="http://schemas.microsoft.com/office/drawing/2014/main" val="10000"/>
                  </a:ext>
                </a:extLst>
              </a:tr>
              <a:tr h="370840">
                <a:tc>
                  <a:txBody>
                    <a:bodyPr/>
                    <a:lstStyle/>
                    <a:p>
                      <a:pPr algn="l"/>
                      <a:r>
                        <a:rPr lang="en-CA" dirty="0"/>
                        <a:t>Quizzes	 (best 8 of 10) *</a:t>
                      </a:r>
                    </a:p>
                  </a:txBody>
                  <a:tcPr marL="205418" marR="205418"/>
                </a:tc>
                <a:tc>
                  <a:txBody>
                    <a:bodyPr/>
                    <a:lstStyle/>
                    <a:p>
                      <a:pPr algn="ctr"/>
                      <a:r>
                        <a:rPr lang="en-CA" dirty="0"/>
                        <a:t>30%</a:t>
                      </a:r>
                    </a:p>
                  </a:txBody>
                  <a:tcPr marL="205418" marR="205418"/>
                </a:tc>
                <a:extLst>
                  <a:ext uri="{0D108BD9-81ED-4DB2-BD59-A6C34878D82A}">
                    <a16:rowId xmlns:a16="http://schemas.microsoft.com/office/drawing/2014/main" val="10001"/>
                  </a:ext>
                </a:extLst>
              </a:tr>
              <a:tr h="370840">
                <a:tc>
                  <a:txBody>
                    <a:bodyPr/>
                    <a:lstStyle/>
                    <a:p>
                      <a:pPr algn="l"/>
                      <a:r>
                        <a:rPr lang="en-CA" dirty="0"/>
                        <a:t>Activities	 </a:t>
                      </a:r>
                      <a:r>
                        <a:rPr lang="en-CA" baseline="0" dirty="0"/>
                        <a:t>(best 8 of 10) *</a:t>
                      </a:r>
                      <a:endParaRPr lang="en-CA" dirty="0"/>
                    </a:p>
                  </a:txBody>
                  <a:tcPr marL="205418" marR="205418"/>
                </a:tc>
                <a:tc>
                  <a:txBody>
                    <a:bodyPr/>
                    <a:lstStyle/>
                    <a:p>
                      <a:pPr algn="ctr"/>
                      <a:r>
                        <a:rPr lang="en-CA" dirty="0"/>
                        <a:t>40%</a:t>
                      </a:r>
                    </a:p>
                  </a:txBody>
                  <a:tcPr marL="205418" marR="205418"/>
                </a:tc>
                <a:extLst>
                  <a:ext uri="{0D108BD9-81ED-4DB2-BD59-A6C34878D82A}">
                    <a16:rowId xmlns:a16="http://schemas.microsoft.com/office/drawing/2014/main" val="10002"/>
                  </a:ext>
                </a:extLst>
              </a:tr>
              <a:tr h="370840">
                <a:tc>
                  <a:txBody>
                    <a:bodyPr/>
                    <a:lstStyle/>
                    <a:p>
                      <a:pPr algn="l"/>
                      <a:r>
                        <a:rPr lang="en-CA" dirty="0"/>
                        <a:t>ICT News Item (optional)</a:t>
                      </a:r>
                    </a:p>
                  </a:txBody>
                  <a:tcPr marL="205418" marR="205418"/>
                </a:tc>
                <a:tc>
                  <a:txBody>
                    <a:bodyPr/>
                    <a:lstStyle/>
                    <a:p>
                      <a:pPr algn="ctr"/>
                      <a:r>
                        <a:rPr lang="en-CA" dirty="0"/>
                        <a:t> 5%</a:t>
                      </a:r>
                    </a:p>
                  </a:txBody>
                  <a:tcPr marL="205418" marR="205418"/>
                </a:tc>
                <a:extLst>
                  <a:ext uri="{0D108BD9-81ED-4DB2-BD59-A6C34878D82A}">
                    <a16:rowId xmlns:a16="http://schemas.microsoft.com/office/drawing/2014/main" val="4171970015"/>
                  </a:ext>
                </a:extLst>
              </a:tr>
              <a:tr h="370840">
                <a:tc>
                  <a:txBody>
                    <a:bodyPr/>
                    <a:lstStyle/>
                    <a:p>
                      <a:pPr algn="l"/>
                      <a:r>
                        <a:rPr lang="en-CA" dirty="0"/>
                        <a:t>Final Project    (required)</a:t>
                      </a:r>
                    </a:p>
                  </a:txBody>
                  <a:tcPr marL="205418" marR="205418"/>
                </a:tc>
                <a:tc>
                  <a:txBody>
                    <a:bodyPr/>
                    <a:lstStyle/>
                    <a:p>
                      <a:pPr algn="ctr"/>
                      <a:r>
                        <a:rPr lang="en-CA" dirty="0"/>
                        <a:t>25%</a:t>
                      </a:r>
                    </a:p>
                  </a:txBody>
                  <a:tcPr marL="205418" marR="205418"/>
                </a:tc>
                <a:extLst>
                  <a:ext uri="{0D108BD9-81ED-4DB2-BD59-A6C34878D82A}">
                    <a16:rowId xmlns:a16="http://schemas.microsoft.com/office/drawing/2014/main" val="10003"/>
                  </a:ext>
                </a:extLst>
              </a:tr>
              <a:tr h="370840">
                <a:tc>
                  <a:txBody>
                    <a:bodyPr/>
                    <a:lstStyle/>
                    <a:p>
                      <a:pPr algn="l"/>
                      <a:r>
                        <a:rPr lang="en-CA" dirty="0"/>
                        <a:t>Total *</a:t>
                      </a:r>
                    </a:p>
                  </a:txBody>
                  <a:tcPr marL="205418" marR="205418"/>
                </a:tc>
                <a:tc>
                  <a:txBody>
                    <a:bodyPr/>
                    <a:lstStyle/>
                    <a:p>
                      <a:pPr algn="ctr"/>
                      <a:r>
                        <a:rPr lang="en-CA" dirty="0"/>
                        <a:t>100%</a:t>
                      </a:r>
                    </a:p>
                  </a:txBody>
                  <a:tcPr marL="205418" marR="205418"/>
                </a:tc>
                <a:extLst>
                  <a:ext uri="{0D108BD9-81ED-4DB2-BD59-A6C34878D82A}">
                    <a16:rowId xmlns:a16="http://schemas.microsoft.com/office/drawing/2014/main" val="10004"/>
                  </a:ext>
                </a:extLst>
              </a:tr>
            </a:tbl>
          </a:graphicData>
        </a:graphic>
      </p:graphicFrame>
      <p:pic>
        <p:nvPicPr>
          <p:cNvPr id="5122" name="Picture 2" descr="C:\Users\dhr\AppData\Local\Microsoft\Windows\INetCache\IE\4T17JVY4\evaluati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8581" y="987575"/>
            <a:ext cx="2907875" cy="22862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5536" y="3435846"/>
            <a:ext cx="6480720" cy="646331"/>
          </a:xfrm>
          <a:prstGeom prst="rect">
            <a:avLst/>
          </a:prstGeom>
          <a:noFill/>
        </p:spPr>
        <p:txBody>
          <a:bodyPr wrap="square" rtlCol="0">
            <a:spAutoFit/>
          </a:bodyPr>
          <a:lstStyle/>
          <a:p>
            <a:r>
              <a:rPr lang="en-CA" b="1" i="1" dirty="0"/>
              <a:t>* minimum</a:t>
            </a:r>
            <a:r>
              <a:rPr lang="en-CA" dirty="0"/>
              <a:t> 50% average – 49.99999% is below the minimum</a:t>
            </a:r>
          </a:p>
          <a:p>
            <a:r>
              <a:rPr lang="en-CA" dirty="0"/>
              <a:t>See Course Information and Addendum for details</a:t>
            </a:r>
            <a:endParaRPr lang="en-US" dirty="0"/>
          </a:p>
        </p:txBody>
      </p:sp>
    </p:spTree>
    <p:extLst>
      <p:ext uri="{BB962C8B-B14F-4D97-AF65-F5344CB8AC3E}">
        <p14:creationId xmlns:p14="http://schemas.microsoft.com/office/powerpoint/2010/main" val="347666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42950"/>
          </a:xfrm>
        </p:spPr>
        <p:txBody>
          <a:bodyPr>
            <a:normAutofit/>
          </a:bodyPr>
          <a:lstStyle/>
          <a:p>
            <a:pPr algn="ctr"/>
            <a:r>
              <a:rPr lang="en-CA" dirty="0"/>
              <a:t>Success is not goals, it is </a:t>
            </a:r>
            <a:r>
              <a:rPr lang="en-CA" i="1" dirty="0"/>
              <a:t>process</a:t>
            </a:r>
            <a:r>
              <a:rPr lang="en-CA" dirty="0"/>
              <a:t>.</a:t>
            </a:r>
            <a:endParaRPr lang="en-US" dirty="0"/>
          </a:p>
        </p:txBody>
      </p:sp>
      <p:sp>
        <p:nvSpPr>
          <p:cNvPr id="3" name="Content Placeholder 2"/>
          <p:cNvSpPr>
            <a:spLocks noGrp="1"/>
          </p:cNvSpPr>
          <p:nvPr>
            <p:ph idx="1"/>
          </p:nvPr>
        </p:nvSpPr>
        <p:spPr>
          <a:xfrm>
            <a:off x="360040" y="1059582"/>
            <a:ext cx="8676456" cy="3819872"/>
          </a:xfrm>
        </p:spPr>
        <p:txBody>
          <a:bodyPr>
            <a:normAutofit lnSpcReduction="10000"/>
          </a:bodyPr>
          <a:lstStyle/>
          <a:p>
            <a:pPr marL="0" indent="0">
              <a:buNone/>
            </a:pPr>
            <a:r>
              <a:rPr lang="en-US" b="1" dirty="0">
                <a:solidFill>
                  <a:schemeClr val="tx2"/>
                </a:solidFill>
              </a:rPr>
              <a:t>Do the right things</a:t>
            </a:r>
            <a:r>
              <a:rPr lang="en-US" dirty="0">
                <a:solidFill>
                  <a:schemeClr val="tx2"/>
                </a:solidFill>
              </a:rPr>
              <a:t>: attend class, </a:t>
            </a:r>
            <a:r>
              <a:rPr lang="en-US" i="1" dirty="0">
                <a:solidFill>
                  <a:schemeClr val="tx2"/>
                </a:solidFill>
              </a:rPr>
              <a:t>do the work</a:t>
            </a:r>
            <a:r>
              <a:rPr lang="en-US" dirty="0">
                <a:solidFill>
                  <a:schemeClr val="tx2"/>
                </a:solidFill>
              </a:rPr>
              <a:t>.</a:t>
            </a:r>
          </a:p>
          <a:p>
            <a:pPr marL="0" indent="0">
              <a:buNone/>
            </a:pPr>
            <a:r>
              <a:rPr lang="en-US" b="1" dirty="0">
                <a:solidFill>
                  <a:schemeClr val="tx2"/>
                </a:solidFill>
              </a:rPr>
              <a:t>Do things right</a:t>
            </a:r>
            <a:r>
              <a:rPr lang="en-US" dirty="0">
                <a:solidFill>
                  <a:schemeClr val="tx2"/>
                </a:solidFill>
              </a:rPr>
              <a:t>: with integrity -- it's not just academic.</a:t>
            </a:r>
          </a:p>
          <a:p>
            <a:pPr marL="457200" indent="-457200">
              <a:buFont typeface="+mj-lt"/>
              <a:buAutoNum type="arabicPeriod"/>
            </a:pPr>
            <a:r>
              <a:rPr lang="en-US" dirty="0"/>
              <a:t>Web sites and email do not push. You must </a:t>
            </a:r>
            <a:r>
              <a:rPr lang="en-US" dirty="0">
                <a:solidFill>
                  <a:schemeClr val="tx2"/>
                </a:solidFill>
              </a:rPr>
              <a:t>pull</a:t>
            </a:r>
            <a:r>
              <a:rPr lang="en-US" dirty="0"/>
              <a:t>.</a:t>
            </a:r>
            <a:endParaRPr lang="en-CA" dirty="0"/>
          </a:p>
          <a:p>
            <a:pPr marL="457200" indent="-457200">
              <a:buFont typeface="+mj-lt"/>
              <a:buAutoNum type="arabicPeriod"/>
            </a:pPr>
            <a:r>
              <a:rPr lang="en-CA" dirty="0">
                <a:solidFill>
                  <a:schemeClr val="tx2"/>
                </a:solidFill>
              </a:rPr>
              <a:t>Follow</a:t>
            </a:r>
            <a:r>
              <a:rPr lang="en-CA" dirty="0"/>
              <a:t> ICT tech news and come prepared to discuss.</a:t>
            </a:r>
          </a:p>
          <a:p>
            <a:pPr marL="457200" indent="-457200">
              <a:buFont typeface="+mj-lt"/>
              <a:buAutoNum type="arabicPeriod"/>
            </a:pPr>
            <a:r>
              <a:rPr lang="en-CA" dirty="0">
                <a:solidFill>
                  <a:schemeClr val="tx2"/>
                </a:solidFill>
              </a:rPr>
              <a:t>Take</a:t>
            </a:r>
            <a:r>
              <a:rPr lang="en-CA" dirty="0"/>
              <a:t> </a:t>
            </a:r>
            <a:r>
              <a:rPr lang="en-CA" dirty="0">
                <a:solidFill>
                  <a:schemeClr val="tx2"/>
                </a:solidFill>
              </a:rPr>
              <a:t>notes</a:t>
            </a:r>
            <a:r>
              <a:rPr lang="en-CA" dirty="0"/>
              <a:t>. ICT professionals do this in every meeting.</a:t>
            </a:r>
          </a:p>
          <a:p>
            <a:pPr marL="457200" indent="-457200">
              <a:buFont typeface="+mj-lt"/>
              <a:buAutoNum type="arabicPeriod"/>
            </a:pPr>
            <a:r>
              <a:rPr lang="en-CA" dirty="0" err="1">
                <a:hlinkClick r:id="rId3"/>
              </a:rPr>
              <a:t>TL;DR</a:t>
            </a:r>
            <a:r>
              <a:rPr lang="en-CA" dirty="0"/>
              <a:t> not an option. </a:t>
            </a:r>
            <a:r>
              <a:rPr lang="en-CA" dirty="0">
                <a:solidFill>
                  <a:schemeClr val="tx2"/>
                </a:solidFill>
              </a:rPr>
              <a:t>Follow </a:t>
            </a:r>
            <a:r>
              <a:rPr lang="en-CA" i="1" dirty="0">
                <a:solidFill>
                  <a:schemeClr val="tx2"/>
                </a:solidFill>
              </a:rPr>
              <a:t>all</a:t>
            </a:r>
            <a:r>
              <a:rPr lang="en-CA" dirty="0">
                <a:solidFill>
                  <a:schemeClr val="tx2"/>
                </a:solidFill>
              </a:rPr>
              <a:t> steps</a:t>
            </a:r>
            <a:r>
              <a:rPr lang="en-CA" dirty="0"/>
              <a:t> in the activity. </a:t>
            </a:r>
          </a:p>
          <a:p>
            <a:pPr marL="457200" indent="-457200">
              <a:buFont typeface="+mj-lt"/>
              <a:buAutoNum type="arabicPeriod"/>
            </a:pPr>
            <a:r>
              <a:rPr lang="en-CA" dirty="0">
                <a:solidFill>
                  <a:schemeClr val="tx2"/>
                </a:solidFill>
              </a:rPr>
              <a:t>Discuss </a:t>
            </a:r>
            <a:r>
              <a:rPr lang="en-CA" dirty="0"/>
              <a:t>during the activity. Talking is part of learning.</a:t>
            </a:r>
          </a:p>
          <a:p>
            <a:pPr lvl="2"/>
            <a:r>
              <a:rPr lang="en-CA" dirty="0"/>
              <a:t>Talk all you want, but </a:t>
            </a:r>
            <a:r>
              <a:rPr lang="en-US" dirty="0"/>
              <a:t>don't copy anything</a:t>
            </a:r>
            <a:r>
              <a:rPr lang="en-CA" dirty="0"/>
              <a:t>.</a:t>
            </a:r>
          </a:p>
          <a:p>
            <a:pPr marL="457200" indent="-457200">
              <a:buFont typeface="+mj-lt"/>
              <a:buAutoNum type="arabicPeriod"/>
            </a:pPr>
            <a:r>
              <a:rPr lang="en-US" dirty="0"/>
              <a:t>Do it every week. </a:t>
            </a:r>
            <a:r>
              <a:rPr lang="en-US" dirty="0">
                <a:hlinkClick r:id="rId4"/>
              </a:rPr>
              <a:t>Focus</a:t>
            </a:r>
            <a:r>
              <a:rPr lang="en-US" dirty="0"/>
              <a:t> on </a:t>
            </a:r>
            <a:r>
              <a:rPr lang="en-US" dirty="0">
                <a:hlinkClick r:id="rId5"/>
              </a:rPr>
              <a:t>process</a:t>
            </a:r>
            <a:r>
              <a:rPr lang="en-US" dirty="0"/>
              <a:t> before payout.</a:t>
            </a:r>
            <a:endParaRPr lang="en-CA" dirty="0"/>
          </a:p>
        </p:txBody>
      </p:sp>
    </p:spTree>
    <p:extLst>
      <p:ext uri="{BB962C8B-B14F-4D97-AF65-F5344CB8AC3E}">
        <p14:creationId xmlns:p14="http://schemas.microsoft.com/office/powerpoint/2010/main" val="372501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AC6D-27F0-4F91-968F-B111FDD59025}"/>
              </a:ext>
            </a:extLst>
          </p:cNvPr>
          <p:cNvSpPr>
            <a:spLocks noGrp="1"/>
          </p:cNvSpPr>
          <p:nvPr>
            <p:ph type="title"/>
          </p:nvPr>
        </p:nvSpPr>
        <p:spPr/>
        <p:txBody>
          <a:bodyPr/>
          <a:lstStyle/>
          <a:p>
            <a:pPr algn="ctr"/>
            <a:r>
              <a:rPr lang="en-GB" dirty="0">
                <a:effectLst/>
                <a:latin typeface="Arial" panose="020B0604020202020204" pitchFamily="34" charset="0"/>
              </a:rPr>
              <a:t>Blackboard’s “Activity Stream” </a:t>
            </a:r>
            <a:endParaRPr lang="en-CA" dirty="0"/>
          </a:p>
        </p:txBody>
      </p:sp>
      <p:sp>
        <p:nvSpPr>
          <p:cNvPr id="3" name="Content Placeholder 2">
            <a:extLst>
              <a:ext uri="{FF2B5EF4-FFF2-40B4-BE49-F238E27FC236}">
                <a16:creationId xmlns:a16="http://schemas.microsoft.com/office/drawing/2014/main" id="{05BEE1A8-EAEB-4B4E-BD06-501F0ABC895D}"/>
              </a:ext>
            </a:extLst>
          </p:cNvPr>
          <p:cNvSpPr>
            <a:spLocks noGrp="1"/>
          </p:cNvSpPr>
          <p:nvPr>
            <p:ph idx="1"/>
          </p:nvPr>
        </p:nvSpPr>
        <p:spPr>
          <a:xfrm>
            <a:off x="485445" y="1419622"/>
            <a:ext cx="8229600" cy="3384376"/>
          </a:xfrm>
        </p:spPr>
        <p:txBody>
          <a:bodyPr>
            <a:normAutofit/>
          </a:bodyPr>
          <a:lstStyle/>
          <a:p>
            <a:pPr marL="0" indent="0" algn="ctr">
              <a:spcBef>
                <a:spcPts val="600"/>
              </a:spcBef>
              <a:buNone/>
            </a:pPr>
            <a:r>
              <a:rPr lang="en-CA" sz="3500" b="1" dirty="0"/>
              <a:t>DO NOT LET IT RUN YOUR LIFE</a:t>
            </a:r>
            <a:br>
              <a:rPr lang="en-CA" b="1" dirty="0"/>
            </a:br>
            <a:r>
              <a:rPr lang="en-CA" sz="1800" dirty="0">
                <a:latin typeface="Arial" panose="020B0604020202020204" pitchFamily="34" charset="0"/>
              </a:rPr>
              <a:t>Just because it works today, </a:t>
            </a:r>
            <a:r>
              <a:rPr lang="en-CA" sz="1800" i="1" dirty="0">
                <a:latin typeface="Arial" panose="020B0604020202020204" pitchFamily="34" charset="0"/>
              </a:rPr>
              <a:t>does not mean it will work tomorrow.</a:t>
            </a:r>
            <a:endParaRPr lang="en-CA" sz="3200" i="1" dirty="0">
              <a:latin typeface="Arial" panose="020B0604020202020204" pitchFamily="34" charset="0"/>
            </a:endParaRPr>
          </a:p>
          <a:p>
            <a:pPr marL="0" indent="0" algn="ctr">
              <a:spcBef>
                <a:spcPts val="1800"/>
              </a:spcBef>
              <a:buNone/>
            </a:pPr>
            <a:r>
              <a:rPr lang="en-CA" sz="3200" b="1" dirty="0">
                <a:latin typeface="Arial" panose="020B0604020202020204" pitchFamily="34" charset="0"/>
              </a:rPr>
              <a:t>Be the master of your fate,</a:t>
            </a:r>
            <a:br>
              <a:rPr lang="en-CA" sz="3200" b="1" dirty="0">
                <a:latin typeface="Arial" panose="020B0604020202020204" pitchFamily="34" charset="0"/>
              </a:rPr>
            </a:br>
            <a:r>
              <a:rPr lang="en-CA" sz="3200" b="1" dirty="0">
                <a:latin typeface="Arial" panose="020B0604020202020204" pitchFamily="34" charset="0"/>
              </a:rPr>
              <a:t>use your own calendar app.</a:t>
            </a:r>
          </a:p>
          <a:p>
            <a:pPr marL="0" indent="0" algn="ctr">
              <a:buNone/>
            </a:pPr>
            <a:r>
              <a:rPr lang="en-CA" sz="1800" dirty="0">
                <a:latin typeface="Arial" panose="020B0604020202020204" pitchFamily="34" charset="0"/>
              </a:rPr>
              <a:t>If you fail </a:t>
            </a:r>
            <a:r>
              <a:rPr lang="en-CA" sz="1800" i="1" dirty="0">
                <a:latin typeface="Arial" panose="020B0604020202020204" pitchFamily="34" charset="0"/>
              </a:rPr>
              <a:t>(like a student last year)</a:t>
            </a:r>
            <a:r>
              <a:rPr lang="en-CA" sz="1800" dirty="0">
                <a:latin typeface="Arial" panose="020B0604020202020204" pitchFamily="34" charset="0"/>
              </a:rPr>
              <a:t> because the Activity Stream</a:t>
            </a:r>
            <a:br>
              <a:rPr lang="en-CA" sz="1800" dirty="0">
                <a:latin typeface="Arial" panose="020B0604020202020204" pitchFamily="34" charset="0"/>
              </a:rPr>
            </a:br>
            <a:r>
              <a:rPr lang="en-CA" sz="1800" dirty="0">
                <a:latin typeface="Arial" panose="020B0604020202020204" pitchFamily="34" charset="0"/>
              </a:rPr>
              <a:t>did not tell you about critical items, sue Blackboard.</a:t>
            </a:r>
          </a:p>
        </p:txBody>
      </p:sp>
    </p:spTree>
    <p:extLst>
      <p:ext uri="{BB962C8B-B14F-4D97-AF65-F5344CB8AC3E}">
        <p14:creationId xmlns:p14="http://schemas.microsoft.com/office/powerpoint/2010/main" val="333823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B14A-93C7-4E49-9A2E-C07870E4E759}"/>
              </a:ext>
            </a:extLst>
          </p:cNvPr>
          <p:cNvSpPr>
            <a:spLocks noGrp="1"/>
          </p:cNvSpPr>
          <p:nvPr>
            <p:ph type="title"/>
          </p:nvPr>
        </p:nvSpPr>
        <p:spPr>
          <a:xfrm>
            <a:off x="457200" y="267494"/>
            <a:ext cx="8229600" cy="742950"/>
          </a:xfrm>
        </p:spPr>
        <p:txBody>
          <a:bodyPr>
            <a:normAutofit/>
          </a:bodyPr>
          <a:lstStyle/>
          <a:p>
            <a:r>
              <a:rPr lang="en-CA" dirty="0"/>
              <a:t>Our School has found…</a:t>
            </a:r>
          </a:p>
        </p:txBody>
      </p:sp>
      <p:sp>
        <p:nvSpPr>
          <p:cNvPr id="3" name="Content Placeholder 2">
            <a:extLst>
              <a:ext uri="{FF2B5EF4-FFF2-40B4-BE49-F238E27FC236}">
                <a16:creationId xmlns:a16="http://schemas.microsoft.com/office/drawing/2014/main" id="{7DCC5CBD-5A8D-4B80-96BF-A43BEAFEC39D}"/>
              </a:ext>
            </a:extLst>
          </p:cNvPr>
          <p:cNvSpPr>
            <a:spLocks noGrp="1"/>
          </p:cNvSpPr>
          <p:nvPr>
            <p:ph idx="1"/>
          </p:nvPr>
        </p:nvSpPr>
        <p:spPr>
          <a:xfrm>
            <a:off x="313184" y="1059582"/>
            <a:ext cx="8435280" cy="3657600"/>
          </a:xfrm>
        </p:spPr>
        <p:txBody>
          <a:bodyPr>
            <a:normAutofit/>
          </a:bodyPr>
          <a:lstStyle/>
          <a:p>
            <a:r>
              <a:rPr lang="en-CA" sz="3200" dirty="0"/>
              <a:t>In the beginning …</a:t>
            </a:r>
          </a:p>
          <a:p>
            <a:r>
              <a:rPr lang="en-CA" sz="3200" dirty="0"/>
              <a:t>By the end …</a:t>
            </a:r>
          </a:p>
          <a:p>
            <a:r>
              <a:rPr lang="en-US" sz="3200" b="1" dirty="0"/>
              <a:t>How did you learn to ride a bicycle? </a:t>
            </a:r>
            <a:endParaRPr lang="en-CA" sz="3200" b="1" dirty="0"/>
          </a:p>
        </p:txBody>
      </p:sp>
    </p:spTree>
    <p:extLst>
      <p:ext uri="{BB962C8B-B14F-4D97-AF65-F5344CB8AC3E}">
        <p14:creationId xmlns:p14="http://schemas.microsoft.com/office/powerpoint/2010/main" val="26259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3BE3-270F-0411-2167-D4999425C01D}"/>
              </a:ext>
            </a:extLst>
          </p:cNvPr>
          <p:cNvSpPr>
            <a:spLocks noGrp="1"/>
          </p:cNvSpPr>
          <p:nvPr>
            <p:ph type="title"/>
          </p:nvPr>
        </p:nvSpPr>
        <p:spPr/>
        <p:txBody>
          <a:bodyPr>
            <a:noAutofit/>
          </a:bodyPr>
          <a:lstStyle/>
          <a:p>
            <a:pPr algn="ctr"/>
            <a:r>
              <a:rPr lang="en-CA" sz="4400" dirty="0">
                <a:latin typeface="Arial Rounded MT Bold" panose="020F0704030504030204" pitchFamily="34" charset="0"/>
              </a:rPr>
              <a:t>I came to Seneca …</a:t>
            </a:r>
          </a:p>
        </p:txBody>
      </p:sp>
      <p:sp>
        <p:nvSpPr>
          <p:cNvPr id="3" name="TextBox 2">
            <a:extLst>
              <a:ext uri="{FF2B5EF4-FFF2-40B4-BE49-F238E27FC236}">
                <a16:creationId xmlns:a16="http://schemas.microsoft.com/office/drawing/2014/main" id="{48914751-5A6D-16BF-3897-EF53C3284D27}"/>
              </a:ext>
            </a:extLst>
          </p:cNvPr>
          <p:cNvSpPr txBox="1"/>
          <p:nvPr/>
        </p:nvSpPr>
        <p:spPr>
          <a:xfrm>
            <a:off x="534380" y="1131590"/>
            <a:ext cx="8075240" cy="3570208"/>
          </a:xfrm>
          <a:prstGeom prst="rect">
            <a:avLst/>
          </a:prstGeom>
          <a:noFill/>
        </p:spPr>
        <p:txBody>
          <a:bodyPr wrap="square" rtlCol="0">
            <a:spAutoFit/>
          </a:bodyPr>
          <a:lstStyle/>
          <a:p>
            <a:pPr algn="ctr"/>
            <a:r>
              <a:rPr lang="en-GB" sz="3600" dirty="0">
                <a:effectLst/>
                <a:latin typeface="Arial Rounded MT Bold" panose="020F0704030504030204" pitchFamily="34" charset="0"/>
                <a:ea typeface="Times New Roman" panose="02020603050405020304" pitchFamily="18" charset="0"/>
              </a:rPr>
              <a:t>because it was easy.</a:t>
            </a:r>
          </a:p>
          <a:p>
            <a:pPr>
              <a:spcAft>
                <a:spcPts val="600"/>
              </a:spcAft>
            </a:pPr>
            <a:r>
              <a:rPr lang="en-GB" sz="3600" dirty="0">
                <a:effectLst/>
                <a:latin typeface="Arial Rounded MT Bold" panose="020F0704030504030204" pitchFamily="34" charset="0"/>
                <a:ea typeface="Times New Roman" panose="02020603050405020304" pitchFamily="18" charset="0"/>
              </a:rPr>
              <a:t>					    </a:t>
            </a:r>
            <a:r>
              <a:rPr lang="en-GB" sz="3600" i="1" dirty="0">
                <a:effectLst/>
                <a:latin typeface="Arial Rounded MT Bold" panose="020F0704030504030204" pitchFamily="34" charset="0"/>
                <a:ea typeface="Times New Roman" panose="02020603050405020304" pitchFamily="18" charset="0"/>
              </a:rPr>
              <a:t>hard</a:t>
            </a:r>
          </a:p>
          <a:p>
            <a:pPr algn="ctr"/>
            <a:r>
              <a:rPr lang="en-CA" sz="3600" dirty="0">
                <a:latin typeface="Arial Rounded MT Bold" panose="020F0704030504030204" pitchFamily="34" charset="0"/>
              </a:rPr>
              <a:t>to learn the answers.</a:t>
            </a:r>
          </a:p>
          <a:p>
            <a:pPr>
              <a:spcAft>
                <a:spcPts val="600"/>
              </a:spcAft>
            </a:pPr>
            <a:r>
              <a:rPr lang="en-CA" sz="3600" i="1" dirty="0">
                <a:latin typeface="Arial Rounded MT Bold" panose="020F0704030504030204" pitchFamily="34" charset="0"/>
              </a:rPr>
              <a:t>				    questions</a:t>
            </a:r>
          </a:p>
          <a:p>
            <a:pPr algn="ctr"/>
            <a:r>
              <a:rPr lang="en-CA" sz="3600" dirty="0">
                <a:latin typeface="Arial Rounded MT Bold" panose="020F0704030504030204" pitchFamily="34" charset="0"/>
              </a:rPr>
              <a:t>to get good grades.</a:t>
            </a:r>
          </a:p>
          <a:p>
            <a:pPr>
              <a:spcAft>
                <a:spcPts val="1200"/>
              </a:spcAft>
            </a:pPr>
            <a:r>
              <a:rPr lang="en-CA" sz="3600" dirty="0">
                <a:latin typeface="Arial Rounded MT Bold" panose="020F0704030504030204" pitchFamily="34" charset="0"/>
              </a:rPr>
              <a:t>		        </a:t>
            </a:r>
            <a:r>
              <a:rPr lang="en-CA" sz="3600" i="1" dirty="0">
                <a:latin typeface="Arial Rounded MT Bold" panose="020F0704030504030204" pitchFamily="34" charset="0"/>
              </a:rPr>
              <a:t>do the work</a:t>
            </a:r>
          </a:p>
        </p:txBody>
      </p:sp>
      <p:sp>
        <p:nvSpPr>
          <p:cNvPr id="10" name="Freeform: Shape 9">
            <a:extLst>
              <a:ext uri="{FF2B5EF4-FFF2-40B4-BE49-F238E27FC236}">
                <a16:creationId xmlns:a16="http://schemas.microsoft.com/office/drawing/2014/main" id="{C3B17B04-4D12-AF4D-1CB5-48A5078D80E1}"/>
              </a:ext>
            </a:extLst>
          </p:cNvPr>
          <p:cNvSpPr/>
          <p:nvPr/>
        </p:nvSpPr>
        <p:spPr>
          <a:xfrm>
            <a:off x="5652264" y="1463039"/>
            <a:ext cx="1296000" cy="72000"/>
          </a:xfrm>
          <a:custGeom>
            <a:avLst/>
            <a:gdLst>
              <a:gd name="connsiteX0" fmla="*/ 0 w 1296000"/>
              <a:gd name="connsiteY0" fmla="*/ 48292 h 72000"/>
              <a:gd name="connsiteX1" fmla="*/ 0 w 1296000"/>
              <a:gd name="connsiteY1" fmla="*/ 48292 h 72000"/>
              <a:gd name="connsiteX2" fmla="*/ 677189 w 1296000"/>
              <a:gd name="connsiteY2" fmla="*/ 32194 h 72000"/>
              <a:gd name="connsiteX3" fmla="*/ 793945 w 1296000"/>
              <a:gd name="connsiteY3" fmla="*/ 0 h 72000"/>
              <a:gd name="connsiteX4" fmla="*/ 969081 w 1296000"/>
              <a:gd name="connsiteY4" fmla="*/ 16097 h 72000"/>
              <a:gd name="connsiteX5" fmla="*/ 1039135 w 1296000"/>
              <a:gd name="connsiteY5" fmla="*/ 32194 h 72000"/>
              <a:gd name="connsiteX6" fmla="*/ 1132540 w 1296000"/>
              <a:gd name="connsiteY6" fmla="*/ 64389 h 72000"/>
              <a:gd name="connsiteX7" fmla="*/ 1296000 w 1296000"/>
              <a:gd name="connsiteY7" fmla="*/ 32194 h 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000" h="72000" extrusionOk="0">
                <a:moveTo>
                  <a:pt x="0" y="48292"/>
                </a:moveTo>
                <a:lnTo>
                  <a:pt x="0" y="48292"/>
                </a:lnTo>
                <a:cubicBezTo>
                  <a:pt x="270848" y="74329"/>
                  <a:pt x="165418" y="87706"/>
                  <a:pt x="677189" y="32194"/>
                </a:cubicBezTo>
                <a:cubicBezTo>
                  <a:pt x="721767" y="29414"/>
                  <a:pt x="753282" y="10786"/>
                  <a:pt x="793945" y="0"/>
                </a:cubicBezTo>
                <a:cubicBezTo>
                  <a:pt x="840748" y="16670"/>
                  <a:pt x="909180" y="17606"/>
                  <a:pt x="969081" y="16097"/>
                </a:cubicBezTo>
                <a:cubicBezTo>
                  <a:pt x="987422" y="16333"/>
                  <a:pt x="1018485" y="27618"/>
                  <a:pt x="1039135" y="32194"/>
                </a:cubicBezTo>
                <a:cubicBezTo>
                  <a:pt x="1103307" y="47994"/>
                  <a:pt x="1084365" y="41154"/>
                  <a:pt x="1132540" y="64389"/>
                </a:cubicBezTo>
                <a:cubicBezTo>
                  <a:pt x="1285172" y="30919"/>
                  <a:pt x="1229197" y="35901"/>
                  <a:pt x="1296000" y="32194"/>
                </a:cubicBezTo>
              </a:path>
            </a:pathLst>
          </a:custGeom>
          <a:noFill/>
          <a:ln w="63500">
            <a:extLst>
              <a:ext uri="{C807C97D-BFC1-408E-A445-0C87EB9F89A2}">
                <ask:lineSketchStyleProps xmlns:ask="http://schemas.microsoft.com/office/drawing/2018/sketchyshapes" sd="1219033472">
                  <a:custGeom>
                    <a:avLst/>
                    <a:gdLst>
                      <a:gd name="connsiteX0" fmla="*/ 0 w 1353312"/>
                      <a:gd name="connsiteY0" fmla="*/ 36576 h 54532"/>
                      <a:gd name="connsiteX1" fmla="*/ 0 w 1353312"/>
                      <a:gd name="connsiteY1" fmla="*/ 36576 h 54532"/>
                      <a:gd name="connsiteX2" fmla="*/ 707136 w 1353312"/>
                      <a:gd name="connsiteY2" fmla="*/ 24384 h 54532"/>
                      <a:gd name="connsiteX3" fmla="*/ 829056 w 1353312"/>
                      <a:gd name="connsiteY3" fmla="*/ 0 h 54532"/>
                      <a:gd name="connsiteX4" fmla="*/ 1011936 w 1353312"/>
                      <a:gd name="connsiteY4" fmla="*/ 12192 h 54532"/>
                      <a:gd name="connsiteX5" fmla="*/ 1085088 w 1353312"/>
                      <a:gd name="connsiteY5" fmla="*/ 24384 h 54532"/>
                      <a:gd name="connsiteX6" fmla="*/ 1182624 w 1353312"/>
                      <a:gd name="connsiteY6" fmla="*/ 48768 h 54532"/>
                      <a:gd name="connsiteX7" fmla="*/ 1353312 w 1353312"/>
                      <a:gd name="connsiteY7" fmla="*/ 24384 h 5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3312" h="54532">
                        <a:moveTo>
                          <a:pt x="0" y="36576"/>
                        </a:moveTo>
                        <a:lnTo>
                          <a:pt x="0" y="36576"/>
                        </a:lnTo>
                        <a:cubicBezTo>
                          <a:pt x="299631" y="63815"/>
                          <a:pt x="195215" y="60308"/>
                          <a:pt x="707136" y="24384"/>
                        </a:cubicBezTo>
                        <a:cubicBezTo>
                          <a:pt x="748479" y="21483"/>
                          <a:pt x="788416" y="8128"/>
                          <a:pt x="829056" y="0"/>
                        </a:cubicBezTo>
                        <a:cubicBezTo>
                          <a:pt x="890016" y="4064"/>
                          <a:pt x="951116" y="6400"/>
                          <a:pt x="1011936" y="12192"/>
                        </a:cubicBezTo>
                        <a:cubicBezTo>
                          <a:pt x="1036545" y="14536"/>
                          <a:pt x="1060766" y="19962"/>
                          <a:pt x="1085088" y="24384"/>
                        </a:cubicBezTo>
                        <a:cubicBezTo>
                          <a:pt x="1149822" y="36154"/>
                          <a:pt x="1131864" y="31848"/>
                          <a:pt x="1182624" y="48768"/>
                        </a:cubicBezTo>
                        <a:cubicBezTo>
                          <a:pt x="1345137" y="23766"/>
                          <a:pt x="1287666" y="24384"/>
                          <a:pt x="1353312" y="24384"/>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Freeform: Shape 12">
            <a:extLst>
              <a:ext uri="{FF2B5EF4-FFF2-40B4-BE49-F238E27FC236}">
                <a16:creationId xmlns:a16="http://schemas.microsoft.com/office/drawing/2014/main" id="{8485441F-8C0A-F13C-A77A-773CC0962D26}"/>
              </a:ext>
            </a:extLst>
          </p:cNvPr>
          <p:cNvSpPr/>
          <p:nvPr/>
        </p:nvSpPr>
        <p:spPr>
          <a:xfrm>
            <a:off x="4852416" y="2643758"/>
            <a:ext cx="2011680" cy="52765"/>
          </a:xfrm>
          <a:custGeom>
            <a:avLst/>
            <a:gdLst>
              <a:gd name="connsiteX0" fmla="*/ 0 w 2011680"/>
              <a:gd name="connsiteY0" fmla="*/ 24384 h 52765"/>
              <a:gd name="connsiteX1" fmla="*/ 682752 w 2011680"/>
              <a:gd name="connsiteY1" fmla="*/ 24384 h 52765"/>
              <a:gd name="connsiteX2" fmla="*/ 780288 w 2011680"/>
              <a:gd name="connsiteY2" fmla="*/ 12192 h 52765"/>
              <a:gd name="connsiteX3" fmla="*/ 963168 w 2011680"/>
              <a:gd name="connsiteY3" fmla="*/ 0 h 52765"/>
              <a:gd name="connsiteX4" fmla="*/ 1487424 w 2011680"/>
              <a:gd name="connsiteY4" fmla="*/ 12192 h 52765"/>
              <a:gd name="connsiteX5" fmla="*/ 1804416 w 2011680"/>
              <a:gd name="connsiteY5" fmla="*/ 36576 h 52765"/>
              <a:gd name="connsiteX6" fmla="*/ 2011680 w 2011680"/>
              <a:gd name="connsiteY6" fmla="*/ 24384 h 5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680" h="52765" extrusionOk="0">
                <a:moveTo>
                  <a:pt x="0" y="24384"/>
                </a:moveTo>
                <a:cubicBezTo>
                  <a:pt x="247168" y="68338"/>
                  <a:pt x="41659" y="59034"/>
                  <a:pt x="682752" y="24384"/>
                </a:cubicBezTo>
                <a:cubicBezTo>
                  <a:pt x="719873" y="24195"/>
                  <a:pt x="745858" y="15087"/>
                  <a:pt x="780288" y="12192"/>
                </a:cubicBezTo>
                <a:cubicBezTo>
                  <a:pt x="833188" y="14678"/>
                  <a:pt x="901725" y="6736"/>
                  <a:pt x="963168" y="0"/>
                </a:cubicBezTo>
                <a:cubicBezTo>
                  <a:pt x="1108186" y="-12204"/>
                  <a:pt x="1345139" y="20056"/>
                  <a:pt x="1487424" y="12192"/>
                </a:cubicBezTo>
                <a:cubicBezTo>
                  <a:pt x="1593301" y="16795"/>
                  <a:pt x="1804416" y="36575"/>
                  <a:pt x="1804416" y="36576"/>
                </a:cubicBezTo>
                <a:cubicBezTo>
                  <a:pt x="1880381" y="35000"/>
                  <a:pt x="1924736" y="39167"/>
                  <a:pt x="2011680" y="24384"/>
                </a:cubicBezTo>
              </a:path>
            </a:pathLst>
          </a:custGeom>
          <a:noFill/>
          <a:ln w="63500">
            <a:extLst>
              <a:ext uri="{C807C97D-BFC1-408E-A445-0C87EB9F89A2}">
                <ask:lineSketchStyleProps xmlns:ask="http://schemas.microsoft.com/office/drawing/2018/sketchyshapes" sd="1219033472">
                  <a:custGeom>
                    <a:avLst/>
                    <a:gdLst>
                      <a:gd name="connsiteX0" fmla="*/ 0 w 2011680"/>
                      <a:gd name="connsiteY0" fmla="*/ 24384 h 52765"/>
                      <a:gd name="connsiteX1" fmla="*/ 682752 w 2011680"/>
                      <a:gd name="connsiteY1" fmla="*/ 24384 h 52765"/>
                      <a:gd name="connsiteX2" fmla="*/ 780288 w 2011680"/>
                      <a:gd name="connsiteY2" fmla="*/ 12192 h 52765"/>
                      <a:gd name="connsiteX3" fmla="*/ 963168 w 2011680"/>
                      <a:gd name="connsiteY3" fmla="*/ 0 h 52765"/>
                      <a:gd name="connsiteX4" fmla="*/ 1487424 w 2011680"/>
                      <a:gd name="connsiteY4" fmla="*/ 12192 h 52765"/>
                      <a:gd name="connsiteX5" fmla="*/ 1804416 w 2011680"/>
                      <a:gd name="connsiteY5" fmla="*/ 36576 h 52765"/>
                      <a:gd name="connsiteX6" fmla="*/ 2011680 w 2011680"/>
                      <a:gd name="connsiteY6" fmla="*/ 24384 h 5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680" h="52765">
                        <a:moveTo>
                          <a:pt x="0" y="24384"/>
                        </a:moveTo>
                        <a:cubicBezTo>
                          <a:pt x="260314" y="76447"/>
                          <a:pt x="79497" y="44833"/>
                          <a:pt x="682752" y="24384"/>
                        </a:cubicBezTo>
                        <a:cubicBezTo>
                          <a:pt x="715498" y="23274"/>
                          <a:pt x="747646" y="15030"/>
                          <a:pt x="780288" y="12192"/>
                        </a:cubicBezTo>
                        <a:cubicBezTo>
                          <a:pt x="841154" y="6899"/>
                          <a:pt x="902208" y="4064"/>
                          <a:pt x="963168" y="0"/>
                        </a:cubicBezTo>
                        <a:cubicBezTo>
                          <a:pt x="1137920" y="4064"/>
                          <a:pt x="1312790" y="4599"/>
                          <a:pt x="1487424" y="12192"/>
                        </a:cubicBezTo>
                        <a:cubicBezTo>
                          <a:pt x="1593300" y="16795"/>
                          <a:pt x="1804416" y="36576"/>
                          <a:pt x="1804416" y="36576"/>
                        </a:cubicBezTo>
                        <a:lnTo>
                          <a:pt x="2011680" y="24384"/>
                        </a:ln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Shape 13">
            <a:extLst>
              <a:ext uri="{FF2B5EF4-FFF2-40B4-BE49-F238E27FC236}">
                <a16:creationId xmlns:a16="http://schemas.microsoft.com/office/drawing/2014/main" id="{FD9A32EF-DDAE-6C8F-7239-250063C7C92C}"/>
              </a:ext>
            </a:extLst>
          </p:cNvPr>
          <p:cNvSpPr/>
          <p:nvPr/>
        </p:nvSpPr>
        <p:spPr>
          <a:xfrm>
            <a:off x="3060192" y="3795886"/>
            <a:ext cx="3584448" cy="73152"/>
          </a:xfrm>
          <a:custGeom>
            <a:avLst/>
            <a:gdLst>
              <a:gd name="connsiteX0" fmla="*/ 0 w 3584448"/>
              <a:gd name="connsiteY0" fmla="*/ 24384 h 73152"/>
              <a:gd name="connsiteX1" fmla="*/ 426720 w 3584448"/>
              <a:gd name="connsiteY1" fmla="*/ 12192 h 73152"/>
              <a:gd name="connsiteX2" fmla="*/ 694944 w 3584448"/>
              <a:gd name="connsiteY2" fmla="*/ 0 h 73152"/>
              <a:gd name="connsiteX3" fmla="*/ 938784 w 3584448"/>
              <a:gd name="connsiteY3" fmla="*/ 12192 h 73152"/>
              <a:gd name="connsiteX4" fmla="*/ 1072896 w 3584448"/>
              <a:gd name="connsiteY4" fmla="*/ 36576 h 73152"/>
              <a:gd name="connsiteX5" fmla="*/ 1121664 w 3584448"/>
              <a:gd name="connsiteY5" fmla="*/ 48768 h 73152"/>
              <a:gd name="connsiteX6" fmla="*/ 1402080 w 3584448"/>
              <a:gd name="connsiteY6" fmla="*/ 73152 h 73152"/>
              <a:gd name="connsiteX7" fmla="*/ 1840992 w 3584448"/>
              <a:gd name="connsiteY7" fmla="*/ 60960 h 73152"/>
              <a:gd name="connsiteX8" fmla="*/ 2036064 w 3584448"/>
              <a:gd name="connsiteY8" fmla="*/ 48768 h 73152"/>
              <a:gd name="connsiteX9" fmla="*/ 2462784 w 3584448"/>
              <a:gd name="connsiteY9" fmla="*/ 42672 h 73152"/>
              <a:gd name="connsiteX10" fmla="*/ 2889504 w 3584448"/>
              <a:gd name="connsiteY10" fmla="*/ 36576 h 73152"/>
              <a:gd name="connsiteX11" fmla="*/ 3096768 w 3584448"/>
              <a:gd name="connsiteY11" fmla="*/ 48768 h 73152"/>
              <a:gd name="connsiteX12" fmla="*/ 3157728 w 3584448"/>
              <a:gd name="connsiteY12" fmla="*/ 60960 h 73152"/>
              <a:gd name="connsiteX13" fmla="*/ 3511296 w 3584448"/>
              <a:gd name="connsiteY13" fmla="*/ 48768 h 73152"/>
              <a:gd name="connsiteX14" fmla="*/ 3584448 w 3584448"/>
              <a:gd name="connsiteY14" fmla="*/ 24384 h 7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84448" h="73152" extrusionOk="0">
                <a:moveTo>
                  <a:pt x="0" y="24384"/>
                </a:moveTo>
                <a:cubicBezTo>
                  <a:pt x="183073" y="7518"/>
                  <a:pt x="277325" y="48162"/>
                  <a:pt x="426720" y="12192"/>
                </a:cubicBezTo>
                <a:cubicBezTo>
                  <a:pt x="534929" y="12767"/>
                  <a:pt x="601637" y="-16324"/>
                  <a:pt x="694944" y="0"/>
                </a:cubicBezTo>
                <a:cubicBezTo>
                  <a:pt x="766774" y="-7266"/>
                  <a:pt x="847170" y="29338"/>
                  <a:pt x="938784" y="12192"/>
                </a:cubicBezTo>
                <a:cubicBezTo>
                  <a:pt x="1017341" y="44829"/>
                  <a:pt x="930758" y="-180"/>
                  <a:pt x="1072896" y="36576"/>
                </a:cubicBezTo>
                <a:cubicBezTo>
                  <a:pt x="1089822" y="37859"/>
                  <a:pt x="1103630" y="46013"/>
                  <a:pt x="1121664" y="48768"/>
                </a:cubicBezTo>
                <a:cubicBezTo>
                  <a:pt x="1214915" y="59128"/>
                  <a:pt x="1402080" y="73152"/>
                  <a:pt x="1402080" y="73152"/>
                </a:cubicBezTo>
                <a:cubicBezTo>
                  <a:pt x="1533453" y="57213"/>
                  <a:pt x="1657338" y="112562"/>
                  <a:pt x="1840992" y="60960"/>
                </a:cubicBezTo>
                <a:cubicBezTo>
                  <a:pt x="1908792" y="59105"/>
                  <a:pt x="1958854" y="48330"/>
                  <a:pt x="2036064" y="48768"/>
                </a:cubicBezTo>
                <a:cubicBezTo>
                  <a:pt x="2208281" y="35180"/>
                  <a:pt x="2342487" y="76068"/>
                  <a:pt x="2462784" y="42672"/>
                </a:cubicBezTo>
                <a:cubicBezTo>
                  <a:pt x="2583081" y="9276"/>
                  <a:pt x="2798552" y="43023"/>
                  <a:pt x="2889504" y="36576"/>
                </a:cubicBezTo>
                <a:cubicBezTo>
                  <a:pt x="2962298" y="45180"/>
                  <a:pt x="3030792" y="39922"/>
                  <a:pt x="3096768" y="48768"/>
                </a:cubicBezTo>
                <a:cubicBezTo>
                  <a:pt x="3118231" y="46756"/>
                  <a:pt x="3132400" y="61716"/>
                  <a:pt x="3157728" y="60960"/>
                </a:cubicBezTo>
                <a:cubicBezTo>
                  <a:pt x="3250771" y="43791"/>
                  <a:pt x="3386925" y="52370"/>
                  <a:pt x="3511296" y="48768"/>
                </a:cubicBezTo>
                <a:cubicBezTo>
                  <a:pt x="3575779" y="22365"/>
                  <a:pt x="3550708" y="19828"/>
                  <a:pt x="3584448" y="24384"/>
                </a:cubicBezTo>
              </a:path>
            </a:pathLst>
          </a:custGeom>
          <a:noFill/>
          <a:ln w="63500">
            <a:extLst>
              <a:ext uri="{C807C97D-BFC1-408E-A445-0C87EB9F89A2}">
                <ask:lineSketchStyleProps xmlns:ask="http://schemas.microsoft.com/office/drawing/2018/sketchyshapes" sd="1219033472">
                  <a:custGeom>
                    <a:avLst/>
                    <a:gdLst>
                      <a:gd name="connsiteX0" fmla="*/ 0 w 3584448"/>
                      <a:gd name="connsiteY0" fmla="*/ 24384 h 73152"/>
                      <a:gd name="connsiteX1" fmla="*/ 426720 w 3584448"/>
                      <a:gd name="connsiteY1" fmla="*/ 12192 h 73152"/>
                      <a:gd name="connsiteX2" fmla="*/ 694944 w 3584448"/>
                      <a:gd name="connsiteY2" fmla="*/ 0 h 73152"/>
                      <a:gd name="connsiteX3" fmla="*/ 938784 w 3584448"/>
                      <a:gd name="connsiteY3" fmla="*/ 12192 h 73152"/>
                      <a:gd name="connsiteX4" fmla="*/ 1072896 w 3584448"/>
                      <a:gd name="connsiteY4" fmla="*/ 36576 h 73152"/>
                      <a:gd name="connsiteX5" fmla="*/ 1121664 w 3584448"/>
                      <a:gd name="connsiteY5" fmla="*/ 48768 h 73152"/>
                      <a:gd name="connsiteX6" fmla="*/ 1402080 w 3584448"/>
                      <a:gd name="connsiteY6" fmla="*/ 73152 h 73152"/>
                      <a:gd name="connsiteX7" fmla="*/ 1840992 w 3584448"/>
                      <a:gd name="connsiteY7" fmla="*/ 60960 h 73152"/>
                      <a:gd name="connsiteX8" fmla="*/ 2036064 w 3584448"/>
                      <a:gd name="connsiteY8" fmla="*/ 48768 h 73152"/>
                      <a:gd name="connsiteX9" fmla="*/ 2889504 w 3584448"/>
                      <a:gd name="connsiteY9" fmla="*/ 36576 h 73152"/>
                      <a:gd name="connsiteX10" fmla="*/ 3096768 w 3584448"/>
                      <a:gd name="connsiteY10" fmla="*/ 48768 h 73152"/>
                      <a:gd name="connsiteX11" fmla="*/ 3157728 w 3584448"/>
                      <a:gd name="connsiteY11" fmla="*/ 60960 h 73152"/>
                      <a:gd name="connsiteX12" fmla="*/ 3511296 w 3584448"/>
                      <a:gd name="connsiteY12" fmla="*/ 48768 h 73152"/>
                      <a:gd name="connsiteX13" fmla="*/ 3584448 w 3584448"/>
                      <a:gd name="connsiteY13" fmla="*/ 24384 h 7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4448" h="73152">
                        <a:moveTo>
                          <a:pt x="0" y="24384"/>
                        </a:moveTo>
                        <a:lnTo>
                          <a:pt x="426720" y="12192"/>
                        </a:lnTo>
                        <a:cubicBezTo>
                          <a:pt x="516165" y="9054"/>
                          <a:pt x="605444" y="0"/>
                          <a:pt x="694944" y="0"/>
                        </a:cubicBezTo>
                        <a:cubicBezTo>
                          <a:pt x="776326" y="0"/>
                          <a:pt x="857504" y="8128"/>
                          <a:pt x="938784" y="12192"/>
                        </a:cubicBezTo>
                        <a:cubicBezTo>
                          <a:pt x="1017258" y="38350"/>
                          <a:pt x="935036" y="13599"/>
                          <a:pt x="1072896" y="36576"/>
                        </a:cubicBezTo>
                        <a:cubicBezTo>
                          <a:pt x="1089424" y="39331"/>
                          <a:pt x="1105010" y="46918"/>
                          <a:pt x="1121664" y="48768"/>
                        </a:cubicBezTo>
                        <a:cubicBezTo>
                          <a:pt x="1214915" y="59129"/>
                          <a:pt x="1402080" y="73152"/>
                          <a:pt x="1402080" y="73152"/>
                        </a:cubicBezTo>
                        <a:lnTo>
                          <a:pt x="1840992" y="60960"/>
                        </a:lnTo>
                        <a:cubicBezTo>
                          <a:pt x="1906095" y="58456"/>
                          <a:pt x="1970931" y="50283"/>
                          <a:pt x="2036064" y="48768"/>
                        </a:cubicBezTo>
                        <a:lnTo>
                          <a:pt x="2889504" y="36576"/>
                        </a:lnTo>
                        <a:cubicBezTo>
                          <a:pt x="2958592" y="40640"/>
                          <a:pt x="3027845" y="42502"/>
                          <a:pt x="3096768" y="48768"/>
                        </a:cubicBezTo>
                        <a:cubicBezTo>
                          <a:pt x="3117405" y="50644"/>
                          <a:pt x="3137006" y="60960"/>
                          <a:pt x="3157728" y="60960"/>
                        </a:cubicBezTo>
                        <a:cubicBezTo>
                          <a:pt x="3275654" y="60960"/>
                          <a:pt x="3393440" y="52832"/>
                          <a:pt x="3511296" y="48768"/>
                        </a:cubicBezTo>
                        <a:cubicBezTo>
                          <a:pt x="3576029" y="22875"/>
                          <a:pt x="3550371" y="24384"/>
                          <a:pt x="3584448" y="24384"/>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62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nodeType="afterEffect">
                                  <p:stCondLst>
                                    <p:cond delay="100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par>
                          <p:cTn id="27" fill="hold">
                            <p:stCondLst>
                              <p:cond delay="1000"/>
                            </p:stCondLst>
                            <p:childTnLst>
                              <p:par>
                                <p:cTn id="28" presetID="10" presetClass="entr" presetSubtype="0" fill="hold" nodeType="afterEffect">
                                  <p:stCondLst>
                                    <p:cond delay="0"/>
                                  </p:stCondLst>
                                  <p:iterate type="lt">
                                    <p:tmPct val="10000"/>
                                  </p:iterate>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childTnLst>
                                </p:cTn>
                              </p:par>
                            </p:childTnLst>
                          </p:cTn>
                        </p:par>
                        <p:par>
                          <p:cTn id="41" fill="hold">
                            <p:stCondLst>
                              <p:cond delay="1000"/>
                            </p:stCondLst>
                            <p:childTnLst>
                              <p:par>
                                <p:cTn id="42" presetID="10" presetClass="entr" presetSubtype="0" fill="hold" nodeType="afterEffect">
                                  <p:stCondLst>
                                    <p:cond delay="0"/>
                                  </p:stCondLst>
                                  <p:iterate type="lt">
                                    <p:tmPct val="10000"/>
                                  </p:iterate>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539552" y="1059582"/>
            <a:ext cx="3672408" cy="3657600"/>
          </a:xfrm>
        </p:spPr>
        <p:txBody>
          <a:bodyPr>
            <a:normAutofit/>
          </a:bodyPr>
          <a:lstStyle/>
          <a:p>
            <a:pPr marL="0" indent="0">
              <a:buNone/>
            </a:pPr>
            <a:r>
              <a:rPr lang="en-CA" sz="4100" dirty="0"/>
              <a:t>Course Intro</a:t>
            </a:r>
          </a:p>
          <a:p>
            <a:pPr lvl="1"/>
            <a:r>
              <a:rPr lang="en-US" sz="3600" dirty="0"/>
              <a:t>Who is your professor?</a:t>
            </a:r>
          </a:p>
          <a:p>
            <a:pPr lvl="1"/>
            <a:r>
              <a:rPr lang="en-US" sz="3600" dirty="0"/>
              <a:t>What will you learn? </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83" y="1083028"/>
            <a:ext cx="359863" cy="360040"/>
          </a:xfrm>
          <a:prstGeom prst="rect">
            <a:avLst/>
          </a:prstGeom>
        </p:spPr>
      </p:pic>
      <p:pic>
        <p:nvPicPr>
          <p:cNvPr id="3" name="Picture 2">
            <a:extLst>
              <a:ext uri="{FF2B5EF4-FFF2-40B4-BE49-F238E27FC236}">
                <a16:creationId xmlns:a16="http://schemas.microsoft.com/office/drawing/2014/main" id="{A94D80CF-C096-40DA-8FB8-311A2452D8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266" y="675496"/>
            <a:ext cx="3964073" cy="3911219"/>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C3E7-C6D7-5FB8-57A5-ECC8EB8AF5C2}"/>
              </a:ext>
            </a:extLst>
          </p:cNvPr>
          <p:cNvSpPr>
            <a:spLocks noGrp="1"/>
          </p:cNvSpPr>
          <p:nvPr>
            <p:ph type="title"/>
          </p:nvPr>
        </p:nvSpPr>
        <p:spPr/>
        <p:txBody>
          <a:bodyPr/>
          <a:lstStyle/>
          <a:p>
            <a:r>
              <a:rPr lang="en-CA" dirty="0"/>
              <a:t>Our School of … </a:t>
            </a:r>
          </a:p>
        </p:txBody>
      </p:sp>
      <p:sp>
        <p:nvSpPr>
          <p:cNvPr id="3" name="Content Placeholder 2">
            <a:extLst>
              <a:ext uri="{FF2B5EF4-FFF2-40B4-BE49-F238E27FC236}">
                <a16:creationId xmlns:a16="http://schemas.microsoft.com/office/drawing/2014/main" id="{CE022D2F-9D76-EFAE-B0F3-0E9265C39C8F}"/>
              </a:ext>
            </a:extLst>
          </p:cNvPr>
          <p:cNvSpPr>
            <a:spLocks noGrp="1"/>
          </p:cNvSpPr>
          <p:nvPr>
            <p:ph idx="1"/>
          </p:nvPr>
        </p:nvSpPr>
        <p:spPr>
          <a:xfrm>
            <a:off x="457200" y="1002382"/>
            <a:ext cx="8229600" cy="3873624"/>
          </a:xfrm>
        </p:spPr>
        <p:txBody>
          <a:bodyPr>
            <a:normAutofit/>
          </a:bodyPr>
          <a:lstStyle/>
          <a:p>
            <a:pPr marL="0" indent="0">
              <a:buNone/>
            </a:pPr>
            <a:r>
              <a:rPr lang="en-US" b="1" dirty="0"/>
              <a:t>School of Computer Programming </a:t>
            </a:r>
            <a:r>
              <a:rPr lang="en-US" dirty="0"/>
              <a:t>(no URL yet)</a:t>
            </a:r>
          </a:p>
          <a:p>
            <a:pPr lvl="1"/>
            <a:r>
              <a:rPr lang="en-US" dirty="0"/>
              <a:t>as of Summer 2023</a:t>
            </a:r>
          </a:p>
          <a:p>
            <a:pPr lvl="1"/>
            <a:r>
              <a:rPr lang="en-US" dirty="0"/>
              <a:t>for CPA and CPP diploma programs</a:t>
            </a:r>
          </a:p>
          <a:p>
            <a:r>
              <a:rPr lang="en-US" dirty="0"/>
              <a:t>… Software Design &amp; Data Science (</a:t>
            </a:r>
            <a:r>
              <a:rPr lang="en-US" dirty="0">
                <a:hlinkClick r:id="rId3"/>
              </a:rPr>
              <a:t>SDDS</a:t>
            </a:r>
            <a:r>
              <a:rPr lang="en-US" dirty="0"/>
              <a:t>)</a:t>
            </a:r>
          </a:p>
          <a:p>
            <a:pPr lvl="1"/>
            <a:r>
              <a:rPr lang="en-US" dirty="0"/>
              <a:t>as of Fall 2019</a:t>
            </a:r>
          </a:p>
          <a:p>
            <a:pPr lvl="1"/>
            <a:r>
              <a:rPr lang="en-US" dirty="0"/>
              <a:t>for degree and graduate-certificate programs</a:t>
            </a:r>
          </a:p>
          <a:p>
            <a:pPr lvl="1"/>
            <a:r>
              <a:rPr lang="en-US" i="1" dirty="0"/>
              <a:t>and until CPA &amp; CPP are set up as SCP</a:t>
            </a:r>
          </a:p>
        </p:txBody>
      </p:sp>
    </p:spTree>
    <p:extLst>
      <p:ext uri="{BB962C8B-B14F-4D97-AF65-F5344CB8AC3E}">
        <p14:creationId xmlns:p14="http://schemas.microsoft.com/office/powerpoint/2010/main" val="238951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3750" y="267494"/>
            <a:ext cx="3712745" cy="4536504"/>
          </a:xfrm>
        </p:spPr>
        <p:txBody>
          <a:bodyPr>
            <a:normAutofit/>
          </a:bodyPr>
          <a:lstStyle/>
          <a:p>
            <a:pPr algn="ctr"/>
            <a:r>
              <a:rPr lang="en-US" dirty="0"/>
              <a:t>Goal of Computer Principles for Programmers:</a:t>
            </a:r>
            <a:br>
              <a:rPr lang="en-US" dirty="0"/>
            </a:br>
            <a:r>
              <a:rPr lang="en-US" dirty="0"/>
              <a:t>Become an</a:t>
            </a:r>
            <a:br>
              <a:rPr lang="en-US" dirty="0"/>
            </a:br>
            <a:r>
              <a:rPr lang="en-US" dirty="0"/>
              <a:t>ICT professional</a:t>
            </a:r>
          </a:p>
        </p:txBody>
      </p:sp>
      <p:pic>
        <p:nvPicPr>
          <p:cNvPr id="4" name="Picture 3">
            <a:extLst>
              <a:ext uri="{FF2B5EF4-FFF2-40B4-BE49-F238E27FC236}">
                <a16:creationId xmlns:a16="http://schemas.microsoft.com/office/drawing/2014/main" id="{59A62F32-3596-4BC2-B203-BD3E11970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54"/>
            <a:ext cx="5076056" cy="5202958"/>
          </a:xfrm>
          <a:prstGeom prst="rect">
            <a:avLst/>
          </a:prstGeom>
        </p:spPr>
      </p:pic>
      <p:sp>
        <p:nvSpPr>
          <p:cNvPr id="7" name="Rectangle 6">
            <a:extLst>
              <a:ext uri="{FF2B5EF4-FFF2-40B4-BE49-F238E27FC236}">
                <a16:creationId xmlns:a16="http://schemas.microsoft.com/office/drawing/2014/main" id="{D173635F-2D10-40B0-A800-ABD13749E867}"/>
              </a:ext>
            </a:extLst>
          </p:cNvPr>
          <p:cNvSpPr/>
          <p:nvPr/>
        </p:nvSpPr>
        <p:spPr>
          <a:xfrm rot="2809173">
            <a:off x="1269819" y="534211"/>
            <a:ext cx="2617798" cy="3936754"/>
          </a:xfrm>
          <a:prstGeom prst="rect">
            <a:avLst/>
          </a:prstGeom>
          <a:noFill/>
        </p:spPr>
        <p:txBody>
          <a:bodyPr wrap="none" lIns="91440" tIns="45720" rIns="91440" bIns="45720">
            <a:prstTxWarp prst="textCircle">
              <a:avLst>
                <a:gd name="adj" fmla="val 10900510"/>
              </a:avLst>
            </a:prstTxWarp>
            <a:spAutoFit/>
          </a:bodyPr>
          <a:lstStyle/>
          <a:p>
            <a:pPr algn="ctr"/>
            <a:r>
              <a:rPr lang="en-US" sz="3600" b="1" spc="50" dirty="0">
                <a:ln w="0">
                  <a:solidFill>
                    <a:schemeClr val="tx1"/>
                  </a:solidFill>
                </a:ln>
                <a:solidFill>
                  <a:schemeClr val="bg1"/>
                </a:solidFill>
                <a:effectLst>
                  <a:innerShdw blurRad="63500" dist="50800" dir="13500000">
                    <a:srgbClr val="000000">
                      <a:alpha val="50000"/>
                    </a:srgbClr>
                  </a:innerShdw>
                </a:effectLst>
              </a:rPr>
              <a:t>CP4P                                           CP4P</a:t>
            </a:r>
          </a:p>
          <a:p>
            <a:pPr algn="ctr"/>
            <a:endParaRPr lang="en-US" sz="3600" b="1" spc="50" dirty="0">
              <a:ln w="0">
                <a:solidFill>
                  <a:schemeClr val="tx1"/>
                </a:solidFill>
              </a:ln>
              <a:solidFill>
                <a:schemeClr val="bg1"/>
              </a:solidFill>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BE41A195-F812-48ED-B557-0D011E0C73CF}"/>
              </a:ext>
            </a:extLst>
          </p:cNvPr>
          <p:cNvSpPr/>
          <p:nvPr/>
        </p:nvSpPr>
        <p:spPr>
          <a:xfrm>
            <a:off x="1982829" y="2700383"/>
            <a:ext cx="2589171" cy="954107"/>
          </a:xfrm>
          <a:prstGeom prst="rect">
            <a:avLst/>
          </a:prstGeom>
          <a:noFill/>
          <a:effectLst>
            <a:glow rad="457200">
              <a:schemeClr val="tx1">
                <a:alpha val="0"/>
              </a:schemeClr>
            </a:glow>
          </a:effectLst>
        </p:spPr>
        <p:txBody>
          <a:bodyPr wrap="none" lIns="91440" tIns="45720" rIns="91440" bIns="45720">
            <a:spAutoFit/>
          </a:bodyPr>
          <a:lstStyle/>
          <a:p>
            <a:pPr algn="ctr"/>
            <a:r>
              <a:rPr lang="en-US" sz="28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rPr>
              <a:t>Programming</a:t>
            </a:r>
          </a:p>
          <a:p>
            <a:pPr algn="ctr"/>
            <a:r>
              <a:rPr lang="en-US" sz="28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rPr>
              <a:t>with C</a:t>
            </a:r>
            <a:endParaRPr lang="en-US" sz="24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288DD10B-DCA8-4EBE-BE00-104013CC2DCE}"/>
              </a:ext>
            </a:extLst>
          </p:cNvPr>
          <p:cNvSpPr/>
          <p:nvPr/>
        </p:nvSpPr>
        <p:spPr>
          <a:xfrm>
            <a:off x="1452462" y="897563"/>
            <a:ext cx="1175322" cy="954107"/>
          </a:xfrm>
          <a:prstGeom prst="rect">
            <a:avLst/>
          </a:prstGeom>
          <a:noFill/>
          <a:effectLst>
            <a:glow rad="228600">
              <a:schemeClr val="bg2">
                <a:lumMod val="50000"/>
                <a:alpha val="40000"/>
              </a:schemeClr>
            </a:glow>
          </a:effectLst>
        </p:spPr>
        <p:txBody>
          <a:bodyPr wrap="none" lIns="91440" tIns="45720" rIns="91440" bIns="45720">
            <a:spAutoFit/>
          </a:bodyPr>
          <a:lstStyle/>
          <a:p>
            <a:pPr algn="ctr"/>
            <a: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t>UNIX</a:t>
            </a:r>
            <a:b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br>
            <a: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t>Linux</a:t>
            </a:r>
            <a:endParaRPr lang="en-US" sz="6600" b="1" cap="none"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endParaRPr>
          </a:p>
        </p:txBody>
      </p:sp>
      <p:sp>
        <p:nvSpPr>
          <p:cNvPr id="3" name="TextBox 2">
            <a:extLst>
              <a:ext uri="{FF2B5EF4-FFF2-40B4-BE49-F238E27FC236}">
                <a16:creationId xmlns:a16="http://schemas.microsoft.com/office/drawing/2014/main" id="{2542BFCC-553A-0701-76C7-DE76F22BBF57}"/>
              </a:ext>
            </a:extLst>
          </p:cNvPr>
          <p:cNvSpPr txBox="1"/>
          <p:nvPr/>
        </p:nvSpPr>
        <p:spPr>
          <a:xfrm>
            <a:off x="575556" y="2045194"/>
            <a:ext cx="4104456" cy="461665"/>
          </a:xfrm>
          <a:prstGeom prst="rect">
            <a:avLst/>
          </a:prstGeom>
          <a:noFill/>
        </p:spPr>
        <p:txBody>
          <a:bodyPr wrap="square" rtlCol="0">
            <a:spAutoFit/>
          </a:bodyPr>
          <a:lstStyle/>
          <a:p>
            <a:pPr algn="ctr"/>
            <a:r>
              <a:rPr lang="en-US" sz="24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rPr>
              <a:t>Applied Problem Solving</a:t>
            </a:r>
            <a:endParaRPr lang="en-CA" sz="2400" dirty="0"/>
          </a:p>
        </p:txBody>
      </p:sp>
    </p:spTree>
    <p:extLst>
      <p:ext uri="{BB962C8B-B14F-4D97-AF65-F5344CB8AC3E}">
        <p14:creationId xmlns:p14="http://schemas.microsoft.com/office/powerpoint/2010/main" val="346728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88640"/>
            <a:ext cx="8363272" cy="742950"/>
          </a:xfrm>
        </p:spPr>
        <p:txBody>
          <a:bodyPr>
            <a:normAutofit/>
          </a:bodyPr>
          <a:lstStyle/>
          <a:p>
            <a:pPr algn="ctr"/>
            <a:r>
              <a:rPr lang="en-US" dirty="0"/>
              <a:t>Ultimate Goal of CP4P</a:t>
            </a:r>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26FA58-EBCB-48D3-8A53-C1ED1C8BC628}"/>
              </a:ext>
            </a:extLst>
          </p:cNvPr>
          <p:cNvSpPr txBox="1"/>
          <p:nvPr/>
        </p:nvSpPr>
        <p:spPr>
          <a:xfrm>
            <a:off x="4211960" y="1774329"/>
            <a:ext cx="4851714" cy="2985433"/>
          </a:xfrm>
          <a:prstGeom prst="rect">
            <a:avLst/>
          </a:prstGeom>
          <a:noFill/>
        </p:spPr>
        <p:txBody>
          <a:bodyPr wrap="square" rtlCol="0">
            <a:spAutoFit/>
          </a:bodyPr>
          <a:lstStyle/>
          <a:p>
            <a:pPr algn="ctr"/>
            <a:r>
              <a:rPr lang="en-US" sz="4000" spc="-100" dirty="0">
                <a:solidFill>
                  <a:schemeClr val="tx2"/>
                </a:solidFill>
                <a:latin typeface="Franklin Gothic Demi" pitchFamily="34" charset="0"/>
                <a:ea typeface="+mj-ea"/>
                <a:cs typeface="+mj-cs"/>
              </a:rPr>
              <a:t>Grok ICT terminology and concepts so you can nod knowingly</a:t>
            </a:r>
            <a:br>
              <a:rPr lang="en-US" sz="4000" spc="-100" dirty="0">
                <a:solidFill>
                  <a:schemeClr val="tx2"/>
                </a:solidFill>
                <a:latin typeface="Franklin Gothic Demi" pitchFamily="34" charset="0"/>
                <a:ea typeface="+mj-ea"/>
                <a:cs typeface="+mj-cs"/>
              </a:rPr>
            </a:br>
            <a:r>
              <a:rPr lang="en-US" sz="4000" spc="-100" dirty="0">
                <a:solidFill>
                  <a:schemeClr val="tx2"/>
                </a:solidFill>
                <a:latin typeface="Franklin Gothic Demi" pitchFamily="34" charset="0"/>
                <a:ea typeface="+mj-ea"/>
                <a:cs typeface="+mj-cs"/>
              </a:rPr>
              <a:t>in a job interview</a:t>
            </a:r>
            <a:br>
              <a:rPr lang="en-US" sz="4000" spc="-100" dirty="0">
                <a:solidFill>
                  <a:schemeClr val="tx2"/>
                </a:solidFill>
                <a:latin typeface="Franklin Gothic Demi" pitchFamily="34" charset="0"/>
                <a:ea typeface="+mj-ea"/>
                <a:cs typeface="+mj-cs"/>
              </a:rPr>
            </a:br>
            <a:r>
              <a:rPr lang="en-US" sz="2400" spc="-100" dirty="0">
                <a:solidFill>
                  <a:schemeClr val="tx2"/>
                </a:solidFill>
                <a:latin typeface="Franklin Gothic Demi" pitchFamily="34" charset="0"/>
                <a:ea typeface="+mj-ea"/>
                <a:cs typeface="+mj-cs"/>
              </a:rPr>
              <a:t>…to words like “grok”.</a:t>
            </a:r>
            <a:endParaRPr lang="en-CA" sz="4000" spc="-100" dirty="0">
              <a:solidFill>
                <a:schemeClr val="tx2"/>
              </a:solidFill>
              <a:latin typeface="Franklin Gothic Demi" pitchFamily="34" charset="0"/>
              <a:ea typeface="+mj-ea"/>
              <a:cs typeface="+mj-cs"/>
            </a:endParaRPr>
          </a:p>
        </p:txBody>
      </p:sp>
      <p:pic>
        <p:nvPicPr>
          <p:cNvPr id="5" name="Picture 2" descr="Image result for job interview cartoon">
            <a:extLst>
              <a:ext uri="{FF2B5EF4-FFF2-40B4-BE49-F238E27FC236}">
                <a16:creationId xmlns:a16="http://schemas.microsoft.com/office/drawing/2014/main" id="{8A449F0F-A592-4789-BD58-31E56DD1F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4" y="1508652"/>
            <a:ext cx="3918416" cy="34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7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normAutofit/>
          </a:bodyPr>
          <a:lstStyle/>
          <a:p>
            <a:pPr algn="ctr"/>
            <a:r>
              <a:rPr lang="en-US" dirty="0"/>
              <a:t>Goals of CP4P </a:t>
            </a:r>
            <a:endParaRPr lang="en-CA" dirty="0"/>
          </a:p>
        </p:txBody>
      </p:sp>
      <p:sp>
        <p:nvSpPr>
          <p:cNvPr id="5" name="Content Placeholder 4"/>
          <p:cNvSpPr>
            <a:spLocks noGrp="1"/>
          </p:cNvSpPr>
          <p:nvPr>
            <p:ph sz="half" idx="1"/>
          </p:nvPr>
        </p:nvSpPr>
        <p:spPr>
          <a:xfrm>
            <a:off x="457200" y="1059582"/>
            <a:ext cx="8229600" cy="3816424"/>
          </a:xfrm>
        </p:spPr>
        <p:txBody>
          <a:bodyPr>
            <a:normAutofit fontScale="92500" lnSpcReduction="10000"/>
          </a:bodyPr>
          <a:lstStyle/>
          <a:p>
            <a:pPr marL="0" indent="0" algn="ctr">
              <a:buNone/>
            </a:pPr>
            <a:r>
              <a:rPr lang="en-CA" dirty="0"/>
              <a:t>Professional programmers do more than just code.</a:t>
            </a:r>
          </a:p>
          <a:p>
            <a:pPr lvl="1"/>
            <a:r>
              <a:rPr lang="en-CA" sz="2500" dirty="0"/>
              <a:t>Problem identification, solving, and </a:t>
            </a:r>
            <a:r>
              <a:rPr lang="en-CA" sz="2500" i="1" dirty="0"/>
              <a:t>communication</a:t>
            </a:r>
          </a:p>
          <a:p>
            <a:pPr lvl="1"/>
            <a:r>
              <a:rPr lang="en-US" sz="2500" dirty="0">
                <a:solidFill>
                  <a:schemeClr val="tx2"/>
                </a:solidFill>
              </a:rPr>
              <a:t>ICT news for current and emerging trends</a:t>
            </a:r>
          </a:p>
          <a:p>
            <a:pPr lvl="1"/>
            <a:r>
              <a:rPr lang="en-CA" dirty="0"/>
              <a:t>Systems Development and Programming</a:t>
            </a:r>
            <a:br>
              <a:rPr lang="en-CA" dirty="0"/>
            </a:br>
            <a:r>
              <a:rPr lang="en-CA" dirty="0"/>
              <a:t>– is more than writing code. Much more.</a:t>
            </a:r>
          </a:p>
          <a:p>
            <a:pPr lvl="1"/>
            <a:r>
              <a:rPr lang="en-CA" dirty="0"/>
              <a:t>use IDEs, interact with Servers – directly and in the Cloud, Platforms, Networks, Dev.Stacks, Backup, Security, Project Management, Systems Development Life Cycle (SDLC)</a:t>
            </a:r>
          </a:p>
          <a:p>
            <a:pPr lvl="1"/>
            <a:r>
              <a:rPr lang="en-CA" dirty="0"/>
              <a:t>Know of Licensing, Regulations, Intellectual Property (IP).</a:t>
            </a:r>
          </a:p>
          <a:p>
            <a:pPr lvl="1"/>
            <a:r>
              <a:rPr lang="en-US" sz="2500" dirty="0">
                <a:solidFill>
                  <a:schemeClr val="tx2"/>
                </a:solidFill>
              </a:rPr>
              <a:t>Windows operating system (OS) is the default template</a:t>
            </a:r>
            <a:endParaRPr lang="en-CA" dirty="0"/>
          </a:p>
        </p:txBody>
      </p:sp>
    </p:spTree>
    <p:extLst>
      <p:ext uri="{BB962C8B-B14F-4D97-AF65-F5344CB8AC3E}">
        <p14:creationId xmlns:p14="http://schemas.microsoft.com/office/powerpoint/2010/main" val="25717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742950"/>
          </a:xfrm>
        </p:spPr>
        <p:txBody>
          <a:bodyPr/>
          <a:lstStyle/>
          <a:p>
            <a:pPr algn="ctr"/>
            <a:r>
              <a:rPr lang="en-US" dirty="0"/>
              <a:t>Course Format and Evaluation</a:t>
            </a:r>
          </a:p>
        </p:txBody>
      </p:sp>
      <p:sp>
        <p:nvSpPr>
          <p:cNvPr id="3" name="Rectangle 2"/>
          <p:cNvSpPr/>
          <p:nvPr/>
        </p:nvSpPr>
        <p:spPr>
          <a:xfrm>
            <a:off x="0" y="1338979"/>
            <a:ext cx="9144000" cy="3867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a:p>
            <a:pPr algn="ctr"/>
            <a:r>
              <a:rPr lang="en-US" sz="4000" u="sng" spc="-100" dirty="0">
                <a:solidFill>
                  <a:srgbClr val="465E9C"/>
                </a:solidFill>
                <a:latin typeface="Franklin Gothic Demi" pitchFamily="34" charset="0"/>
              </a:rPr>
              <a:t>Each week</a:t>
            </a:r>
            <a:br>
              <a:rPr lang="en-US" sz="4000" spc="-100" dirty="0">
                <a:solidFill>
                  <a:srgbClr val="465E9C"/>
                </a:solidFill>
                <a:latin typeface="Franklin Gothic Demi" pitchFamily="34" charset="0"/>
              </a:rPr>
            </a:br>
            <a:r>
              <a:rPr lang="en-CA" sz="4000" spc="-100" dirty="0">
                <a:solidFill>
                  <a:srgbClr val="465E9C"/>
                </a:solidFill>
                <a:latin typeface="Franklin Gothic Demi" pitchFamily="34" charset="0"/>
              </a:rPr>
              <a:t>ICT News, </a:t>
            </a:r>
            <a:r>
              <a:rPr lang="en-US" sz="4000" spc="-100" dirty="0">
                <a:solidFill>
                  <a:srgbClr val="465E9C"/>
                </a:solidFill>
                <a:latin typeface="Franklin Gothic Demi" pitchFamily="34" charset="0"/>
              </a:rPr>
              <a:t>Lecture</a:t>
            </a:r>
            <a:br>
              <a:rPr lang="en-US" sz="4000" spc="-100" dirty="0">
                <a:solidFill>
                  <a:srgbClr val="465E9C"/>
                </a:solidFill>
                <a:latin typeface="Franklin Gothic Demi" pitchFamily="34" charset="0"/>
              </a:rPr>
            </a:br>
            <a:r>
              <a:rPr lang="en-US" sz="4000" spc="-100" dirty="0">
                <a:solidFill>
                  <a:srgbClr val="465E9C"/>
                </a:solidFill>
                <a:latin typeface="Franklin Gothic Demi" pitchFamily="34" charset="0"/>
              </a:rPr>
              <a:t>Activity (assignment) walkthrough</a:t>
            </a:r>
          </a:p>
          <a:p>
            <a:pPr algn="ctr"/>
            <a:r>
              <a:rPr lang="en-US" sz="4000" spc="-100" dirty="0">
                <a:solidFill>
                  <a:srgbClr val="465E9C"/>
                </a:solidFill>
                <a:latin typeface="Franklin Gothic Demi" pitchFamily="34" charset="0"/>
              </a:rPr>
              <a:t>follow up Quiz on previous week</a:t>
            </a:r>
          </a:p>
          <a:p>
            <a:pPr algn="ctr"/>
            <a:endParaRPr lang="en-CA" sz="4000" spc="-100" dirty="0">
              <a:solidFill>
                <a:srgbClr val="465E9C"/>
              </a:solidFill>
              <a:latin typeface="Franklin Gothic Demi" pitchFamily="34" charset="0"/>
              <a:ea typeface="+mj-ea"/>
              <a:cs typeface="+mj-cs"/>
            </a:endParaRPr>
          </a:p>
          <a:p>
            <a:pPr algn="ctr"/>
            <a:endParaRPr lang="en-CA" sz="4000" spc="-100" dirty="0">
              <a:solidFill>
                <a:srgbClr val="465E9C"/>
              </a:solidFill>
              <a:latin typeface="Franklin Gothic Demi" pitchFamily="34" charset="0"/>
            </a:endParaRPr>
          </a:p>
        </p:txBody>
      </p:sp>
    </p:spTree>
    <p:extLst>
      <p:ext uri="{BB962C8B-B14F-4D97-AF65-F5344CB8AC3E}">
        <p14:creationId xmlns:p14="http://schemas.microsoft.com/office/powerpoint/2010/main" val="239052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7571184" cy="742950"/>
          </a:xfrm>
        </p:spPr>
        <p:txBody>
          <a:bodyPr/>
          <a:lstStyle/>
          <a:p>
            <a:r>
              <a:rPr lang="en-CA" dirty="0"/>
              <a:t>ICT News of the Week</a:t>
            </a:r>
          </a:p>
        </p:txBody>
      </p:sp>
      <p:sp>
        <p:nvSpPr>
          <p:cNvPr id="6" name="Content Placeholder 5"/>
          <p:cNvSpPr>
            <a:spLocks noGrp="1"/>
          </p:cNvSpPr>
          <p:nvPr>
            <p:ph idx="1"/>
          </p:nvPr>
        </p:nvSpPr>
        <p:spPr>
          <a:xfrm>
            <a:off x="251520" y="1059582"/>
            <a:ext cx="6912768" cy="3657600"/>
          </a:xfrm>
        </p:spPr>
        <p:txBody>
          <a:bodyPr>
            <a:normAutofit/>
          </a:bodyPr>
          <a:lstStyle/>
          <a:p>
            <a:r>
              <a:rPr lang="en-CA" dirty="0"/>
              <a:t>student presentation(s) of an ICT news item</a:t>
            </a:r>
          </a:p>
          <a:p>
            <a:r>
              <a:rPr lang="en-CA" dirty="0"/>
              <a:t>schedule of who &amp; when to be available soon</a:t>
            </a:r>
          </a:p>
          <a:p>
            <a:r>
              <a:rPr lang="en-CA" dirty="0"/>
              <a:t>3 to 4 minutes plus Q &amp; A</a:t>
            </a:r>
          </a:p>
          <a:p>
            <a:r>
              <a:rPr lang="en-CA" dirty="0"/>
              <a:t>worth 5% of course, optional</a:t>
            </a:r>
          </a:p>
          <a:p>
            <a:r>
              <a:rPr lang="en-CA" dirty="0"/>
              <a:t>Subscribe to a news service</a:t>
            </a:r>
          </a:p>
          <a:p>
            <a:r>
              <a:rPr lang="en-CA" dirty="0"/>
              <a:t>Build your ICT vocabulary</a:t>
            </a:r>
          </a:p>
          <a:p>
            <a:r>
              <a:rPr lang="en-CA" dirty="0"/>
              <a:t>Learn the </a:t>
            </a:r>
            <a:r>
              <a:rPr lang="en-CA" dirty="0">
                <a:hlinkClick r:id="rId3"/>
              </a:rPr>
              <a:t>TLA</a:t>
            </a:r>
            <a:r>
              <a:rPr lang="en-CA" dirty="0"/>
              <a:t>s</a:t>
            </a:r>
          </a:p>
          <a:p>
            <a:r>
              <a:rPr lang="en-CA" dirty="0"/>
              <a:t>Your future employers read and make the news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1152" y="1995686"/>
            <a:ext cx="2001328" cy="165408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CA" sz="4400" dirty="0"/>
              <a:t>ICT News Sources </a:t>
            </a:r>
            <a:r>
              <a:rPr lang="en-CA" sz="3600" dirty="0"/>
              <a:t>– un</a:t>
            </a:r>
            <a:r>
              <a:rPr lang="en-US" sz="3600" dirty="0"/>
              <a:t>readable slide</a:t>
            </a:r>
            <a:endParaRPr lang="en-CA" sz="3600" dirty="0"/>
          </a:p>
        </p:txBody>
      </p:sp>
      <p:sp>
        <p:nvSpPr>
          <p:cNvPr id="6" name="Content Placeholder 5"/>
          <p:cNvSpPr>
            <a:spLocks noGrp="1"/>
          </p:cNvSpPr>
          <p:nvPr>
            <p:ph idx="1"/>
          </p:nvPr>
        </p:nvSpPr>
        <p:spPr>
          <a:xfrm>
            <a:off x="251520" y="1131590"/>
            <a:ext cx="3240360" cy="3960440"/>
          </a:xfrm>
        </p:spPr>
        <p:txBody>
          <a:bodyPr>
            <a:normAutofit fontScale="55000" lnSpcReduction="20000"/>
          </a:bodyPr>
          <a:lstStyle/>
          <a:p>
            <a:pPr marL="0" indent="0">
              <a:lnSpc>
                <a:spcPct val="120000"/>
              </a:lnSpc>
              <a:buNone/>
            </a:pPr>
            <a:r>
              <a:rPr lang="en-US" dirty="0"/>
              <a:t>Web search: </a:t>
            </a:r>
            <a:r>
              <a:rPr lang="en-US" dirty="0">
                <a:hlinkClick r:id="rId3"/>
              </a:rPr>
              <a:t>ICT NEWS</a:t>
            </a:r>
            <a:br>
              <a:rPr lang="en-US" dirty="0"/>
            </a:br>
            <a:r>
              <a:rPr lang="en-US" b="1" dirty="0"/>
              <a:t>General News</a:t>
            </a:r>
          </a:p>
          <a:p>
            <a:pPr>
              <a:lnSpc>
                <a:spcPct val="120000"/>
              </a:lnSpc>
            </a:pPr>
            <a:r>
              <a:rPr lang="en-CA" dirty="0">
                <a:hlinkClick r:id="rId4"/>
              </a:rPr>
              <a:t>http://www.itworldcanada.com/</a:t>
            </a:r>
            <a:r>
              <a:rPr lang="en-CA" dirty="0"/>
              <a:t> </a:t>
            </a:r>
          </a:p>
          <a:p>
            <a:pPr>
              <a:lnSpc>
                <a:spcPct val="120000"/>
              </a:lnSpc>
            </a:pPr>
            <a:r>
              <a:rPr lang="en-CA" dirty="0">
                <a:hlinkClick r:id="rId5"/>
              </a:rPr>
              <a:t>http://www.itworld.com/</a:t>
            </a:r>
            <a:r>
              <a:rPr lang="en-CA" dirty="0"/>
              <a:t> </a:t>
            </a:r>
          </a:p>
          <a:p>
            <a:pPr>
              <a:lnSpc>
                <a:spcPct val="120000"/>
              </a:lnSpc>
            </a:pPr>
            <a:r>
              <a:rPr lang="en-US" dirty="0" err="1">
                <a:hlinkClick r:id="rId6"/>
              </a:rPr>
              <a:t>mozilla</a:t>
            </a:r>
            <a:r>
              <a:rPr lang="en-US" dirty="0">
                <a:hlinkClick r:id="rId6"/>
              </a:rPr>
              <a:t>/news/</a:t>
            </a:r>
            <a:endParaRPr lang="en-CA" dirty="0"/>
          </a:p>
          <a:p>
            <a:pPr>
              <a:lnSpc>
                <a:spcPct val="120000"/>
              </a:lnSpc>
            </a:pPr>
            <a:r>
              <a:rPr lang="en-CA" dirty="0">
                <a:hlinkClick r:id="rId7"/>
              </a:rPr>
              <a:t>http://www.computerweekly.com/</a:t>
            </a:r>
            <a:r>
              <a:rPr lang="en-CA" dirty="0"/>
              <a:t> </a:t>
            </a:r>
          </a:p>
          <a:p>
            <a:pPr>
              <a:lnSpc>
                <a:spcPct val="120000"/>
              </a:lnSpc>
            </a:pPr>
            <a:r>
              <a:rPr lang="en-CA" dirty="0">
                <a:hlinkClick r:id="rId8"/>
              </a:rPr>
              <a:t>http://www.computerworld.com/</a:t>
            </a:r>
            <a:r>
              <a:rPr lang="en-CA" dirty="0"/>
              <a:t> </a:t>
            </a:r>
          </a:p>
          <a:p>
            <a:pPr>
              <a:lnSpc>
                <a:spcPct val="120000"/>
              </a:lnSpc>
            </a:pPr>
            <a:r>
              <a:rPr lang="en-CA" dirty="0">
                <a:hlinkClick r:id="rId9"/>
              </a:rPr>
              <a:t>http://www.wired.com/</a:t>
            </a:r>
            <a:endParaRPr lang="en-CA" dirty="0"/>
          </a:p>
          <a:p>
            <a:pPr>
              <a:lnSpc>
                <a:spcPct val="120000"/>
              </a:lnSpc>
            </a:pPr>
            <a:r>
              <a:rPr lang="en-US" dirty="0"/>
              <a:t>G</a:t>
            </a:r>
            <a:r>
              <a:rPr lang="en-CA" dirty="0" err="1"/>
              <a:t>uardian</a:t>
            </a:r>
            <a:r>
              <a:rPr lang="en-CA" dirty="0"/>
              <a:t> – </a:t>
            </a:r>
            <a:r>
              <a:rPr lang="en-CA" dirty="0">
                <a:hlinkClick r:id="rId10"/>
              </a:rPr>
              <a:t>International</a:t>
            </a:r>
            <a:r>
              <a:rPr lang="en-CA" dirty="0"/>
              <a:t> </a:t>
            </a:r>
            <a:r>
              <a:rPr lang="en-CA" dirty="0">
                <a:hlinkClick r:id="rId11"/>
              </a:rPr>
              <a:t>USA</a:t>
            </a:r>
            <a:r>
              <a:rPr lang="en-CA" dirty="0"/>
              <a:t> </a:t>
            </a:r>
          </a:p>
          <a:p>
            <a:pPr marL="0" indent="0">
              <a:lnSpc>
                <a:spcPct val="120000"/>
              </a:lnSpc>
              <a:buNone/>
            </a:pPr>
            <a:r>
              <a:rPr lang="en-CA" b="1" dirty="0"/>
              <a:t>News Aggregators</a:t>
            </a:r>
          </a:p>
          <a:p>
            <a:pPr>
              <a:lnSpc>
                <a:spcPct val="120000"/>
              </a:lnSpc>
            </a:pPr>
            <a:r>
              <a:rPr lang="en-CA" dirty="0"/>
              <a:t>Slashdot - </a:t>
            </a:r>
            <a:r>
              <a:rPr lang="en-CA" dirty="0">
                <a:hlinkClick r:id="rId12"/>
              </a:rPr>
              <a:t>http://slashdot.org/</a:t>
            </a:r>
            <a:r>
              <a:rPr lang="en-CA" dirty="0"/>
              <a:t> </a:t>
            </a:r>
            <a:br>
              <a:rPr lang="en-CA" dirty="0"/>
            </a:br>
            <a:r>
              <a:rPr lang="en-CA" dirty="0"/>
              <a:t>(with human editing)</a:t>
            </a:r>
          </a:p>
          <a:p>
            <a:pPr>
              <a:lnSpc>
                <a:spcPct val="120000"/>
              </a:lnSpc>
            </a:pPr>
            <a:r>
              <a:rPr lang="en-CA" dirty="0"/>
              <a:t>YC Hacker News - </a:t>
            </a:r>
            <a:r>
              <a:rPr lang="en-CA" dirty="0">
                <a:hlinkClick r:id="rId13"/>
              </a:rPr>
              <a:t>http://news.ycombinator.com</a:t>
            </a:r>
            <a:r>
              <a:rPr lang="en-CA" dirty="0"/>
              <a:t> </a:t>
            </a:r>
            <a:br>
              <a:rPr lang="en-CA" dirty="0"/>
            </a:br>
            <a:r>
              <a:rPr lang="en-CA" dirty="0"/>
              <a:t>(with voting)</a:t>
            </a:r>
          </a:p>
          <a:p>
            <a:pPr>
              <a:lnSpc>
                <a:spcPct val="120000"/>
              </a:lnSpc>
            </a:pPr>
            <a:r>
              <a:rPr lang="en-CA" dirty="0"/>
              <a:t>Hacker News - </a:t>
            </a:r>
            <a:r>
              <a:rPr lang="en-CA" dirty="0">
                <a:hlinkClick r:id="rId14"/>
              </a:rPr>
              <a:t>http://hackernews.org/</a:t>
            </a:r>
            <a:r>
              <a:rPr lang="en-CA" dirty="0"/>
              <a:t> </a:t>
            </a:r>
            <a:br>
              <a:rPr lang="en-CA" dirty="0"/>
            </a:br>
            <a:r>
              <a:rPr lang="en-CA" dirty="0"/>
              <a:t>(</a:t>
            </a:r>
            <a:r>
              <a:rPr lang="en-CA" dirty="0" err="1"/>
              <a:t>rss</a:t>
            </a:r>
            <a:r>
              <a:rPr lang="en-CA" dirty="0"/>
              <a:t> feeds)</a:t>
            </a:r>
          </a:p>
        </p:txBody>
      </p:sp>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4316" y="1887674"/>
            <a:ext cx="1655367" cy="1368152"/>
          </a:xfrm>
          <a:prstGeom prst="rect">
            <a:avLst/>
          </a:prstGeom>
        </p:spPr>
      </p:pic>
      <p:sp>
        <p:nvSpPr>
          <p:cNvPr id="3" name="TextBox 2">
            <a:extLst>
              <a:ext uri="{FF2B5EF4-FFF2-40B4-BE49-F238E27FC236}">
                <a16:creationId xmlns:a16="http://schemas.microsoft.com/office/drawing/2014/main" id="{4D451FBD-DF88-4A53-BD88-5E60FB1F9AD6}"/>
              </a:ext>
            </a:extLst>
          </p:cNvPr>
          <p:cNvSpPr txBox="1"/>
          <p:nvPr/>
        </p:nvSpPr>
        <p:spPr>
          <a:xfrm>
            <a:off x="5868144" y="1131590"/>
            <a:ext cx="3096344" cy="3890131"/>
          </a:xfrm>
          <a:prstGeom prst="rect">
            <a:avLst/>
          </a:prstGeom>
          <a:noFill/>
        </p:spPr>
        <p:txBody>
          <a:bodyPr wrap="square" rtlCol="0">
            <a:noAutofit/>
          </a:bodyPr>
          <a:lstStyle/>
          <a:p>
            <a:pPr defTabSz="1390650">
              <a:lnSpc>
                <a:spcPct val="120000"/>
              </a:lnSpc>
              <a:tabLst>
                <a:tab pos="1339850" algn="l"/>
              </a:tabLst>
            </a:pPr>
            <a:r>
              <a:rPr lang="en-CA" sz="1200" dirty="0"/>
              <a:t>Ars </a:t>
            </a:r>
            <a:r>
              <a:rPr lang="en-CA" sz="1200" dirty="0" err="1"/>
              <a:t>Technica</a:t>
            </a:r>
            <a:r>
              <a:rPr lang="en-CA" sz="1200" dirty="0"/>
              <a:t> - </a:t>
            </a:r>
            <a:r>
              <a:rPr lang="en-CA" sz="1200" dirty="0">
                <a:hlinkClick r:id="rId16"/>
              </a:rPr>
              <a:t>http://arstechnica.com/</a:t>
            </a:r>
            <a:endParaRPr lang="en-CA" sz="1200" dirty="0"/>
          </a:p>
          <a:p>
            <a:pPr defTabSz="1390650">
              <a:lnSpc>
                <a:spcPct val="120000"/>
              </a:lnSpc>
              <a:tabLst>
                <a:tab pos="1339850" algn="l"/>
              </a:tabLst>
            </a:pPr>
            <a:r>
              <a:rPr lang="en-CA" sz="1200" dirty="0"/>
              <a:t>CNET - </a:t>
            </a:r>
            <a:r>
              <a:rPr lang="en-CA" sz="1200" dirty="0">
                <a:hlinkClick r:id="rId17"/>
              </a:rPr>
              <a:t>http://www.cnet.com/</a:t>
            </a:r>
            <a:r>
              <a:rPr lang="en-CA" sz="1200" dirty="0"/>
              <a:t> </a:t>
            </a:r>
            <a:br>
              <a:rPr lang="en-CA" sz="1200" dirty="0"/>
            </a:br>
            <a:r>
              <a:rPr lang="en-CA" sz="1200" dirty="0"/>
              <a:t>ZDNet - </a:t>
            </a:r>
            <a:r>
              <a:rPr lang="en-CA" sz="1200" dirty="0">
                <a:hlinkClick r:id="rId18"/>
              </a:rPr>
              <a:t>http://www.zdnet.com/</a:t>
            </a:r>
            <a:endParaRPr lang="en-CA" sz="1200" dirty="0"/>
          </a:p>
          <a:p>
            <a:pPr defTabSz="1390650">
              <a:lnSpc>
                <a:spcPct val="120000"/>
              </a:lnSpc>
              <a:tabLst>
                <a:tab pos="1339850" algn="l"/>
              </a:tabLst>
            </a:pPr>
            <a:r>
              <a:rPr lang="en-CA" sz="1200" dirty="0"/>
              <a:t>Digital Trends - </a:t>
            </a:r>
            <a:r>
              <a:rPr lang="en-CA" sz="1200" dirty="0">
                <a:hlinkClick r:id="rId19"/>
              </a:rPr>
              <a:t>http://www.digitaltrends.com</a:t>
            </a:r>
            <a:endParaRPr lang="en-CA" sz="1200" dirty="0"/>
          </a:p>
          <a:p>
            <a:pPr defTabSz="1390650">
              <a:lnSpc>
                <a:spcPct val="120000"/>
              </a:lnSpc>
              <a:tabLst>
                <a:tab pos="1339850" algn="l"/>
              </a:tabLst>
            </a:pPr>
            <a:r>
              <a:rPr lang="en-CA" sz="1200" dirty="0" err="1"/>
              <a:t>Engadget</a:t>
            </a:r>
            <a:r>
              <a:rPr lang="en-CA" sz="1200" dirty="0"/>
              <a:t> - </a:t>
            </a:r>
            <a:r>
              <a:rPr lang="en-CA" sz="1200" dirty="0">
                <a:hlinkClick r:id="rId20"/>
              </a:rPr>
              <a:t>http://www.engadget.com/</a:t>
            </a:r>
            <a:endParaRPr lang="en-CA" sz="1200" dirty="0"/>
          </a:p>
          <a:p>
            <a:pPr defTabSz="1390650">
              <a:lnSpc>
                <a:spcPct val="120000"/>
              </a:lnSpc>
              <a:tabLst>
                <a:tab pos="1339850" algn="l"/>
              </a:tabLst>
            </a:pPr>
            <a:r>
              <a:rPr lang="en-CA" sz="1200" dirty="0" err="1"/>
              <a:t>GigaOM</a:t>
            </a:r>
            <a:r>
              <a:rPr lang="en-CA" sz="1200" dirty="0"/>
              <a:t> - </a:t>
            </a:r>
            <a:r>
              <a:rPr lang="en-CA" sz="1200" dirty="0">
                <a:hlinkClick r:id="rId21"/>
              </a:rPr>
              <a:t>http://gigaom.com/</a:t>
            </a:r>
            <a:endParaRPr lang="en-CA" sz="1200" dirty="0"/>
          </a:p>
          <a:p>
            <a:pPr defTabSz="1390650">
              <a:lnSpc>
                <a:spcPct val="120000"/>
              </a:lnSpc>
              <a:tabLst>
                <a:tab pos="1339850" algn="l"/>
              </a:tabLst>
            </a:pPr>
            <a:r>
              <a:rPr lang="en-CA" sz="1200" dirty="0"/>
              <a:t>Gizmodo - </a:t>
            </a:r>
            <a:r>
              <a:rPr lang="en-CA" sz="1200" dirty="0">
                <a:hlinkClick r:id="rId22"/>
              </a:rPr>
              <a:t>http://gizmodo.com/</a:t>
            </a:r>
            <a:endParaRPr lang="en-CA" sz="1200" dirty="0"/>
          </a:p>
          <a:p>
            <a:pPr defTabSz="1390650">
              <a:lnSpc>
                <a:spcPct val="120000"/>
              </a:lnSpc>
              <a:tabLst>
                <a:tab pos="1339850" algn="l"/>
              </a:tabLst>
            </a:pPr>
            <a:r>
              <a:rPr lang="en-US" sz="1200" dirty="0"/>
              <a:t>HuffPost - </a:t>
            </a:r>
            <a:r>
              <a:rPr lang="en-US" sz="1200" dirty="0">
                <a:hlinkClick r:id="rId23"/>
              </a:rPr>
              <a:t>https://www.huffingtonpost.com/...</a:t>
            </a:r>
            <a:r>
              <a:rPr lang="en-US" sz="1200" dirty="0"/>
              <a:t> </a:t>
            </a:r>
            <a:endParaRPr lang="en-CA" sz="1200" dirty="0"/>
          </a:p>
          <a:p>
            <a:pPr defTabSz="1390650">
              <a:lnSpc>
                <a:spcPct val="120000"/>
              </a:lnSpc>
              <a:tabLst>
                <a:tab pos="1339850" algn="l"/>
              </a:tabLst>
            </a:pPr>
            <a:r>
              <a:rPr lang="en-CA" sz="1200" dirty="0"/>
              <a:t>Mashable - </a:t>
            </a:r>
            <a:r>
              <a:rPr lang="en-CA" sz="1200" dirty="0">
                <a:hlinkClick r:id="rId24"/>
              </a:rPr>
              <a:t>http://mashable.com/</a:t>
            </a:r>
            <a:endParaRPr lang="en-CA" sz="1200" dirty="0"/>
          </a:p>
          <a:p>
            <a:pPr defTabSz="1390650">
              <a:lnSpc>
                <a:spcPct val="120000"/>
              </a:lnSpc>
              <a:tabLst>
                <a:tab pos="1339850" algn="l"/>
              </a:tabLst>
            </a:pPr>
            <a:r>
              <a:rPr lang="en-CA" sz="1200" dirty="0" err="1"/>
              <a:t>ReadWrite</a:t>
            </a:r>
            <a:r>
              <a:rPr lang="en-CA" sz="1200" dirty="0"/>
              <a:t> - </a:t>
            </a:r>
            <a:r>
              <a:rPr lang="en-CA" sz="1200" dirty="0">
                <a:hlinkClick r:id="rId25"/>
              </a:rPr>
              <a:t>http://www.readwrite.com</a:t>
            </a:r>
            <a:endParaRPr lang="en-CA" sz="1200" dirty="0"/>
          </a:p>
          <a:p>
            <a:pPr defTabSz="1390650">
              <a:lnSpc>
                <a:spcPct val="120000"/>
              </a:lnSpc>
              <a:tabLst>
                <a:tab pos="1339850" algn="l"/>
              </a:tabLst>
            </a:pPr>
            <a:r>
              <a:rPr lang="en-CA" sz="1200" dirty="0"/>
              <a:t>The Next Web - </a:t>
            </a:r>
            <a:r>
              <a:rPr lang="en-CA" sz="1200" dirty="0">
                <a:hlinkClick r:id="rId26"/>
              </a:rPr>
              <a:t>http://thenextweb.com/</a:t>
            </a:r>
            <a:endParaRPr lang="en-CA" sz="1200" dirty="0"/>
          </a:p>
          <a:p>
            <a:pPr defTabSz="1390650">
              <a:lnSpc>
                <a:spcPct val="120000"/>
              </a:lnSpc>
              <a:tabLst>
                <a:tab pos="1339850" algn="l"/>
              </a:tabLst>
            </a:pPr>
            <a:r>
              <a:rPr lang="en-CA" sz="1200" dirty="0"/>
              <a:t>The Verge - </a:t>
            </a:r>
            <a:r>
              <a:rPr lang="en-CA" sz="1200" dirty="0">
                <a:hlinkClick r:id="rId27"/>
              </a:rPr>
              <a:t>http://www.theverge.com/</a:t>
            </a:r>
            <a:endParaRPr lang="en-CA" sz="1200" dirty="0"/>
          </a:p>
          <a:p>
            <a:pPr defTabSz="1390650">
              <a:lnSpc>
                <a:spcPct val="120000"/>
              </a:lnSpc>
              <a:tabLst>
                <a:tab pos="1339850" algn="l"/>
              </a:tabLst>
            </a:pPr>
            <a:r>
              <a:rPr lang="en-CA" sz="1200" dirty="0"/>
              <a:t>TechCrunch - </a:t>
            </a:r>
            <a:r>
              <a:rPr lang="en-CA" sz="1200" dirty="0">
                <a:hlinkClick r:id="rId28"/>
              </a:rPr>
              <a:t>http://techcrunch.com/</a:t>
            </a:r>
            <a:endParaRPr lang="en-CA" sz="1200" dirty="0"/>
          </a:p>
          <a:p>
            <a:pPr defTabSz="1390650">
              <a:lnSpc>
                <a:spcPct val="120000"/>
              </a:lnSpc>
              <a:tabLst>
                <a:tab pos="1339850" algn="l"/>
              </a:tabLst>
            </a:pPr>
            <a:r>
              <a:rPr lang="en-CA" sz="1200" dirty="0"/>
              <a:t>TechRadar - </a:t>
            </a:r>
            <a:r>
              <a:rPr lang="en-CA" sz="1200" dirty="0">
                <a:hlinkClick r:id="rId29"/>
              </a:rPr>
              <a:t>http://www.techradar.com/</a:t>
            </a:r>
            <a:endParaRPr lang="en-CA" sz="1200" dirty="0"/>
          </a:p>
          <a:p>
            <a:pPr defTabSz="1390650">
              <a:lnSpc>
                <a:spcPct val="120000"/>
              </a:lnSpc>
              <a:tabLst>
                <a:tab pos="1339850" algn="l"/>
              </a:tabLst>
            </a:pPr>
            <a:r>
              <a:rPr lang="en-CA" sz="1200" dirty="0" err="1"/>
              <a:t>Technowize</a:t>
            </a:r>
            <a:r>
              <a:rPr lang="en-CA" sz="1200" dirty="0"/>
              <a:t> - </a:t>
            </a:r>
            <a:r>
              <a:rPr lang="en-CA" sz="1200" dirty="0">
                <a:hlinkClick r:id="rId30"/>
              </a:rPr>
              <a:t>https://www.technowize.com/</a:t>
            </a:r>
            <a:endParaRPr lang="en-CA" sz="1200" dirty="0"/>
          </a:p>
        </p:txBody>
      </p:sp>
    </p:spTree>
    <p:extLst>
      <p:ext uri="{BB962C8B-B14F-4D97-AF65-F5344CB8AC3E}">
        <p14:creationId xmlns:p14="http://schemas.microsoft.com/office/powerpoint/2010/main" val="1135989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4">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344675"/>
      </a:hlink>
      <a:folHlink>
        <a:srgbClr val="34467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38477</TotalTime>
  <Words>7711</Words>
  <Application>Microsoft Office PowerPoint</Application>
  <PresentationFormat>On-screen Show (16:9)</PresentationFormat>
  <Paragraphs>412</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-apple-system</vt:lpstr>
      <vt:lpstr>Arial</vt:lpstr>
      <vt:lpstr>Arial Rounded MT Bold</vt:lpstr>
      <vt:lpstr>Calibri</vt:lpstr>
      <vt:lpstr>Franklin Gothic Demi</vt:lpstr>
      <vt:lpstr>Segoe UI</vt:lpstr>
      <vt:lpstr>Webdings</vt:lpstr>
      <vt:lpstr>Clarity</vt:lpstr>
      <vt:lpstr>Custom Design</vt:lpstr>
      <vt:lpstr>Computer Principles for Programmers</vt:lpstr>
      <vt:lpstr>Agenda</vt:lpstr>
      <vt:lpstr>Our School of … </vt:lpstr>
      <vt:lpstr>Goal of Computer Principles for Programmers: Become an ICT professional</vt:lpstr>
      <vt:lpstr>Ultimate Goal of CP4P</vt:lpstr>
      <vt:lpstr>Goals of CP4P </vt:lpstr>
      <vt:lpstr>Course Format and Evaluation</vt:lpstr>
      <vt:lpstr>ICT News of the Week</vt:lpstr>
      <vt:lpstr>ICT News Sources – unreadable slide</vt:lpstr>
      <vt:lpstr>Weekly Lecture</vt:lpstr>
      <vt:lpstr>Weekly Lecture</vt:lpstr>
      <vt:lpstr>Weekly Activity</vt:lpstr>
      <vt:lpstr>Weekly Quiz</vt:lpstr>
      <vt:lpstr>Final Project</vt:lpstr>
      <vt:lpstr>Assessments</vt:lpstr>
      <vt:lpstr>Success is not goals, it is process.</vt:lpstr>
      <vt:lpstr>Blackboard’s “Activity Stream” </vt:lpstr>
      <vt:lpstr>Our School has found…</vt:lpstr>
      <vt:lpstr>I came to Seneca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dc:creator>
  <cp:lastModifiedBy>Tim McKenna</cp:lastModifiedBy>
  <cp:revision>941</cp:revision>
  <cp:lastPrinted>2019-05-07T05:17:45Z</cp:lastPrinted>
  <dcterms:created xsi:type="dcterms:W3CDTF">2016-05-30T19:06:58Z</dcterms:created>
  <dcterms:modified xsi:type="dcterms:W3CDTF">2023-05-08T22:55:28Z</dcterms:modified>
</cp:coreProperties>
</file>