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40"/>
  </p:notesMasterIdLst>
  <p:sldIdLst>
    <p:sldId id="256" r:id="rId2"/>
    <p:sldId id="340" r:id="rId3"/>
    <p:sldId id="529" r:id="rId4"/>
    <p:sldId id="530" r:id="rId5"/>
    <p:sldId id="531" r:id="rId6"/>
    <p:sldId id="380" r:id="rId7"/>
    <p:sldId id="527" r:id="rId8"/>
    <p:sldId id="324" r:id="rId9"/>
    <p:sldId id="462" r:id="rId10"/>
    <p:sldId id="522" r:id="rId11"/>
    <p:sldId id="535" r:id="rId12"/>
    <p:sldId id="534" r:id="rId13"/>
    <p:sldId id="493" r:id="rId14"/>
    <p:sldId id="494" r:id="rId15"/>
    <p:sldId id="495" r:id="rId16"/>
    <p:sldId id="519" r:id="rId17"/>
    <p:sldId id="499" r:id="rId18"/>
    <p:sldId id="517" r:id="rId19"/>
    <p:sldId id="514" r:id="rId20"/>
    <p:sldId id="508" r:id="rId21"/>
    <p:sldId id="509" r:id="rId22"/>
    <p:sldId id="511" r:id="rId23"/>
    <p:sldId id="513" r:id="rId24"/>
    <p:sldId id="536" r:id="rId25"/>
    <p:sldId id="532" r:id="rId26"/>
    <p:sldId id="500" r:id="rId27"/>
    <p:sldId id="501" r:id="rId28"/>
    <p:sldId id="503" r:id="rId29"/>
    <p:sldId id="528" r:id="rId30"/>
    <p:sldId id="504" r:id="rId31"/>
    <p:sldId id="505" r:id="rId32"/>
    <p:sldId id="506" r:id="rId33"/>
    <p:sldId id="507" r:id="rId34"/>
    <p:sldId id="510" r:id="rId35"/>
    <p:sldId id="516" r:id="rId36"/>
    <p:sldId id="502" r:id="rId37"/>
    <p:sldId id="521" r:id="rId38"/>
    <p:sldId id="523" r:id="rId39"/>
  </p:sldIdLst>
  <p:sldSz cx="9144000" cy="5143500" type="screen16x9"/>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E9C"/>
    <a:srgbClr val="FDA023"/>
    <a:srgbClr val="F48C02"/>
    <a:srgbClr val="E08102"/>
    <a:srgbClr val="E483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45" autoAdjust="0"/>
    <p:restoredTop sz="55904" autoAdjust="0"/>
  </p:normalViewPr>
  <p:slideViewPr>
    <p:cSldViewPr>
      <p:cViewPr varScale="1">
        <p:scale>
          <a:sx n="119" d="100"/>
          <a:sy n="119" d="100"/>
        </p:scale>
        <p:origin x="2514" y="96"/>
      </p:cViewPr>
      <p:guideLst>
        <p:guide orient="horz" pos="1620"/>
        <p:guide pos="2880"/>
      </p:guideLst>
    </p:cSldViewPr>
  </p:slideViewPr>
  <p:notesTextViewPr>
    <p:cViewPr>
      <p:scale>
        <a:sx n="3" d="2"/>
        <a:sy n="3" d="2"/>
      </p:scale>
      <p:origin x="0" y="-6"/>
    </p:cViewPr>
  </p:notesTextViewPr>
  <p:sorterViewPr>
    <p:cViewPr varScale="1">
      <p:scale>
        <a:sx n="1" d="1"/>
        <a:sy n="1" d="1"/>
      </p:scale>
      <p:origin x="0" y="-5820"/>
    </p:cViewPr>
  </p:sorterViewPr>
  <p:notesViewPr>
    <p:cSldViewPr>
      <p:cViewPr varScale="1">
        <p:scale>
          <a:sx n="84" d="100"/>
          <a:sy n="84" d="100"/>
        </p:scale>
        <p:origin x="942"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timot\Documents\Seneca\SDDS\cpr101\FinalProject\PhoenixPay.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Costs!$A$1:$D$1</cx:f>
        <cx:lvl ptCount="4">
          <cx:pt idx="0">PeopleSoft
HR / Payroll
2011
(IBM $5.7M)</cx:pt>
          <cx:pt idx="1">39 amendments
to Requirements
2016
(IBM +3,246%)</cx:pt>
          <cx:pt idx="2">Implementation
2016
-1%</cx:pt>
          <cx:pt idx="3">Deployment
2024
839%</cx:pt>
        </cx:lvl>
      </cx:strDim>
      <cx:numDim type="val">
        <cx:f>Costs!$A$2:$D$2</cx:f>
        <cx:lvl ptCount="4" formatCode="General">
          <cx:pt idx="0">5.7000000000000002</cx:pt>
          <cx:pt idx="1">185</cx:pt>
          <cx:pt idx="2">307</cx:pt>
          <cx:pt idx="3">2600</cx:pt>
        </cx:lvl>
      </cx:numDim>
    </cx:data>
  </cx:chartData>
  <cx:chart>
    <cx:title pos="t" align="ctr" overlay="0">
      <cx:tx>
        <cx:txData>
          <cx:v>Phoenix Pay 2011 to 2023 (they hope)Estimated Project Costs in $millions</cx:v>
        </cx:txData>
      </cx:tx>
      <cx:txPr>
        <a:bodyPr spcFirstLastPara="1" vertOverflow="ellipsis" horzOverflow="overflow" wrap="square" lIns="0" tIns="0" rIns="0" bIns="0" anchor="ctr" anchorCtr="1"/>
        <a:lstStyle/>
        <a:p>
          <a:pPr algn="ctr" rtl="0">
            <a:defRPr/>
          </a:pPr>
          <a:r>
            <a:rPr lang="en-GB" sz="1400" b="0" i="0" u="none" strike="noStrike" baseline="0">
              <a:solidFill>
                <a:sysClr val="windowText" lastClr="000000">
                  <a:lumMod val="65000"/>
                  <a:lumOff val="35000"/>
                </a:sysClr>
              </a:solidFill>
              <a:latin typeface="Calibri" panose="020F0502020204030204"/>
            </a:rPr>
            <a:t>Phoenix Pay 2011 to 2023 (they hope)</a:t>
          </a:r>
          <a:br>
            <a:rPr lang="en-GB" sz="1400" b="0" i="0" u="none" strike="noStrike" baseline="0">
              <a:solidFill>
                <a:sysClr val="windowText" lastClr="000000">
                  <a:lumMod val="65000"/>
                  <a:lumOff val="35000"/>
                </a:sysClr>
              </a:solidFill>
              <a:latin typeface="Calibri" panose="020F0502020204030204"/>
            </a:rPr>
          </a:br>
          <a:r>
            <a:rPr lang="en-GB" sz="1400" b="0" i="0" u="none" strike="noStrike" baseline="0">
              <a:solidFill>
                <a:sysClr val="windowText" lastClr="000000">
                  <a:lumMod val="65000"/>
                  <a:lumOff val="35000"/>
                </a:sysClr>
              </a:solidFill>
              <a:latin typeface="Calibri" panose="020F0502020204030204"/>
            </a:rPr>
            <a:t>Estimated Project Costs in $millions</a:t>
          </a:r>
        </a:p>
      </cx:txPr>
    </cx:title>
    <cx:plotArea>
      <cx:plotAreaRegion>
        <cx:plotSurface>
          <cx:spPr>
            <a:noFill/>
          </cx:spPr>
        </cx:plotSurface>
        <cx:series layoutId="funnel" uniqueId="{74D90753-045C-46AA-A9D3-1ABC45994BC8}">
          <cx:dataLabels>
            <cx:numFmt formatCode="$#,##0&quot;M&quot;" sourceLinked="0"/>
            <cx:txPr>
              <a:bodyPr spcFirstLastPara="1" vertOverflow="ellipsis" horzOverflow="overflow" wrap="square" lIns="0" tIns="0" rIns="0" bIns="0" anchor="ctr" anchorCtr="1"/>
              <a:lstStyle/>
              <a:p>
                <a:pPr algn="ctr" rtl="0">
                  <a:defRPr sz="1200" b="1">
                    <a:solidFill>
                      <a:schemeClr val="bg1"/>
                    </a:solidFill>
                  </a:defRPr>
                </a:pPr>
                <a:endParaRPr lang="en-GB" sz="1200" b="1" i="0" u="none" strike="noStrike" baseline="0">
                  <a:solidFill>
                    <a:schemeClr val="bg1"/>
                  </a:solidFill>
                  <a:latin typeface="Calibri" panose="020F0502020204030204"/>
                </a:endParaRPr>
              </a:p>
            </cx:txPr>
            <cx:visibility seriesName="0" categoryName="0" value="1"/>
            <cx:separator>, </cx:separator>
          </cx:dataLabels>
          <cx:dataId val="0"/>
        </cx:series>
      </cx:plotAreaRegion>
      <cx:axis id="0">
        <cx:catScaling gapWidth="0.0599999987"/>
        <cx:tickLabels/>
        <cx:txPr>
          <a:bodyPr spcFirstLastPara="1" vertOverflow="ellipsis" horzOverflow="overflow" wrap="square" lIns="0" tIns="0" rIns="0" bIns="0" anchor="ctr" anchorCtr="1"/>
          <a:lstStyle/>
          <a:p>
            <a:pPr algn="ctr" rtl="0">
              <a:defRPr sz="1000" baseline="0">
                <a:effectLst>
                  <a:outerShdw blurRad="63500" sx="102000" sy="102000" algn="ctr" rotWithShape="0">
                    <a:prstClr val="black">
                      <a:alpha val="40000"/>
                    </a:prstClr>
                  </a:outerShdw>
                </a:effectLst>
              </a:defRPr>
            </a:pPr>
            <a:endParaRPr lang="en-GB" sz="1000" b="0" i="0" u="none" strike="noStrike" baseline="0">
              <a:solidFill>
                <a:sysClr val="windowText" lastClr="000000">
                  <a:lumMod val="65000"/>
                  <a:lumOff val="35000"/>
                </a:sysClr>
              </a:solidFill>
              <a:effectLst>
                <a:outerShdw blurRad="63500" sx="102000" sy="102000" algn="ctr" rotWithShape="0">
                  <a:prstClr val="black">
                    <a:alpha val="40000"/>
                  </a:prstClr>
                </a:outerShdw>
              </a:effectLst>
              <a:latin typeface="Calibri" panose="020F0502020204030204"/>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2302" tIns="46151" rIns="92302" bIns="46151"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2302" tIns="46151" rIns="92302" bIns="46151" rtlCol="0"/>
          <a:lstStyle>
            <a:lvl1pPr algn="r">
              <a:defRPr sz="1200"/>
            </a:lvl1pPr>
          </a:lstStyle>
          <a:p>
            <a:fld id="{0B49775B-8F53-4D6D-8CF3-A5EC3380B11F}" type="datetimeFigureOut">
              <a:rPr lang="en-US" smtClean="0"/>
              <a:t>12/26/2022</a:t>
            </a:fld>
            <a:endParaRPr lang="en-US"/>
          </a:p>
        </p:txBody>
      </p:sp>
      <p:sp>
        <p:nvSpPr>
          <p:cNvPr id="4" name="Slide Image Placeholder 3"/>
          <p:cNvSpPr>
            <a:spLocks noGrp="1" noRot="1" noChangeAspect="1"/>
          </p:cNvSpPr>
          <p:nvPr>
            <p:ph type="sldImg" idx="2"/>
          </p:nvPr>
        </p:nvSpPr>
        <p:spPr>
          <a:xfrm>
            <a:off x="357188" y="698500"/>
            <a:ext cx="3167062" cy="1782763"/>
          </a:xfrm>
          <a:prstGeom prst="rect">
            <a:avLst/>
          </a:prstGeom>
          <a:noFill/>
          <a:ln w="12700">
            <a:solidFill>
              <a:prstClr val="black"/>
            </a:solidFill>
          </a:ln>
        </p:spPr>
        <p:txBody>
          <a:bodyPr vert="horz" lIns="92302" tIns="46151" rIns="92302" bIns="46151" rtlCol="0" anchor="ctr"/>
          <a:lstStyle/>
          <a:p>
            <a:endParaRPr lang="en-US"/>
          </a:p>
        </p:txBody>
      </p:sp>
      <p:sp>
        <p:nvSpPr>
          <p:cNvPr id="5" name="Notes Placeholder 4"/>
          <p:cNvSpPr>
            <a:spLocks noGrp="1"/>
          </p:cNvSpPr>
          <p:nvPr>
            <p:ph type="body" sz="quarter" idx="3"/>
          </p:nvPr>
        </p:nvSpPr>
        <p:spPr>
          <a:xfrm>
            <a:off x="685800" y="2481486"/>
            <a:ext cx="5486400" cy="6117685"/>
          </a:xfrm>
          <a:prstGeom prst="rect">
            <a:avLst/>
          </a:prstGeom>
        </p:spPr>
        <p:txBody>
          <a:bodyPr vert="horz" lIns="92302" tIns="46151" rIns="92302" bIns="4615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2302" tIns="46151" rIns="92302" bIns="46151"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2302" tIns="46151" rIns="92302" bIns="46151" rtlCol="0" anchor="b"/>
          <a:lstStyle>
            <a:lvl1pPr algn="r">
              <a:defRPr sz="1200"/>
            </a:lvl1pPr>
          </a:lstStyle>
          <a:p>
            <a:fld id="{6CE49CAB-11E7-4E46-B3A8-B9759289B5BF}" type="slidenum">
              <a:rPr lang="en-US" smtClean="0"/>
              <a:t>‹#›</a:t>
            </a:fld>
            <a:endParaRPr lang="en-US"/>
          </a:p>
        </p:txBody>
      </p:sp>
    </p:spTree>
    <p:extLst>
      <p:ext uri="{BB962C8B-B14F-4D97-AF65-F5344CB8AC3E}">
        <p14:creationId xmlns:p14="http://schemas.microsoft.com/office/powerpoint/2010/main" val="190865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Phoenix_pay_system#cite_note-36" TargetMode="External"/><Relationship Id="rId7" Type="http://schemas.openxmlformats.org/officeDocument/2006/relationships/hyperlink" Target="http://www.cbc.ca/news/canada/ottawa/phoenix-ibm-contract-union-pay-government-1.4295827"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Phoenix_pay_system#cite_note-:3-38" TargetMode="External"/><Relationship Id="rId5" Type="http://schemas.openxmlformats.org/officeDocument/2006/relationships/hyperlink" Target="https://en.wikipedia.org/wiki/Phoenix_pay_system#cite_note-37" TargetMode="External"/><Relationship Id="rId4" Type="http://schemas.openxmlformats.org/officeDocument/2006/relationships/hyperlink" Target="https://en.wikipedia.org/wiki/Queensland_Health#Criticism"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hyperorg.co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ambit-daspatnaik.blogspot.ca/2012/10/top-5-reasons-why-we-need-project.html"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blog.usejournal.com/information-is-the-key-to-excellence-in-software-engineering-teams-b40aa1c83ab0"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Set up for video , </a:t>
            </a:r>
            <a:r>
              <a:rPr lang="en-CA" dirty="0" err="1"/>
              <a:t>Cat_Herders</a:t>
            </a:r>
            <a:endParaRPr lang="en-CA" dirty="0"/>
          </a:p>
          <a:p>
            <a:r>
              <a:rPr lang="en-CA" dirty="0"/>
              <a:t>https://www.youtube.com/watch?v=m_MaJDK3VNE</a:t>
            </a:r>
            <a:endParaRPr lang="en-US" dirty="0"/>
          </a:p>
          <a:p>
            <a:endParaRPr lang="en-CA" dirty="0"/>
          </a:p>
          <a:p>
            <a:r>
              <a:rPr lang="en-CA" dirty="0"/>
              <a:t>Building airplanes in the sky AKA </a:t>
            </a:r>
            <a:r>
              <a:rPr lang="en-GB" dirty="0"/>
              <a:t>iterative software development / DevOps</a:t>
            </a:r>
          </a:p>
          <a:p>
            <a:r>
              <a:rPr lang="en-GB" dirty="0"/>
              <a:t>https://adland.tv/sites/default/files/videos/107291/17637/76436/hd_html5_mp4_1428313232.mp4</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a:t>
            </a:fld>
            <a:endParaRPr lang="en-US"/>
          </a:p>
        </p:txBody>
      </p:sp>
    </p:spTree>
    <p:extLst>
      <p:ext uri="{BB962C8B-B14F-4D97-AF65-F5344CB8AC3E}">
        <p14:creationId xmlns:p14="http://schemas.microsoft.com/office/powerpoint/2010/main" val="2976414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3018">
              <a:defRPr/>
            </a:pPr>
            <a:r>
              <a:rPr lang="en-CA" dirty="0"/>
              <a:t>July 2009: federal gov/t approves funding for a $310-million Public Works project called Transformation of Pay Administration Initiative. Phoenix Pay was intended to replace Canada's 40-year old system with a new, cost-saving "automated, off-the-shelf commercial system"  to  serve "101 departments and nearly 300,000 employees". </a:t>
            </a:r>
            <a:r>
              <a:rPr lang="en-US" dirty="0"/>
              <a:t>The objective: a new, more centralized and automated system would lower </a:t>
            </a:r>
            <a:r>
              <a:rPr lang="en-US" dirty="0" err="1"/>
              <a:t>labour</a:t>
            </a:r>
            <a:r>
              <a:rPr lang="en-US" dirty="0"/>
              <a:t> requirements and reduce costs by $78 million a year by "eliminating 650 positions, automating pay processes, and eliminating duplicate data entry."  It was expected to be online by 2015. </a:t>
            </a:r>
            <a:r>
              <a:rPr lang="en-CA" dirty="0"/>
              <a:t>https://en.wikipedia.org/wiki/Phoenix_pay_system</a:t>
            </a:r>
          </a:p>
          <a:p>
            <a:pPr defTabSz="923018">
              <a:defRPr/>
            </a:pPr>
            <a:r>
              <a:rPr lang="en-US" dirty="0"/>
              <a:t>310 / 78 = 4 year ROI (Return on Investment) which is good for a project of this size. $78M will be saved in each subsequent year of the system's life. A sensible justification to green light the project.</a:t>
            </a:r>
          </a:p>
          <a:p>
            <a:pPr defTabSz="923018">
              <a:defRPr/>
            </a:pPr>
            <a:endParaRPr lang="en-US" dirty="0"/>
          </a:p>
          <a:p>
            <a:pPr defTabSz="923018">
              <a:defRPr/>
            </a:pPr>
            <a:r>
              <a:rPr lang="en-US" dirty="0"/>
              <a:t>Not all modules were implemented for Go Live in April 2016 so that it could be "[close to] on time and under budget". Always easy if you ignore project's scope. IBM advised against going live at this time. 1,000 open bug reports by Jan.2017, 5 months after going live. (unclear whether the bugs were in existing software or whether they included missing functionality not yet implemented)</a:t>
            </a:r>
          </a:p>
          <a:p>
            <a:pPr defTabSz="923018">
              <a:defRPr/>
            </a:pPr>
            <a:endParaRPr lang="en-CA" dirty="0"/>
          </a:p>
          <a:p>
            <a:pPr defTabSz="923018">
              <a:defRPr/>
            </a:pPr>
            <a:r>
              <a:rPr lang="en-US" dirty="0"/>
              <a:t>Issues: "Government managers have blamed the lack of training for employees, particularly those in the new </a:t>
            </a:r>
            <a:r>
              <a:rPr lang="en-US" dirty="0" err="1"/>
              <a:t>Miramichi</a:t>
            </a:r>
            <a:r>
              <a:rPr lang="en-US" dirty="0"/>
              <a:t> pay </a:t>
            </a:r>
            <a:r>
              <a:rPr lang="en-US" dirty="0" err="1"/>
              <a:t>centre</a:t>
            </a:r>
            <a:r>
              <a:rPr lang="en-US" dirty="0"/>
              <a:t>.</a:t>
            </a:r>
            <a:r>
              <a:rPr lang="en-US" dirty="0">
                <a:hlinkClick r:id="rId3"/>
              </a:rPr>
              <a:t>[35]</a:t>
            </a:r>
            <a:r>
              <a:rPr lang="en-US" dirty="0"/>
              <a:t> Federal unions have blamed IBM, drawing comparisons with the 2010 [Australian] </a:t>
            </a:r>
            <a:r>
              <a:rPr lang="en-US" dirty="0">
                <a:hlinkClick r:id="rId4" tooltip="Queensland Health"/>
              </a:rPr>
              <a:t>Queensland Health payroll problems</a:t>
            </a:r>
            <a:r>
              <a:rPr lang="en-US" dirty="0"/>
              <a:t>, which also involved IBM, and eventually cost $1.2 billion.</a:t>
            </a:r>
            <a:r>
              <a:rPr lang="en-US" dirty="0">
                <a:hlinkClick r:id="rId5"/>
              </a:rPr>
              <a:t>[36]</a:t>
            </a:r>
            <a:r>
              <a:rPr lang="en-US" dirty="0"/>
              <a:t> The former Conservative government has been blamed for cutting employees too quickly and under-spending on training.</a:t>
            </a:r>
            <a:r>
              <a:rPr lang="en-US" dirty="0">
                <a:hlinkClick r:id="rId6"/>
              </a:rPr>
              <a:t>[37]</a:t>
            </a:r>
            <a:r>
              <a:rPr lang="en-US" dirty="0"/>
              <a:t> The Liberal government has been blamed for rolling out the system too quickly and ignoring warning signs.</a:t>
            </a:r>
            <a:r>
              <a:rPr lang="en-US" dirty="0">
                <a:hlinkClick r:id="rId6"/>
              </a:rPr>
              <a:t>[37]</a:t>
            </a:r>
            <a:r>
              <a:rPr lang="en-US" dirty="0"/>
              <a:t>" </a:t>
            </a:r>
            <a:r>
              <a:rPr lang="en-CA" dirty="0"/>
              <a:t>https://en.wikipedia.org/wiki/Phoenix_pay_system</a:t>
            </a:r>
          </a:p>
          <a:p>
            <a:pPr defTabSz="923018">
              <a:defRPr/>
            </a:pPr>
            <a:endParaRPr lang="en-US" dirty="0"/>
          </a:p>
          <a:p>
            <a:pPr defTabSz="923018">
              <a:defRPr/>
            </a:pPr>
            <a:r>
              <a:rPr lang="en-CA" dirty="0"/>
              <a:t>Audit of project found:</a:t>
            </a:r>
          </a:p>
          <a:p>
            <a:pPr marL="171450" indent="-171450" fontAlgn="base">
              <a:buFont typeface="Arial" panose="020B0604020202020204" pitchFamily="34" charset="0"/>
              <a:buChar char="•"/>
            </a:pPr>
            <a:r>
              <a:rPr lang="en-CA" b="1" dirty="0"/>
              <a:t>Failure to provide users with adequate training. </a:t>
            </a:r>
          </a:p>
          <a:p>
            <a:pPr marL="171450" indent="-171450" fontAlgn="base">
              <a:buFont typeface="Arial" panose="020B0604020202020204" pitchFamily="34" charset="0"/>
              <a:buChar char="•"/>
            </a:pPr>
            <a:r>
              <a:rPr lang="en-CA" b="1" dirty="0"/>
              <a:t>Failure to cleanse data prior to migration to the new system. </a:t>
            </a:r>
          </a:p>
          <a:p>
            <a:pPr marL="171450" indent="-171450" fontAlgn="base">
              <a:buFont typeface="Arial" panose="020B0604020202020204" pitchFamily="34" charset="0"/>
              <a:buChar char="•"/>
            </a:pPr>
            <a:r>
              <a:rPr lang="en-CA" b="1" dirty="0"/>
              <a:t>Software quality issues. </a:t>
            </a:r>
          </a:p>
          <a:p>
            <a:pPr marL="171450" indent="-171450" fontAlgn="base">
              <a:buFont typeface="Arial" panose="020B0604020202020204" pitchFamily="34" charset="0"/>
              <a:buChar char="•"/>
            </a:pPr>
            <a:r>
              <a:rPr lang="en-CA" b="1" dirty="0"/>
              <a:t>Failure to have sufficient resources on hand to address launch glitches and problems.</a:t>
            </a:r>
          </a:p>
          <a:p>
            <a:pPr fontAlgn="base"/>
            <a:r>
              <a:rPr lang="en-CA" b="1" dirty="0"/>
              <a:t>IBM Canada has stated: "The vast majority of the issues in this implementation are process and data issues, not technical system issues." </a:t>
            </a:r>
            <a:r>
              <a:rPr lang="en-CA" b="0" dirty="0"/>
              <a:t>[mostly true]</a:t>
            </a:r>
          </a:p>
          <a:p>
            <a:pPr fontAlgn="base"/>
            <a:r>
              <a:rPr lang="en-CA" b="1" i="1" dirty="0"/>
              <a:t>These are all project management issues.</a:t>
            </a:r>
          </a:p>
          <a:p>
            <a:pPr fontAlgn="base"/>
            <a:r>
              <a:rPr lang="en-CA" b="0" dirty="0"/>
              <a:t>https://www.cbc.ca/news/canada/ottawa/phoenix-payroll-problems-ibm-1.3770947</a:t>
            </a:r>
          </a:p>
          <a:p>
            <a:r>
              <a:rPr lang="en-US" dirty="0"/>
              <a:t>http://www.cbc.ca/news/canada/ottawa/phoenix-audit-missing-data-not-full-picture-1.4413112</a:t>
            </a:r>
          </a:p>
          <a:p>
            <a:r>
              <a:rPr lang="en-US" dirty="0"/>
              <a:t>https://www.theglobeandmail.com/news/politics/2018-federal-budget-highlights/article38116231/</a:t>
            </a:r>
          </a:p>
          <a:p>
            <a:r>
              <a:rPr lang="en-US" dirty="0"/>
              <a:t>http://www.cbc.ca/news/canada/ottawa/phoenix-eventually-replaced-federal-budget-2018-1.4554399</a:t>
            </a:r>
          </a:p>
          <a:p>
            <a:r>
              <a:rPr lang="en-US" dirty="0"/>
              <a:t>https://www.theglobeandmail.com/politics/article-three-public-servants-blamed-for-phoenix-pay-system-debacle-were-not/</a:t>
            </a:r>
          </a:p>
          <a:p>
            <a:pPr defTabSz="923018">
              <a:defRPr/>
            </a:pPr>
            <a:endParaRPr lang="en-CA" dirty="0"/>
          </a:p>
          <a:p>
            <a:pPr defTabSz="923018">
              <a:defRPr/>
            </a:pPr>
            <a:r>
              <a:rPr lang="en-CA" dirty="0"/>
              <a:t>By end of 2016, Phoenix caused pay problems to close to 80 percent of the federal government’s 290,000 public servants through underpayments, over-payments, and non-payments. On July 31, 2018, the Standing Senate Committee on National Finance submitted a report in which they called Phoenix a failure and an "international embarrassment". Instead of saving $70 million a year as planned, the report said that the cost to taxpayers to fix Phoenix's problems could be up to $2.2 billion by 2023. It "failed to properly pay nearly half of Canada's workforce of public servants, representing 153,000 people. The report added that the system had already cost taxpayers $954-million (3 times the revised </a:t>
            </a:r>
            <a:r>
              <a:rPr lang="en-CA" dirty="0" err="1"/>
              <a:t>revised</a:t>
            </a:r>
            <a:r>
              <a:rPr lang="en-CA" dirty="0"/>
              <a:t> project budget) and could rise to $2.2 to 2.6 billion by 2023 in unplanned costs. https://www.cbc.ca/news/canada/ottawa/phoenix-pay-system-cost-report-1.5138036</a:t>
            </a:r>
          </a:p>
          <a:p>
            <a:pPr defTabSz="923018">
              <a:defRPr/>
            </a:pPr>
            <a:endParaRPr lang="en-CA" dirty="0"/>
          </a:p>
          <a:p>
            <a:pPr defTabSz="923018">
              <a:defRPr/>
            </a:pPr>
            <a:r>
              <a:rPr lang="en-US" b="1" dirty="0">
                <a:solidFill>
                  <a:prstClr val="black"/>
                </a:solidFill>
                <a:sym typeface="Wingdings" panose="05000000000000000000" pitchFamily="2" charset="2"/>
              </a:rPr>
              <a:t>In </a:t>
            </a:r>
            <a:r>
              <a:rPr lang="en-CA" b="1" dirty="0"/>
              <a:t>May 2018, 600,000 issues and pay requests were unresolved at the Public Service Pay Centre – more than double the number of employees in the system. By </a:t>
            </a:r>
            <a:r>
              <a:rPr lang="en-US" b="1" dirty="0">
                <a:solidFill>
                  <a:prstClr val="black"/>
                </a:solidFill>
                <a:sym typeface="Wingdings" panose="05000000000000000000" pitchFamily="2" charset="2"/>
              </a:rPr>
              <a:t>Sept.2019, there were </a:t>
            </a:r>
            <a:r>
              <a:rPr lang="en-CA" b="1" dirty="0">
                <a:solidFill>
                  <a:prstClr val="black"/>
                </a:solidFill>
                <a:sym typeface="Wingdings" panose="05000000000000000000" pitchFamily="2" charset="2"/>
              </a:rPr>
              <a:t>228,000 outstanding transactions with financial impact affecting over half of all federal employees.</a:t>
            </a:r>
            <a:endParaRPr lang="en-CA" b="1" dirty="0"/>
          </a:p>
          <a:p>
            <a:pPr defTabSz="923018">
              <a:defRPr/>
            </a:pPr>
            <a:r>
              <a:rPr lang="en-CA" b="1" dirty="0"/>
              <a:t>Outstanding transactions with financial impact over and above normal workload: </a:t>
            </a:r>
            <a:r>
              <a:rPr lang="en-US" b="1" i="0" dirty="0">
                <a:solidFill>
                  <a:srgbClr val="333333"/>
                </a:solidFill>
                <a:effectLst/>
                <a:latin typeface="Noto Sans"/>
              </a:rPr>
              <a:t>overall downward trend since January 2018, from 384,000 to 200,000, as of November 23, 2022 but up from the low of </a:t>
            </a:r>
            <a:r>
              <a:rPr lang="en-GB" b="1" dirty="0">
                <a:effectLst/>
              </a:rPr>
              <a:t>94,000 at March 2021. </a:t>
            </a:r>
            <a:r>
              <a:rPr lang="en-US" b="1" dirty="0">
                <a:solidFill>
                  <a:prstClr val="black"/>
                </a:solidFill>
                <a:sym typeface="Wingdings" panose="05000000000000000000" pitchFamily="2" charset="2"/>
              </a:rPr>
              <a:t>By late 2024, the backlog will likely have cleared. By then, Canada might know about the </a:t>
            </a:r>
            <a:r>
              <a:rPr lang="en-US" b="1" dirty="0" err="1">
                <a:solidFill>
                  <a:prstClr val="black"/>
                </a:solidFill>
                <a:sym typeface="Wingdings" panose="05000000000000000000" pitchFamily="2" charset="2"/>
              </a:rPr>
              <a:t>Pheonix</a:t>
            </a:r>
            <a:r>
              <a:rPr lang="en-US" b="1" dirty="0">
                <a:solidFill>
                  <a:prstClr val="black"/>
                </a:solidFill>
                <a:sym typeface="Wingdings" panose="05000000000000000000" pitchFamily="2" charset="2"/>
              </a:rPr>
              <a:t> Pay replacement system.</a:t>
            </a:r>
          </a:p>
          <a:p>
            <a:pPr marL="0" lvl="0" indent="0">
              <a:spcAft>
                <a:spcPts val="300"/>
              </a:spcAft>
              <a:buClr>
                <a:srgbClr val="FDA023"/>
              </a:buClr>
              <a:buFont typeface="Arial" panose="020B0604020202020204" pitchFamily="34" charset="0"/>
              <a:buNone/>
              <a:defRPr/>
            </a:pPr>
            <a:r>
              <a:rPr lang="en-US" dirty="0">
                <a:solidFill>
                  <a:prstClr val="black"/>
                </a:solidFill>
                <a:sym typeface="Wingdings" panose="05000000000000000000" pitchFamily="2" charset="2"/>
              </a:rPr>
              <a:t>https://www.tpsgc-pwgsc.gc.ca/remuneration-compensation/services-paye-pay-services/centre-presse-media-centre/index-eng.html</a:t>
            </a:r>
          </a:p>
          <a:p>
            <a:pPr marL="0" lvl="0" indent="0">
              <a:spcAft>
                <a:spcPts val="300"/>
              </a:spcAft>
              <a:buClr>
                <a:srgbClr val="FDA023"/>
              </a:buClr>
              <a:buFont typeface="Arial" panose="020B0604020202020204" pitchFamily="34" charset="0"/>
              <a:buNone/>
              <a:defRPr/>
            </a:pPr>
            <a:r>
              <a:rPr lang="en-US" dirty="0">
                <a:solidFill>
                  <a:prstClr val="black"/>
                </a:solidFill>
                <a:sym typeface="Wingdings" panose="05000000000000000000" pitchFamily="2" charset="2"/>
              </a:rPr>
              <a:t>Raw data from </a:t>
            </a:r>
          </a:p>
          <a:p>
            <a:pPr defTabSz="923018">
              <a:defRPr/>
            </a:pPr>
            <a:r>
              <a:rPr lang="en-CA" dirty="0"/>
              <a:t>https://www.tpsgc-pwgsc.gc.ca/remuneration-compensation/services-paye-pay-services/centre-presse-media-centre/mise-a-jour-update-eng.html</a:t>
            </a:r>
          </a:p>
          <a:p>
            <a:pPr defTabSz="923018">
              <a:defRPr/>
            </a:pPr>
            <a:r>
              <a:rPr lang="en-CA" dirty="0"/>
              <a:t>==&gt; click the "review the </a:t>
            </a:r>
            <a:r>
              <a:rPr lang="en-CA" i="1" dirty="0"/>
              <a:t>Month 202Y</a:t>
            </a:r>
            <a:r>
              <a:rPr lang="en-CA" dirty="0"/>
              <a:t> dashboard"</a:t>
            </a:r>
          </a:p>
          <a:p>
            <a:pPr marL="0" marR="0" lvl="0" indent="0" algn="l" defTabSz="923018" rtl="0" eaLnBrk="1" fontAlgn="auto" latinLnBrk="0" hangingPunct="1">
              <a:lnSpc>
                <a:spcPct val="100000"/>
              </a:lnSpc>
              <a:spcBef>
                <a:spcPts val="0"/>
              </a:spcBef>
              <a:spcAft>
                <a:spcPts val="0"/>
              </a:spcAft>
              <a:buClrTx/>
              <a:buSzTx/>
              <a:buFontTx/>
              <a:buNone/>
              <a:tabLst/>
              <a:defRPr/>
            </a:pPr>
            <a:endParaRPr lang="en-CA" dirty="0"/>
          </a:p>
          <a:p>
            <a:pPr marL="0" marR="0" lvl="0" indent="0" algn="l" defTabSz="923018" rtl="0" eaLnBrk="1" fontAlgn="auto" latinLnBrk="0" hangingPunct="1">
              <a:lnSpc>
                <a:spcPct val="100000"/>
              </a:lnSpc>
              <a:spcBef>
                <a:spcPts val="0"/>
              </a:spcBef>
              <a:spcAft>
                <a:spcPts val="0"/>
              </a:spcAft>
              <a:buClrTx/>
              <a:buSzTx/>
              <a:buFontTx/>
              <a:buNone/>
              <a:tabLst/>
              <a:defRPr/>
            </a:pPr>
            <a:r>
              <a:rPr lang="en-CA" dirty="0"/>
              <a:t>https://www.canada.ca/en/treasury-board-secretariat/topics/pay.html</a:t>
            </a:r>
          </a:p>
          <a:p>
            <a:pPr defTabSz="923018">
              <a:defRPr/>
            </a:pPr>
            <a:r>
              <a:rPr lang="en-US" dirty="0"/>
              <a:t>https://en.wikipedia.org/wiki/Phoenix_pay_system</a:t>
            </a:r>
          </a:p>
          <a:p>
            <a:pPr defTabSz="923018">
              <a:defRPr/>
            </a:pPr>
            <a:r>
              <a:rPr lang="en-US" dirty="0"/>
              <a:t>http://www.theglobeandmail.com/report-on-business/rob-commentary/its-time-for-canada-to-invest-in-developing-artificial-intelligence/article34429736/</a:t>
            </a:r>
          </a:p>
          <a:p>
            <a:r>
              <a:rPr lang="en-CA" dirty="0"/>
              <a:t>In </a:t>
            </a:r>
            <a:r>
              <a:rPr lang="en-CA" b="1" dirty="0"/>
              <a:t>February 2016</a:t>
            </a:r>
            <a:r>
              <a:rPr lang="en-CA" dirty="0"/>
              <a:t>, the Phoenix pay system was </a:t>
            </a:r>
            <a:r>
              <a:rPr lang="en-CA" b="1" dirty="0"/>
              <a:t>launched </a:t>
            </a:r>
            <a:r>
              <a:rPr lang="en-CA" dirty="0"/>
              <a:t>to </a:t>
            </a:r>
            <a:r>
              <a:rPr lang="en-CA" b="1" dirty="0"/>
              <a:t>over 34 </a:t>
            </a:r>
            <a:r>
              <a:rPr lang="en-CA" dirty="0"/>
              <a:t>government departments, affecting </a:t>
            </a:r>
            <a:r>
              <a:rPr lang="en-CA" b="1" dirty="0"/>
              <a:t>120,000 </a:t>
            </a:r>
            <a:r>
              <a:rPr lang="en-CA" dirty="0"/>
              <a:t>employees.</a:t>
            </a:r>
          </a:p>
          <a:p>
            <a:r>
              <a:rPr lang="en-CA" dirty="0"/>
              <a:t>In </a:t>
            </a:r>
            <a:r>
              <a:rPr lang="en-CA" b="1" dirty="0"/>
              <a:t>April 2016</a:t>
            </a:r>
            <a:r>
              <a:rPr lang="en-CA" dirty="0"/>
              <a:t>, despite initial problems, Phoenix launched the remaining 67 departments on April 21, 2016, </a:t>
            </a:r>
            <a:r>
              <a:rPr lang="en-CA" b="1" dirty="0"/>
              <a:t>and decommissioned the old system</a:t>
            </a:r>
            <a:r>
              <a:rPr lang="en-CA" dirty="0"/>
              <a:t>.</a:t>
            </a:r>
          </a:p>
          <a:p>
            <a:r>
              <a:rPr lang="en-CA" dirty="0"/>
              <a:t>http://www.cbc.ca/news/canada/ottawa/phoenix-ibm-contract-union-pay-government-1.4295827</a:t>
            </a:r>
          </a:p>
          <a:p>
            <a:r>
              <a:rPr lang="en-CA" dirty="0"/>
              <a:t>The relatively straightforward task of installing PeopleSoft HR software for a few government agencies morphed into a massive project dubbed Phoenix, which is detailed in a 1,700-page contract that has been revised some three dozen times, </a:t>
            </a:r>
            <a:r>
              <a:rPr lang="en-CA" dirty="0">
                <a:hlinkClick r:id="rId7"/>
              </a:rPr>
              <a:t>CBC reported</a:t>
            </a:r>
            <a:r>
              <a:rPr lang="en-CA" dirty="0"/>
              <a:t> at http://www.cbc.ca/news/canada/ottawa/phoenix-ibm-contract-union-pay-government-1.4295827</a:t>
            </a:r>
          </a:p>
          <a:p>
            <a:r>
              <a:rPr lang="en-CA" b="1" dirty="0"/>
              <a:t>The IBM contract started at $5.7 million for the first stage of the deal with the </a:t>
            </a:r>
            <a:r>
              <a:rPr lang="en-CA" b="1" dirty="0" err="1"/>
              <a:t>Cdn</a:t>
            </a:r>
            <a:r>
              <a:rPr lang="en-CA" b="1" dirty="0"/>
              <a:t> federal gov't in 2011, i.e. install PeopleSoft HR package, but after 39 amendments over six years, the deal is worth $185 million. (scope creep!)</a:t>
            </a:r>
          </a:p>
          <a:p>
            <a:r>
              <a:rPr lang="en-US" dirty="0"/>
              <a:t>http://www.cbc.ca/news/canada/ottawa/phoenix-government-psac-payroll-1.4300801</a:t>
            </a:r>
          </a:p>
          <a:p>
            <a:r>
              <a:rPr lang="en-US" dirty="0"/>
              <a:t>https://www.itworldcanada.com/blog/phoenix-payroll-report-by-michael-wernick-the-clerk-of-the-privy-council/385370</a:t>
            </a:r>
          </a:p>
          <a:p>
            <a:r>
              <a:rPr lang="en-US" dirty="0"/>
              <a:t>http://thechronicleherald.ca/canada/1522576-a-by-the-numbers-look-at-the-auditor-generals-report-on-the-phoenix-pay-system</a:t>
            </a:r>
          </a:p>
          <a:p>
            <a:r>
              <a:rPr lang="en-CA" b="1" dirty="0"/>
              <a:t>The implementation costs of a payroll system that was delayed and has never worked properly actually came in under budget at a cost of $307 million, the federal government says. That figure is $2 million less than what the government </a:t>
            </a:r>
            <a:r>
              <a:rPr lang="en-CA" b="0" dirty="0"/>
              <a:t>[re-]</a:t>
            </a:r>
            <a:r>
              <a:rPr lang="en-CA" b="1" dirty="0"/>
              <a:t>projected several years ago </a:t>
            </a:r>
            <a:r>
              <a:rPr lang="en-CA" dirty="0"/>
              <a:t>— but it doesn't include the multimillions earmarked for fixing Phoenix.</a:t>
            </a:r>
          </a:p>
          <a:p>
            <a:r>
              <a:rPr lang="en-US" dirty="0"/>
              <a:t>http://www.oag-bvg.gc.ca/internet/English/parl_oag_201711_01_e_42666.html</a:t>
            </a:r>
          </a:p>
          <a:p>
            <a:r>
              <a:rPr lang="en-CA" b="1" u="sng" dirty="0"/>
              <a:t>Complexity</a:t>
            </a:r>
            <a:r>
              <a:rPr lang="en-CA" dirty="0"/>
              <a:t>: </a:t>
            </a:r>
          </a:p>
          <a:p>
            <a:r>
              <a:rPr lang="en-CA" b="1" dirty="0"/>
              <a:t>300,000 </a:t>
            </a:r>
            <a:r>
              <a:rPr lang="en-CA" dirty="0"/>
              <a:t>federal public servants were consolidated into a single payroll system</a:t>
            </a:r>
          </a:p>
          <a:p>
            <a:r>
              <a:rPr lang="en-CA" dirty="0"/>
              <a:t>their pay, benefit plans and pension contributions are governed by </a:t>
            </a:r>
            <a:r>
              <a:rPr lang="en-CA" b="1" dirty="0"/>
              <a:t>105 collective (union) agreements </a:t>
            </a:r>
          </a:p>
          <a:p>
            <a:r>
              <a:rPr lang="en-CA" dirty="0"/>
              <a:t>administered by </a:t>
            </a:r>
            <a:r>
              <a:rPr lang="en-CA" b="1" dirty="0"/>
              <a:t>34 HR/payroll systems</a:t>
            </a:r>
            <a:r>
              <a:rPr lang="en-CA" dirty="0"/>
              <a:t>. </a:t>
            </a:r>
            <a:endParaRPr lang="en-US" dirty="0"/>
          </a:p>
          <a:p>
            <a:r>
              <a:rPr lang="en-CA" b="1" dirty="0"/>
              <a:t>80,000</a:t>
            </a:r>
            <a:r>
              <a:rPr lang="en-CA" dirty="0"/>
              <a:t>: Different pay rules that guide those payments.</a:t>
            </a:r>
          </a:p>
          <a:p>
            <a:r>
              <a:rPr lang="en-CA" b="1" dirty="0"/>
              <a:t>200</a:t>
            </a:r>
            <a:r>
              <a:rPr lang="en-CA" dirty="0"/>
              <a:t>: Custom additions to Phoenix to handle those 80,000 rules.</a:t>
            </a:r>
          </a:p>
          <a:p>
            <a:r>
              <a:rPr lang="en-US" dirty="0"/>
              <a:t>Imagine the </a:t>
            </a:r>
            <a:r>
              <a:rPr lang="en-US" b="1" dirty="0"/>
              <a:t>ETL</a:t>
            </a:r>
            <a:r>
              <a:rPr lang="en-US" dirty="0"/>
              <a:t> from those dozens of payrolls systems to Extract, Translate, and Load the phoenix system.</a:t>
            </a:r>
          </a:p>
          <a:p>
            <a:r>
              <a:rPr lang="en-US" dirty="0"/>
              <a:t>Imagine the </a:t>
            </a:r>
            <a:r>
              <a:rPr lang="en-US" b="1" dirty="0"/>
              <a:t>training</a:t>
            </a:r>
            <a:r>
              <a:rPr lang="en-US" dirty="0"/>
              <a:t> necessary for users to be able to configure the 80,000 rules for each of 300,000 employees.</a:t>
            </a:r>
          </a:p>
          <a:p>
            <a:r>
              <a:rPr lang="en-US" dirty="0"/>
              <a:t>http://www.cbc.ca/news/canada/ottawa/phoenix-by-the-numbers-31-000-more-phoenix-cases-1.4425431  &lt;– see infographic there.</a:t>
            </a:r>
          </a:p>
          <a:p>
            <a:r>
              <a:rPr lang="en-CA" dirty="0"/>
              <a:t>http://calleam.com/WTPF/?tag=examples-of-failed-projects</a:t>
            </a:r>
          </a:p>
          <a:p>
            <a:r>
              <a:rPr lang="en-CA" dirty="0"/>
              <a:t>http://calleam.com/WTPF/?p=8336</a:t>
            </a:r>
          </a:p>
          <a:p>
            <a:r>
              <a:rPr lang="en-CA" dirty="0"/>
              <a:t>http://www.cbc.ca/news/canada/ottawa/phoenix-payroll-problems-ibm-1.3770947</a:t>
            </a:r>
          </a:p>
          <a:p>
            <a:r>
              <a:rPr lang="en-CA" dirty="0"/>
              <a:t>https://www.cbc.ca/news/canada/ottawa/phoenix-pay-system-issues-impact-public-servants-six-years-later-1.6457840</a:t>
            </a:r>
          </a:p>
          <a:p>
            <a:endParaRPr lang="en-US" dirty="0"/>
          </a:p>
          <a:p>
            <a:r>
              <a:rPr lang="en-CA" dirty="0"/>
              <a:t>Go Live was Feb 2016.</a:t>
            </a:r>
          </a:p>
          <a:p>
            <a:r>
              <a:rPr lang="en-CA" dirty="0"/>
              <a:t>Many of the 300,000 public servants have been incorrectly paid. Some have received too little, some too much and some have received no pay at all…for MONTHS.</a:t>
            </a:r>
            <a:endParaRPr lang="en-US" dirty="0"/>
          </a:p>
          <a:p>
            <a:r>
              <a:rPr lang="en-CA" dirty="0"/>
              <a:t>“you know your project is in trouble when … the Prime Minister has to address the issue”</a:t>
            </a:r>
          </a:p>
          <a:p>
            <a:endParaRPr lang="en-CA" dirty="0"/>
          </a:p>
          <a:p>
            <a:r>
              <a:rPr lang="en-CA" dirty="0"/>
              <a:t>There were more than 1,000 bug reports by January 2017</a:t>
            </a:r>
            <a:endParaRPr lang="en-US" dirty="0"/>
          </a:p>
          <a:p>
            <a:pPr fontAlgn="base"/>
            <a:r>
              <a:rPr lang="en-CA" dirty="0"/>
              <a:t>shortly after launch, as many as 7,000 calls per day were received by a help desk sized for 2,200 calls per day. By July 2016, there were 82,000 outstanding cases of errors affecting 1/4 of all public servants. Nearly two years post-implementation, officials have had to expand their payroll support staff from 550 heads to more than 1,500 to cope. Ironically, an initial justification for the project was to save on these support staff.</a:t>
            </a:r>
          </a:p>
          <a:p>
            <a:pPr fontAlgn="base"/>
            <a:endParaRPr lang="en-CA" dirty="0"/>
          </a:p>
          <a:p>
            <a:pPr fontAlgn="base"/>
            <a:r>
              <a:rPr lang="en-CA" dirty="0"/>
              <a:t>three Phoenix executives (senior civil servants) prioritized some aspects of the pay-system rollout, such as schedule and budget, over functionality. they also cancelled a pilot implementation project with one department that would have helped it detect problems indicating the system was not ready. “The building and implementation of Phoenix was an incomprehensible failure of project management and oversight,” auditor general Michael Ferguson in May, 2018</a:t>
            </a:r>
            <a:br>
              <a:rPr lang="en-CA" dirty="0"/>
            </a:br>
            <a:r>
              <a:rPr lang="en-CA" dirty="0"/>
              <a:t>https://nationalpost.com/news/canada/newsalert-auditor-general-says-bureaucrats-bungled-phoenix-costing-millions</a:t>
            </a:r>
          </a:p>
          <a:p>
            <a:pPr fontAlgn="base"/>
            <a:endParaRPr lang="en-CA" dirty="0"/>
          </a:p>
          <a:p>
            <a:endParaRPr lang="en-CA" cap="all" dirty="0"/>
          </a:p>
          <a:p>
            <a:r>
              <a:rPr lang="en-CA" cap="all" dirty="0"/>
              <a:t>PHOENIX PAY SYSTEM</a:t>
            </a:r>
          </a:p>
          <a:p>
            <a:r>
              <a:rPr lang="en-CA" dirty="0"/>
              <a:t>The federal government announced in the 2018 budget that it will eventually move away from its problem-plagued Phoenix pay system - which has overpaid, underpaid or completely failed to pay tens of thousands of public servants - and invest $16-million over two years to develop a new pay system.</a:t>
            </a:r>
          </a:p>
          <a:p>
            <a:r>
              <a:rPr lang="en-CA" dirty="0"/>
              <a:t>In the meantime, Ottawa is planning to continue to invest in Phoenix for years to come. The 2018 budget proposes the government invest $431.4-million over six years to deal with ongoing issues in addition to the $227.6M previously budgeted for remediation. The money will help hire more staff at the Phoenix pay centre in </a:t>
            </a:r>
            <a:r>
              <a:rPr lang="en-CA" dirty="0" err="1"/>
              <a:t>Miramichi</a:t>
            </a:r>
            <a:r>
              <a:rPr lang="en-CA" dirty="0"/>
              <a:t>, N.B., and satellite offices across Canada, as well as additional payroll support staff in government departments.</a:t>
            </a:r>
          </a:p>
          <a:p>
            <a:endParaRPr lang="en-US" dirty="0"/>
          </a:p>
          <a:p>
            <a:r>
              <a:rPr lang="en-US" dirty="0"/>
              <a:t>http://brookfieldinstitute.ca/2017/03/22/10-things-canadas-innovators-entrepreneurs-should-know-budget/</a:t>
            </a:r>
          </a:p>
          <a:p>
            <a:r>
              <a:rPr lang="en-US" dirty="0"/>
              <a:t>http://business.financialpost.com/fp-tech-desk/federal-budget-2017-ottawa-aims-to-make-canada-digital-leader-with-ai-strategy-support-for-fintech-entrepreneurs</a:t>
            </a:r>
          </a:p>
          <a:p>
            <a:r>
              <a:rPr lang="en-CA" dirty="0"/>
              <a:t>https://ipolitics.ca/2017/03/22/budget-outlines-plan-to-curb-canadas-innovation-headache/</a:t>
            </a:r>
          </a:p>
          <a:p>
            <a:r>
              <a:rPr lang="en-CA" dirty="0"/>
              <a:t>https://www.cbc.ca/news/canada/ottawa/phoenix-cost-more-than-one-billion-dollars-1.4594115</a:t>
            </a:r>
          </a:p>
        </p:txBody>
      </p:sp>
      <p:sp>
        <p:nvSpPr>
          <p:cNvPr id="4" name="Slide Number Placeholder 3"/>
          <p:cNvSpPr>
            <a:spLocks noGrp="1"/>
          </p:cNvSpPr>
          <p:nvPr>
            <p:ph type="sldNum" sz="quarter" idx="10"/>
          </p:nvPr>
        </p:nvSpPr>
        <p:spPr/>
        <p:txBody>
          <a:bodyPr/>
          <a:lstStyle/>
          <a:p>
            <a:pPr defTabSz="923018">
              <a:defRPr/>
            </a:pPr>
            <a:fld id="{6CE49CAB-11E7-4E46-B3A8-B9759289B5BF}" type="slidenum">
              <a:rPr lang="en-US">
                <a:solidFill>
                  <a:prstClr val="black"/>
                </a:solidFill>
                <a:latin typeface="Calibri"/>
              </a:rPr>
              <a:pPr defTabSz="923018">
                <a:defRPr/>
              </a:pPr>
              <a:t>10</a:t>
            </a:fld>
            <a:endParaRPr lang="en-US">
              <a:solidFill>
                <a:prstClr val="black"/>
              </a:solidFill>
              <a:latin typeface="Calibri"/>
            </a:endParaRPr>
          </a:p>
        </p:txBody>
      </p:sp>
    </p:spTree>
    <p:extLst>
      <p:ext uri="{BB962C8B-B14F-4D97-AF65-F5344CB8AC3E}">
        <p14:creationId xmlns:p14="http://schemas.microsoft.com/office/powerpoint/2010/main" val="4149071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was the Phoenix Pay project.</a:t>
            </a:r>
          </a:p>
        </p:txBody>
      </p:sp>
      <p:sp>
        <p:nvSpPr>
          <p:cNvPr id="4" name="Slide Number Placeholder 3"/>
          <p:cNvSpPr>
            <a:spLocks noGrp="1"/>
          </p:cNvSpPr>
          <p:nvPr>
            <p:ph type="sldNum" sz="quarter" idx="5"/>
          </p:nvPr>
        </p:nvSpPr>
        <p:spPr/>
        <p:txBody>
          <a:bodyPr/>
          <a:lstStyle/>
          <a:p>
            <a:fld id="{6CE49CAB-11E7-4E46-B3A8-B9759289B5BF}" type="slidenum">
              <a:rPr lang="en-US" smtClean="0"/>
              <a:t>11</a:t>
            </a:fld>
            <a:endParaRPr lang="en-US"/>
          </a:p>
        </p:txBody>
      </p:sp>
    </p:spTree>
    <p:extLst>
      <p:ext uri="{BB962C8B-B14F-4D97-AF65-F5344CB8AC3E}">
        <p14:creationId xmlns:p14="http://schemas.microsoft.com/office/powerpoint/2010/main" val="681049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Every decision is easy… if you are not directly affected.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Every job is easy… if you are not the one doing the work.</a:t>
            </a:r>
          </a:p>
          <a:p>
            <a:endParaRPr lang="en-CA" sz="1200" b="1" dirty="0"/>
          </a:p>
          <a:p>
            <a:pPr marL="0" marR="0" lvl="0" indent="0" algn="l" defTabSz="966612" rtl="0" eaLnBrk="1" fontAlgn="auto" latinLnBrk="0" hangingPunct="1">
              <a:lnSpc>
                <a:spcPct val="100000"/>
              </a:lnSpc>
              <a:spcBef>
                <a:spcPts val="0"/>
              </a:spcBef>
              <a:spcAft>
                <a:spcPts val="0"/>
              </a:spcAft>
              <a:buClrTx/>
              <a:buSzTx/>
              <a:buFontTx/>
              <a:buNone/>
              <a:tabLst/>
              <a:defRPr/>
            </a:pPr>
            <a:r>
              <a:rPr lang="en-CA" sz="1200" dirty="0">
                <a:solidFill>
                  <a:srgbClr val="330000"/>
                </a:solidFill>
                <a:latin typeface="Verdana" panose="020B0604030504040204" pitchFamily="34" charset="0"/>
              </a:rPr>
              <a:t>"The first 90% of the code accounts for the first 90% of the development time. The remaining 10% of the code accounts for the other 90% of the development time." -- Tom Cargill, Bell Labs.   </a:t>
            </a:r>
          </a:p>
          <a:p>
            <a:pPr marL="0" marR="0" lvl="0" indent="0" algn="l" defTabSz="966612" rtl="0" eaLnBrk="1" fontAlgn="auto" latinLnBrk="0" hangingPunct="1">
              <a:lnSpc>
                <a:spcPct val="100000"/>
              </a:lnSpc>
              <a:spcBef>
                <a:spcPts val="0"/>
              </a:spcBef>
              <a:spcAft>
                <a:spcPts val="0"/>
              </a:spcAft>
              <a:buClrTx/>
              <a:buSzTx/>
              <a:buFontTx/>
              <a:buNone/>
              <a:tabLst/>
              <a:defRPr/>
            </a:pPr>
            <a:endParaRPr lang="en-CA" sz="1200" dirty="0">
              <a:solidFill>
                <a:srgbClr val="330000"/>
              </a:solidFill>
              <a:latin typeface="Verdana" panose="020B0604030504040204" pitchFamily="34" charset="0"/>
            </a:endParaRPr>
          </a:p>
          <a:p>
            <a:pPr algn="l">
              <a:buFont typeface="Arial" panose="020B0604020202020204" pitchFamily="34" charset="0"/>
              <a:buNone/>
            </a:pPr>
            <a:r>
              <a:rPr lang="en-CA" sz="1200" b="1" i="0" dirty="0">
                <a:solidFill>
                  <a:srgbClr val="330000"/>
                </a:solidFill>
                <a:effectLst/>
                <a:latin typeface="Verdana" panose="020B0604030504040204" pitchFamily="34" charset="0"/>
              </a:rPr>
              <a:t>Hofstadter's Law: It always takes longer than you expect, even when you take into account Hofstadter's Law.</a:t>
            </a:r>
          </a:p>
          <a:p>
            <a:pPr algn="l">
              <a:buFont typeface="Arial" panose="020B0604020202020204" pitchFamily="34" charset="0"/>
              <a:buNone/>
            </a:pPr>
            <a:r>
              <a:rPr lang="en-CA" sz="1200" b="0" i="0" dirty="0">
                <a:solidFill>
                  <a:srgbClr val="330000"/>
                </a:solidFill>
                <a:effectLst/>
                <a:latin typeface="Verdana" panose="020B0604030504040204" pitchFamily="34" charset="0"/>
              </a:rPr>
              <a:t>— Douglas Hofstadter, 'Gödel, Escher, Bach: An Eternal Golden Braid</a:t>
            </a:r>
          </a:p>
          <a:p>
            <a:r>
              <a:rPr lang="en-CA" sz="1200" dirty="0"/>
              <a:t>https://xkcd.com/1658/   http://www.explainxkcd.com/wiki/index.php/1658   https://en.wikipedia.org/wiki/Hofstadter's_law</a:t>
            </a:r>
          </a:p>
          <a:p>
            <a:pPr algn="l">
              <a:buFont typeface="Arial" panose="020B0604020202020204" pitchFamily="34" charset="0"/>
              <a:buNone/>
            </a:pPr>
            <a:endParaRPr lang="en-US" sz="1200" b="0" i="0" dirty="0">
              <a:solidFill>
                <a:srgbClr val="330000"/>
              </a:solidFill>
              <a:effectLst/>
              <a:latin typeface="Verdana" panose="020B0604030504040204" pitchFamily="34" charset="0"/>
            </a:endParaRPr>
          </a:p>
          <a:p>
            <a:pPr defTabSz="966612">
              <a:defRPr/>
            </a:pPr>
            <a:r>
              <a:rPr lang="en-CA" sz="1200" dirty="0">
                <a:solidFill>
                  <a:srgbClr val="330000"/>
                </a:solidFill>
                <a:latin typeface="Verdana" panose="020B0604030504040204" pitchFamily="34" charset="0"/>
              </a:rPr>
              <a:t>-------------------------------------</a:t>
            </a:r>
          </a:p>
          <a:p>
            <a:pPr algn="l">
              <a:buFont typeface="Arial" panose="020B0604020202020204" pitchFamily="34" charset="0"/>
              <a:buNone/>
            </a:pPr>
            <a:r>
              <a:rPr lang="en-CA" sz="1200" b="0" i="0" dirty="0">
                <a:solidFill>
                  <a:srgbClr val="330000"/>
                </a:solidFill>
                <a:effectLst/>
                <a:latin typeface="Verdana" panose="020B0604030504040204" pitchFamily="34" charset="0"/>
              </a:rPr>
              <a:t>If you don't have time to do it right the first time, when are you going to find the time to fix it later? </a:t>
            </a:r>
          </a:p>
          <a:p>
            <a:endParaRPr lang="en-CA" sz="1200" b="1" dirty="0"/>
          </a:p>
          <a:p>
            <a:pPr defTabSz="966612">
              <a:defRPr/>
            </a:pPr>
            <a:r>
              <a:rPr lang="en-CA" sz="1200" b="1" dirty="0"/>
              <a:t>"The future isn’t something to be predicted, it’s something to be achieved."</a:t>
            </a:r>
            <a:r>
              <a:rPr lang="en-CA" sz="1200" dirty="0"/>
              <a:t> Don Tapscott</a:t>
            </a:r>
          </a:p>
          <a:p>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t>12</a:t>
            </a:fld>
            <a:endParaRPr lang="en-US"/>
          </a:p>
        </p:txBody>
      </p:sp>
    </p:spTree>
    <p:extLst>
      <p:ext uri="{BB962C8B-B14F-4D97-AF65-F5344CB8AC3E}">
        <p14:creationId xmlns:p14="http://schemas.microsoft.com/office/powerpoint/2010/main" val="4039209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75% of all software development dollars are spent maintaining existing programs to meet the future or catch up with the past: </a:t>
            </a:r>
          </a:p>
          <a:p>
            <a:pPr marL="171450" indent="-171450">
              <a:buFont typeface="Arial" panose="020B0604020202020204" pitchFamily="34" charset="0"/>
              <a:buChar char="•"/>
            </a:pPr>
            <a:r>
              <a:rPr lang="en-US" dirty="0"/>
              <a:t>Enhancing function</a:t>
            </a:r>
          </a:p>
          <a:p>
            <a:pPr marL="171450" indent="-171450">
              <a:buFont typeface="Arial" panose="020B0604020202020204" pitchFamily="34" charset="0"/>
              <a:buChar char="•"/>
            </a:pPr>
            <a:r>
              <a:rPr lang="en-US" dirty="0"/>
              <a:t>expanding interfaces (old COBOL banking back end to new smartphone front end)</a:t>
            </a:r>
          </a:p>
          <a:p>
            <a:pPr marL="171450" indent="-171450">
              <a:buFont typeface="Arial" panose="020B0604020202020204" pitchFamily="34" charset="0"/>
              <a:buChar char="•"/>
            </a:pPr>
            <a:r>
              <a:rPr lang="en-US" dirty="0"/>
              <a:t>changing processes—both technical and business side, </a:t>
            </a:r>
          </a:p>
          <a:p>
            <a:pPr marL="171450" indent="-171450">
              <a:buFont typeface="Arial" panose="020B0604020202020204" pitchFamily="34" charset="0"/>
              <a:buChar char="•"/>
            </a:pPr>
            <a:r>
              <a:rPr lang="en-US" dirty="0"/>
              <a:t>and a little bit on fixing bugs.</a:t>
            </a:r>
          </a:p>
          <a:p>
            <a:r>
              <a:rPr lang="en-US" dirty="0"/>
              <a:t> </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13</a:t>
            </a:fld>
            <a:endParaRPr lang="en-US"/>
          </a:p>
        </p:txBody>
      </p:sp>
    </p:spTree>
    <p:extLst>
      <p:ext uri="{BB962C8B-B14F-4D97-AF65-F5344CB8AC3E}">
        <p14:creationId xmlns:p14="http://schemas.microsoft.com/office/powerpoint/2010/main" val="234732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Why are there project managers? There are many systems connections to be made and many relationships to be built within IT teams and between clients, key users, project sponsors, subject matter experts (SMEs), and testers. Also, because things go wrong.</a:t>
            </a:r>
          </a:p>
          <a:p>
            <a:endParaRPr lang="en-US" b="1" dirty="0"/>
          </a:p>
          <a:p>
            <a:r>
              <a:rPr lang="en-US" b="0" i="1" dirty="0"/>
              <a:t>However</a:t>
            </a:r>
            <a:r>
              <a:rPr lang="en-US" b="0" dirty="0"/>
              <a:t>, </a:t>
            </a:r>
          </a:p>
          <a:p>
            <a:pPr marL="180000" lvl="1"/>
            <a:r>
              <a:rPr lang="en-US" b="0" dirty="0"/>
              <a:t>if you’re a hammer, everything looks like a nail. If you’ve identified yourself as a problem solver—if you view the world as a series of problems to be fixed—you’ll find problems even when they don’t exist. </a:t>
            </a:r>
          </a:p>
          <a:p>
            <a:pPr marL="180000" lvl="1"/>
            <a:r>
              <a:rPr lang="en-US" b="0" dirty="0"/>
              <a:t>What’s worse, when we jump into problem-solving mode, we focus on what isn’t working rather than what is working. We look for weaknesses instead of strengths. We focus on the negatives instead of the positives. </a:t>
            </a:r>
          </a:p>
          <a:p>
            <a:pPr marL="180000" lvl="1"/>
            <a:r>
              <a:rPr lang="en-US" b="0" dirty="0"/>
              <a:t>The remedy is simple. </a:t>
            </a:r>
          </a:p>
          <a:p>
            <a:pPr marL="180000" lvl="1"/>
            <a:r>
              <a:rPr lang="en-US" b="0" dirty="0"/>
              <a:t>Instead of only asking, What’s wrong and how do I fix it?, </a:t>
            </a:r>
            <a:r>
              <a:rPr lang="en-US" b="1" i="0" dirty="0"/>
              <a:t>also ask, </a:t>
            </a:r>
            <a:r>
              <a:rPr lang="en-US" b="1" i="1" dirty="0"/>
              <a:t>What’s working and how can I do more of it?</a:t>
            </a:r>
            <a:r>
              <a:rPr lang="en-US" b="0" dirty="0"/>
              <a:t> </a:t>
            </a:r>
          </a:p>
          <a:p>
            <a:pPr marL="180000" lvl="1"/>
            <a:r>
              <a:rPr lang="en-US" b="0" dirty="0"/>
              <a:t>-- Ozan </a:t>
            </a:r>
            <a:r>
              <a:rPr lang="en-US" b="0" dirty="0" err="1"/>
              <a:t>Verol</a:t>
            </a:r>
            <a:r>
              <a:rPr lang="en-US" b="0" dirty="0"/>
              <a:t>  https://ozanvarol.com/where-is-your-bright-spot/</a:t>
            </a:r>
          </a:p>
          <a:p>
            <a:endParaRPr lang="en-US" b="1" dirty="0"/>
          </a:p>
          <a:p>
            <a:r>
              <a:rPr lang="en-US" b="1" dirty="0"/>
              <a:t>A project management example:</a:t>
            </a:r>
          </a:p>
          <a:p>
            <a:r>
              <a:rPr lang="en-US" b="0" dirty="0"/>
              <a:t>Do you make your own coffee in the morning or do you get it on the run? If you DIY, the per cup cost is lower than a coffee shop but it requires an investment in resources such as a kettle or an espresso machine, also inventory management of raw materials. To improve quality, you grind your own beans, even roast your own beans. How much time do you spend making your own coffee and clean up afterwards vs prematurely aging in the </a:t>
            </a:r>
            <a:r>
              <a:rPr lang="en-US" b="0" dirty="0" err="1"/>
              <a:t>Starblecks</a:t>
            </a:r>
            <a:r>
              <a:rPr lang="en-US" b="0" dirty="0"/>
              <a:t> line up? What is the quality of your own coffee vs someone else's? how long does it stay hot? how easy is it to transport? what about the environmental impact of home vs away coffee?</a:t>
            </a:r>
          </a:p>
          <a:p>
            <a:endParaRPr lang="en-US" b="1" dirty="0"/>
          </a:p>
          <a:p>
            <a:r>
              <a:rPr lang="en-US" b="0" dirty="0"/>
              <a:t>The thing about coffee is that you have lots of experience getting, making, and drinking coffee. The thing with a software development project is that you've never done it before. If you had, it would not be a project; it would be "there's an app for that".</a:t>
            </a:r>
          </a:p>
          <a:p>
            <a:endParaRPr lang="en-US" b="1" dirty="0"/>
          </a:p>
          <a:p>
            <a:r>
              <a:rPr lang="en-US" b="1" dirty="0"/>
              <a:t>It is easy to bring any project in successfully without regard to one side of the triangle…if you can call that successful. </a:t>
            </a:r>
          </a:p>
          <a:p>
            <a:r>
              <a:rPr lang="en-US" dirty="0"/>
              <a:t>The thing is, "Crappiness takes a while to detect while lateness is apparent immediately." from </a:t>
            </a:r>
            <a:r>
              <a:rPr lang="en-GB" dirty="0">
                <a:hlinkClick r:id="rId3"/>
              </a:rPr>
              <a:t>JOHO - Hyperlinked Organization - Home Page (David Weinberger) (hyperorg.com)</a:t>
            </a:r>
            <a:endParaRPr lang="en-US" b="1" dirty="0"/>
          </a:p>
          <a:p>
            <a:r>
              <a:rPr lang="en-US" dirty="0"/>
              <a:t>On time (budgeted work hours and scheduled calendar delivery) &amp; on budget (cost &amp; resources) is easy without regard to Scope &amp; Quality (it may or may not be complete, it may or may not work).</a:t>
            </a:r>
          </a:p>
          <a:p>
            <a:r>
              <a:rPr lang="en-US" dirty="0"/>
              <a:t>Increased Scope (called Scope Creep or Feature Creep) can be handled with at least one of unlimited resources and/or unlimited time.</a:t>
            </a:r>
          </a:p>
          <a:p>
            <a:r>
              <a:rPr lang="en-US" dirty="0"/>
              <a:t>Budget cuts are handled with more time or less scope.</a:t>
            </a:r>
          </a:p>
          <a:p>
            <a:r>
              <a:rPr lang="en-US" dirty="0"/>
              <a:t>Accelerated schedules are handled with more resource (usually known as evenings and weekends) or less scope (usually unknown as in “What do you mean less scope? We have to have it all and more!”).</a:t>
            </a:r>
          </a:p>
          <a:p>
            <a:endParaRPr lang="en-US" dirty="0"/>
          </a:p>
          <a:p>
            <a:r>
              <a:rPr lang="en-US" dirty="0"/>
              <a:t>Project Managers exist to solve problems. If everything went according to that careful plan, they would be called Project Planners. Project Managers have jobs not because things go wrong, but because reliable predictions about the future are always somewhat inaccurate. </a:t>
            </a:r>
          </a:p>
          <a:p>
            <a:endParaRPr lang="en-CA" dirty="0"/>
          </a:p>
          <a:p>
            <a:r>
              <a:rPr lang="en-US" dirty="0"/>
              <a:t>Brook’s Law </a:t>
            </a:r>
            <a:r>
              <a:rPr lang="en-CA" dirty="0"/>
              <a:t>was coined by Fred </a:t>
            </a:r>
            <a:r>
              <a:rPr lang="en-CA" b="1" dirty="0"/>
              <a:t>Brooks</a:t>
            </a:r>
            <a:r>
              <a:rPr lang="en-CA" dirty="0"/>
              <a:t> in his 1975 book The Mythical Man-Month. A copy is in the Seneca library.</a:t>
            </a:r>
            <a:endParaRPr lang="en-US" dirty="0"/>
          </a:p>
          <a:p>
            <a:r>
              <a:rPr lang="en-CA" dirty="0"/>
              <a:t>The law: "</a:t>
            </a:r>
            <a:r>
              <a:rPr lang="en-CA" b="1" dirty="0"/>
              <a:t>adding manpower to a late</a:t>
            </a:r>
            <a:r>
              <a:rPr lang="en-CA" dirty="0"/>
              <a:t> software </a:t>
            </a:r>
            <a:r>
              <a:rPr lang="en-CA" b="1" dirty="0"/>
              <a:t>project makes</a:t>
            </a:r>
            <a:r>
              <a:rPr lang="en-CA" dirty="0"/>
              <a:t> </a:t>
            </a:r>
            <a:r>
              <a:rPr lang="en-CA" b="1" dirty="0"/>
              <a:t>it later</a:t>
            </a:r>
            <a:r>
              <a:rPr lang="en-CA" dirty="0"/>
              <a:t>". </a:t>
            </a:r>
          </a:p>
          <a:p>
            <a:pPr marL="173066" indent="-173066">
              <a:buFont typeface="Arial" panose="020B0604020202020204" pitchFamily="34" charset="0"/>
              <a:buChar char="•"/>
            </a:pPr>
            <a:r>
              <a:rPr lang="en-CA" dirty="0"/>
              <a:t>Ramp up time. Bring a new person up to speed slows down the others.</a:t>
            </a:r>
          </a:p>
          <a:p>
            <a:pPr marL="173066" indent="-173066">
              <a:buFont typeface="Arial" panose="020B0604020202020204" pitchFamily="34" charset="0"/>
              <a:buChar char="•"/>
            </a:pPr>
            <a:r>
              <a:rPr lang="en-CA" dirty="0"/>
              <a:t>Communication is an n-squared problem. Adding people requires more information channels to be developed between other people, other groups, and within a team's sub-groups.</a:t>
            </a:r>
          </a:p>
          <a:p>
            <a:pPr marL="173066" indent="-173066">
              <a:buFont typeface="Arial" panose="020B0604020202020204" pitchFamily="34" charset="0"/>
              <a:buChar char="•"/>
            </a:pPr>
            <a:r>
              <a:rPr lang="en-CA" dirty="0"/>
              <a:t>Limited divisibility of tasks: Why can’t you just get 9 women and make a baby in one month?</a:t>
            </a:r>
          </a:p>
          <a:p>
            <a:endParaRPr lang="en-US" dirty="0"/>
          </a:p>
          <a:p>
            <a:r>
              <a:rPr lang="en-CA" b="0" dirty="0"/>
              <a:t>Web search</a:t>
            </a:r>
            <a:r>
              <a:rPr lang="en-CA" b="1" dirty="0"/>
              <a:t>: Project Management Triangle</a:t>
            </a:r>
            <a:r>
              <a:rPr lang="en-CA" dirty="0"/>
              <a:t> (AKA </a:t>
            </a:r>
            <a:r>
              <a:rPr lang="en-CA" i="1" dirty="0"/>
              <a:t>Triple Constraint, Iron Triangle</a:t>
            </a:r>
            <a:r>
              <a:rPr lang="en-CA" dirty="0"/>
              <a:t>) </a:t>
            </a:r>
          </a:p>
          <a:p>
            <a:endParaRPr lang="en-US" dirty="0"/>
          </a:p>
          <a:p>
            <a:r>
              <a:rPr lang="en-US" dirty="0"/>
              <a:t>http://dilbert.com/search_results?terms=project</a:t>
            </a:r>
          </a:p>
          <a:p>
            <a:r>
              <a:rPr lang="en-US" dirty="0"/>
              <a:t>http://dilbert.com/search_results?terms=project+management</a:t>
            </a:r>
          </a:p>
          <a:p>
            <a:r>
              <a:rPr lang="en-US" dirty="0"/>
              <a:t>http://dilbert.com/search_results?terms=Future</a:t>
            </a:r>
          </a:p>
          <a:p>
            <a:r>
              <a:rPr lang="en-US" dirty="0"/>
              <a:t>http://dilbert.com/search_results?terms=scope</a:t>
            </a:r>
          </a:p>
          <a:p>
            <a:r>
              <a:rPr lang="en-US" dirty="0"/>
              <a:t>http://dilbert.com/search_results?page=2&amp;terms=schedule</a:t>
            </a:r>
          </a:p>
          <a:p>
            <a:pPr defTabSz="923018">
              <a:defRPr/>
            </a:pPr>
            <a:r>
              <a:rPr lang="en-US" dirty="0"/>
              <a:t>http://dilbert.com/search_results?terms=add+people</a:t>
            </a:r>
          </a:p>
          <a:p>
            <a:endParaRPr lang="en-US" dirty="0"/>
          </a:p>
          <a:p>
            <a:pPr defTabSz="923018">
              <a:defRPr/>
            </a:pPr>
            <a:r>
              <a:rPr lang="en-US" dirty="0"/>
              <a:t>Image from https://programsuccess.wordpress.com/2011/05/02/scope-time-and-cost-managing-the-triple-constraint/</a:t>
            </a:r>
          </a:p>
        </p:txBody>
      </p:sp>
      <p:sp>
        <p:nvSpPr>
          <p:cNvPr id="4" name="Slide Number Placeholder 3"/>
          <p:cNvSpPr>
            <a:spLocks noGrp="1"/>
          </p:cNvSpPr>
          <p:nvPr>
            <p:ph type="sldNum" sz="quarter" idx="10"/>
          </p:nvPr>
        </p:nvSpPr>
        <p:spPr/>
        <p:txBody>
          <a:bodyPr/>
          <a:lstStyle/>
          <a:p>
            <a:fld id="{6CE49CAB-11E7-4E46-B3A8-B9759289B5BF}" type="slidenum">
              <a:rPr lang="en-US" smtClean="0"/>
              <a:t>14</a:t>
            </a:fld>
            <a:endParaRPr lang="en-US"/>
          </a:p>
        </p:txBody>
      </p:sp>
    </p:spTree>
    <p:extLst>
      <p:ext uri="{BB962C8B-B14F-4D97-AF65-F5344CB8AC3E}">
        <p14:creationId xmlns:p14="http://schemas.microsoft.com/office/powerpoint/2010/main" val="713764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Amish fellow, call him Abner, looked me [Howard Rheingold] in the eye and said: "We don't stop with asking what a tool does. We ask about what kind of people we become when we use it." </a:t>
            </a:r>
            <a:endParaRPr lang="en-CA" dirty="0"/>
          </a:p>
          <a:p>
            <a:r>
              <a:rPr lang="en-US" dirty="0"/>
              <a:t>--</a:t>
            </a:r>
            <a:endParaRPr lang="en-CA" dirty="0"/>
          </a:p>
          <a:p>
            <a:r>
              <a:rPr lang="en-US" dirty="0"/>
              <a:t>Managers are people who think they can wish things into existence.</a:t>
            </a:r>
            <a:endParaRPr lang="en-CA" dirty="0"/>
          </a:p>
          <a:p>
            <a:r>
              <a:rPr lang="en-US" dirty="0"/>
              <a:t>--</a:t>
            </a:r>
            <a:endParaRPr lang="en-CA" dirty="0"/>
          </a:p>
          <a:p>
            <a:r>
              <a:rPr lang="en-US" dirty="0"/>
              <a:t>The total project is composed of its Scope (features), Resources (to satisfy the Scope), and Time (to complete the Scope). The three are interdependent. </a:t>
            </a:r>
            <a:endParaRPr lang="en-CA" dirty="0"/>
          </a:p>
          <a:p>
            <a:r>
              <a:rPr lang="en-US" dirty="0"/>
              <a:t>Scope = the work the project is supposed to accomplish, the features, the quality. This is usually different from the formal deliverables and requirements as the mental models of the Scope held by the Customer, Project Manager, and Systems Development staff are often different. The SDLC often isolates the developers from the Customer especially when the project is outsourced. Thus there may be no check or balance on the Project Manager's (and his or her boss's) interpretations and explanations.</a:t>
            </a:r>
            <a:endParaRPr lang="en-CA" dirty="0"/>
          </a:p>
          <a:p>
            <a:r>
              <a:rPr lang="en-US" dirty="0"/>
              <a:t>Resources = the people (both Customer and Developer), software, hardware, and money needed to develop and deliver the Scope. They represent the craftsmanship to be revealed in the final product.</a:t>
            </a:r>
            <a:endParaRPr lang="en-CA" dirty="0"/>
          </a:p>
          <a:p>
            <a:r>
              <a:rPr lang="en-US" dirty="0"/>
              <a:t>Time = the number of calendar days and person hours needed to develop and deliver the Scope by a Go Live date.</a:t>
            </a:r>
            <a:endParaRPr lang="en-CA" dirty="0"/>
          </a:p>
          <a:p>
            <a:r>
              <a:rPr lang="en-US" dirty="0"/>
              <a:t>The usual problem in must projects when underway is Scope creep. Business and System requirements emerge as the project develops. This is more a fact of life than a deficiency in the process. Let's say 70% of the Scope is defined at the onset. Some consider this to be as good as it gets.</a:t>
            </a:r>
            <a:endParaRPr lang="en-CA" dirty="0"/>
          </a:p>
          <a:p>
            <a:r>
              <a:rPr lang="en-US" dirty="0"/>
              <a:t>Resources are often composed mostly of Developers. It should also have Customer staff, but the Customer does not have enough staff, that's why they need the system in the first place. Developers are asked how long it will take them to do something they have never done before. Let's say estimating what it will take and the technology to solve the problems are known to a 70% degree of certainty.</a:t>
            </a:r>
            <a:endParaRPr lang="en-CA" dirty="0"/>
          </a:p>
          <a:p>
            <a:r>
              <a:rPr lang="en-US" dirty="0"/>
              <a:t>The predicted delivery time is a function of Scope and Resources. If the Scope and Resource probabilities of success are 0.7, then the probability of hitting the Time target is 0.49 (0.7 X 0.7). The project has less than even odds of failure and it hasn't even started yet. </a:t>
            </a:r>
            <a:endParaRPr lang="en-CA" dirty="0"/>
          </a:p>
          <a:p>
            <a:r>
              <a:rPr lang="en-US" dirty="0"/>
              <a:t>Most projects end up being calendar deficient. The hours of work required and the calendar available to do it in often come into conflict. People work overtime to make up the calendar deficiency. People get tired. They sacrifice sleep and thereby, IQ points. They make mistakes. More hours are needed. Less hours are available. The people try even harder. Projects delivered on time are crappy which can take some time to become apparent in which case it will be too late to do anything except live with the crap; projects that are late (immediately noticeable) have a chance of working.</a:t>
            </a:r>
            <a:endParaRPr lang="en-CA" dirty="0"/>
          </a:p>
          <a:p>
            <a:r>
              <a:rPr lang="en-US" dirty="0"/>
              <a:t>Projects are often late before they begin because of the long sell cycle and the time it takes to properly define the requirements and deliverables. Nevertheless, the Go Live date, e.g. Jan. 1, 2000 for the Y2K project, cannot be changed.</a:t>
            </a:r>
            <a:endParaRPr lang="en-CA" dirty="0"/>
          </a:p>
          <a:p>
            <a:r>
              <a:rPr lang="en-US" dirty="0"/>
              <a:t>The Customer is paying the Developers to do the job, has told them what needs to be done, and doesn't have any more time to devote to the project until training begins. After all, if they had lots of people and time, they wouldn't need the system in the first place.</a:t>
            </a:r>
            <a:endParaRPr lang="en-CA" dirty="0"/>
          </a:p>
          <a:p>
            <a:r>
              <a:rPr lang="en-US" dirty="0"/>
              <a:t> </a:t>
            </a:r>
            <a:endParaRPr lang="en-CA" dirty="0"/>
          </a:p>
          <a:p>
            <a:r>
              <a:rPr lang="en-US" dirty="0"/>
              <a:t>Programmers:</a:t>
            </a:r>
            <a:endParaRPr lang="en-CA" dirty="0"/>
          </a:p>
          <a:p>
            <a:r>
              <a:rPr lang="en-US" dirty="0"/>
              <a:t>- keep them happy so they code like crazy</a:t>
            </a:r>
            <a:endParaRPr lang="en-CA" dirty="0"/>
          </a:p>
          <a:p>
            <a:r>
              <a:rPr lang="en-US" dirty="0"/>
              <a:t>- make them stop otherwise they will never be finished -- they're programmers, they like to code.</a:t>
            </a:r>
            <a:endParaRPr lang="en-CA" dirty="0"/>
          </a:p>
          <a:p>
            <a:r>
              <a:rPr lang="en-US" dirty="0"/>
              <a:t>- their estimates are just that, estimates – not budgets. PMs ask them how long it will take to do something they've never done before! Of course their answer will be unreliable. "We can do this job in a few days." "We can't complete that until month after next." PMs need a reliable bullshit detector to judge whether developers are naively overoptimistic or lazy sandbaggers.</a:t>
            </a:r>
            <a:endParaRPr lang="en-CA" dirty="0"/>
          </a:p>
          <a:p>
            <a:r>
              <a:rPr lang="en-US" dirty="0"/>
              <a:t> </a:t>
            </a:r>
            <a:endParaRPr lang="en-CA" dirty="0"/>
          </a:p>
          <a:p>
            <a:r>
              <a:rPr lang="en-US" dirty="0"/>
              <a:t>Customers:</a:t>
            </a:r>
            <a:endParaRPr lang="en-CA" dirty="0"/>
          </a:p>
          <a:p>
            <a:r>
              <a:rPr lang="en-US" dirty="0"/>
              <a:t>- they want the functionality delivered for a new system they cannot completely imagine. They are not psychics, and neither are systems architects. It is rather difficult to envision a new system in one's head without a universe sized brain space like Nikola Tesla or John von Neumann. Of course our specs will be incomplete. </a:t>
            </a:r>
            <a:endParaRPr lang="en-CA" dirty="0"/>
          </a:p>
          <a:p>
            <a:r>
              <a:rPr lang="en-US" dirty="0"/>
              <a:t>- set expectations low, deliver in modular chunks otherwise they'll wait for the perfect system. Just like programmers, they want their baby to be perfect. Perfection proceeds from one realized step to the next dream, then repeats and so never stops. Perfection is the enemy of the good.</a:t>
            </a:r>
            <a:endParaRPr lang="en-CA" dirty="0"/>
          </a:p>
          <a:p>
            <a:r>
              <a:rPr lang="en-US" dirty="0"/>
              <a:t>Escalating requirements are otherwise known as scope creep. It's often thought of as people hanging more and more things on the Christmas tree. Scope creep happens more like quantum leaps. Creativity jumps to a new level upon realization of a project's specified requirements; when a requirement is implemented and can be seen and tested, it generates new ideas. It's a wonderful, intoxicating process that human beings are very, very good at. Bringing it into reality in bite sized, installable, useful steps is the key to Agile development. The universe didn't start out perfect. The universe is a hack. The perfect monolithic system is vanity (and the Waterfall method). Although, it is found in Genesis. If God could create the world in 6 days, what's taking you so long? </a:t>
            </a:r>
            <a:endParaRPr lang="en-CA" dirty="0"/>
          </a:p>
          <a:p>
            <a:r>
              <a:rPr lang="en-US" dirty="0"/>
              <a:t>Coping with increased scope within the same calendar time frame naturally needs more resources. A </a:t>
            </a:r>
            <a:r>
              <a:rPr lang="en-US" i="1" dirty="0"/>
              <a:t>lot</a:t>
            </a:r>
            <a:r>
              <a:rPr lang="en-US" dirty="0"/>
              <a:t> more resources. This only works until the effort consumed by the interactions between all the resources exceeds the work being accomplished. That is, it's Brooks' Law: “Adding manpower to a late software project makes it later.” Thirty years later, in 2005, Brooks said, “everybody quotes it, some people read it, and a few people follow it.” baby</a:t>
            </a:r>
            <a:endParaRPr lang="en-CA" dirty="0"/>
          </a:p>
          <a:p>
            <a:r>
              <a:rPr lang="en-US" dirty="0"/>
              <a:t>Project Managers who can get agreement from the stakeholders in prioritizing quality (Scope), costs (Resources), and timeliness are able to make a success of projects whether or not they make budget and/or time targets. Instead of </a:t>
            </a:r>
            <a:r>
              <a:rPr lang="en-US" i="1" dirty="0"/>
              <a:t>On Time and On Budget</a:t>
            </a:r>
            <a:r>
              <a:rPr lang="en-US" dirty="0"/>
              <a:t>, PM and customer agree on what </a:t>
            </a:r>
            <a:r>
              <a:rPr lang="en-US" i="1" dirty="0"/>
              <a:t>value</a:t>
            </a:r>
            <a:r>
              <a:rPr lang="en-US" dirty="0"/>
              <a:t> looks like (also part of Agile methodology). This comes back to Scope, Time/Schedule, Resources … pick two.</a:t>
            </a:r>
            <a:endParaRPr lang="en-CA" dirty="0"/>
          </a:p>
          <a:p>
            <a:r>
              <a:rPr lang="en-US" dirty="0"/>
              <a:t>The most successful systems have been small systems. Big systems made up of many small systems with a common means of inter-communication also tend to work. Like the Internet. It's a big thing made up of many, many small things that, each one on its own, are just like the big thing.</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15</a:t>
            </a:fld>
            <a:endParaRPr lang="en-US"/>
          </a:p>
        </p:txBody>
      </p:sp>
    </p:spTree>
    <p:extLst>
      <p:ext uri="{BB962C8B-B14F-4D97-AF65-F5344CB8AC3E}">
        <p14:creationId xmlns:p14="http://schemas.microsoft.com/office/powerpoint/2010/main" val="1410516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 Cheap – Fast are like Scope – Resources – Time in the PM Triangle or triple constraint. All three at the same time are difficult to achieve.</a:t>
            </a:r>
          </a:p>
          <a:p>
            <a:endParaRPr lang="en-US" dirty="0"/>
          </a:p>
          <a:p>
            <a:pPr defTabSz="923018">
              <a:defRPr/>
            </a:pPr>
            <a:r>
              <a:rPr lang="en-US" dirty="0"/>
              <a:t>P</a:t>
            </a:r>
            <a:r>
              <a:rPr lang="en-CA" dirty="0" err="1"/>
              <a:t>Ms</a:t>
            </a:r>
            <a:r>
              <a:rPr lang="en-CA" dirty="0"/>
              <a:t> have a problem: Computer hardware has steadily become better, faster, and cheaper for over 60 years. So have telecommunications. Compare your first PC with, if you are old enough, an analog modem card to the machine you have now with a built in 1Gb network port. Moore’s Law: computing power of Integrated Circuits doubles every ~18 months at no increase in cost per IC. </a:t>
            </a:r>
          </a:p>
          <a:p>
            <a:pPr defTabSz="923018">
              <a:defRPr/>
            </a:pPr>
            <a:r>
              <a:rPr lang="en-CA" dirty="0"/>
              <a:t>The only exception this has been Apple. There is never a cheap option. In fact, an iPhone continues to get relatively more and more expensive.</a:t>
            </a:r>
          </a:p>
          <a:p>
            <a:pPr defTabSz="923018">
              <a:defRPr/>
            </a:pPr>
            <a:endParaRPr lang="en-CA" dirty="0"/>
          </a:p>
          <a:p>
            <a:r>
              <a:rPr lang="en-CA" dirty="0"/>
              <a:t>Looking backward at hardware development sets expectations when looking forward to software development. But software does not obey Moore's Law. Software is made by people and people have not become many orders of magnitude faster, better, or cheaper in the last 7 decades. There is no economy of scale when creating software as there is when producing microchips. Yes, software tools continue to get better thanks to the pioneering work by the women known as the ENIAC 6 (who invented binary trees, sorting, breakpoints for debugging, and the foundational concepts for programming languages and compilers). But software cannot meet the same expectations clients have come to expect from their hardware. </a:t>
            </a:r>
            <a:r>
              <a:rPr lang="en-CA" b="1" dirty="0"/>
              <a:t>Microchips are made from silicon; software applications are made from ideas. </a:t>
            </a:r>
          </a:p>
          <a:p>
            <a:r>
              <a:rPr lang="en-CA" dirty="0"/>
              <a:t>https://ee.stanford.edu/~hellman/opinion/moore.html  </a:t>
            </a:r>
          </a:p>
          <a:p>
            <a:endParaRPr lang="en-US" dirty="0"/>
          </a:p>
          <a:p>
            <a:pPr defTabSz="923018">
              <a:defRPr/>
            </a:pPr>
            <a:r>
              <a:rPr lang="en-CA" dirty="0"/>
              <a:t>$1 of computational power available from Amazon Web Services today gets you </a:t>
            </a:r>
            <a:r>
              <a:rPr lang="en-CA" sz="1200" b="0" i="0" u="none" strike="noStrike" kern="1200" dirty="0">
                <a:solidFill>
                  <a:schemeClr val="tx1"/>
                </a:solidFill>
                <a:effectLst/>
                <a:latin typeface="+mn-lt"/>
                <a:ea typeface="+mn-ea"/>
                <a:cs typeface="+mn-cs"/>
              </a:rPr>
              <a:t>385 MFLOPS or the power of 769,840</a:t>
            </a:r>
            <a:r>
              <a:rPr lang="en-CA" dirty="0"/>
              <a:t> ENIACs in 1946. see https://www.theregister.co.uk/2019/06/20/supercomputer_aws/</a:t>
            </a:r>
          </a:p>
          <a:p>
            <a:pPr defTabSz="923018">
              <a:defRPr/>
            </a:pPr>
            <a:endParaRPr lang="en-CA" dirty="0"/>
          </a:p>
          <a:p>
            <a:pPr defTabSz="923018">
              <a:defRPr/>
            </a:pPr>
            <a:r>
              <a:rPr lang="en-CA" dirty="0"/>
              <a:t>Today, ENIAC's same computational power is used in greeting cards that play you a tune. Imagine the reaction if Time magazine, in its cover story about the ENIAC (worth $5.3M in 2019 dollars), had predicted: seventy years in the future, millions of hand-held, self-powered ENIACs will be bought for a few dollars at the corner store, used for 30 seconds and thrown away. No one would have believed you. </a:t>
            </a:r>
          </a:p>
          <a:p>
            <a:pPr defTabSz="923018">
              <a:defRPr/>
            </a:pPr>
            <a:endParaRPr lang="en-CA" dirty="0"/>
          </a:p>
          <a:p>
            <a:r>
              <a:rPr lang="en-CA" dirty="0"/>
              <a:t>The 1946 ENIAC occupied 1,800 square feet and weighed more than 25 tons; it could execute 5,000 addition/subtraction/multiplication instructions per second or 500 FLOPS (floating point operations per second) for division.</a:t>
            </a:r>
            <a:br>
              <a:rPr lang="en-CA" dirty="0"/>
            </a:br>
            <a:r>
              <a:rPr lang="en-CA" dirty="0"/>
              <a:t>The iPhone 11 is 80cm-square and weighs 194g; its A13 Bionic processor does 155 billion instructions per second. </a:t>
            </a:r>
          </a:p>
          <a:p>
            <a:r>
              <a:rPr lang="en-CA" dirty="0"/>
              <a:t>The slowest of today's 500 supercomputers crunches a </a:t>
            </a:r>
            <a:r>
              <a:rPr lang="en-CA" dirty="0" err="1"/>
              <a:t>petaFLOP</a:t>
            </a:r>
            <a:r>
              <a:rPr lang="en-CA" dirty="0"/>
              <a:t>—or 1,000,000 GFLPOS. https://www.top500.org/news/top500-becomes-a-petaflop-club-for-supercomputers/</a:t>
            </a:r>
            <a:br>
              <a:rPr lang="en-CA" dirty="0"/>
            </a:br>
            <a:r>
              <a:rPr lang="en-CA" dirty="0"/>
              <a:t>https://pages.experts-exchange.com/processing-power-compared</a:t>
            </a:r>
          </a:p>
          <a:p>
            <a:r>
              <a:rPr lang="en-CA" dirty="0"/>
              <a:t>https://aiimpacts.org/trends-in-the-cost-of-computing/  (about 12 orders of magnitude difference between 1946 and 2007, i.e. a trillion)</a:t>
            </a:r>
            <a:br>
              <a:rPr lang="en-CA" dirty="0"/>
            </a:br>
            <a:r>
              <a:rPr lang="en-CA" dirty="0"/>
              <a:t>estimate FLOPS grow by an order of magnitude every 7.7 years or 1 FLOP in 1946 = 9.35B in 2018</a:t>
            </a:r>
          </a:p>
          <a:p>
            <a:r>
              <a:rPr lang="en-CA" dirty="0"/>
              <a:t>http://blogs.luc.edu/itshelpdesk/2013/02/07/the-history-of-processing-power/</a:t>
            </a:r>
            <a:endParaRPr lang="en-US" dirty="0"/>
          </a:p>
          <a:p>
            <a:r>
              <a:rPr lang="en-US" dirty="0"/>
              <a:t>http://money.cnn.com/interactive/technology/computing-power-timeline/</a:t>
            </a:r>
          </a:p>
          <a:p>
            <a:r>
              <a:rPr lang="en-US" dirty="0"/>
              <a:t>https://www.popsci.com/supercomputers-then-and-now</a:t>
            </a:r>
            <a:br>
              <a:rPr lang="en-US" dirty="0"/>
            </a:br>
            <a:r>
              <a:rPr lang="en-US" dirty="0"/>
              <a:t>http://allthatsinteresting.com/first-computer</a:t>
            </a:r>
          </a:p>
          <a:p>
            <a:r>
              <a:rPr lang="en-US" dirty="0"/>
              <a:t>https://technical.ly/philly/2011/02/15/eniac-10-things-you-should-know-about-the-original-modern-super-computer-65-years-later/</a:t>
            </a:r>
            <a:br>
              <a:rPr lang="en-US" dirty="0"/>
            </a:br>
            <a:r>
              <a:rPr lang="en-US" dirty="0"/>
              <a:t>https://www.huffingtonpost.ca/entry/watson-scientific-computing-lab_n_2592670</a:t>
            </a:r>
          </a:p>
          <a:p>
            <a:endParaRPr lang="en-CA" dirty="0"/>
          </a:p>
          <a:p>
            <a:r>
              <a:rPr lang="en-US" dirty="0"/>
              <a:t>Graphic from </a:t>
            </a:r>
            <a:r>
              <a:rPr lang="en-CA" dirty="0"/>
              <a:t>www.colinharman.com</a:t>
            </a:r>
          </a:p>
          <a:p>
            <a:r>
              <a:rPr lang="en-US" dirty="0"/>
              <a:t>A</a:t>
            </a:r>
            <a:r>
              <a:rPr lang="en-CA" dirty="0" err="1"/>
              <a:t>nimated</a:t>
            </a:r>
            <a:r>
              <a:rPr lang="en-CA" dirty="0"/>
              <a:t> gif from http://missingcloud.com/gif/GoodCheapFast_MissingCloud_.gif</a:t>
            </a:r>
          </a:p>
          <a:p>
            <a:r>
              <a:rPr lang="en-CA" dirty="0"/>
              <a:t>https://www.business.com/articles/fast-good-cheap-pick-three/</a:t>
            </a:r>
          </a:p>
          <a:p>
            <a:r>
              <a:rPr lang="en-CA" dirty="0"/>
              <a:t>https://berkonomics.com/?p=2437</a:t>
            </a:r>
          </a:p>
          <a:p>
            <a:endParaRPr lang="en-US" dirty="0"/>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16</a:t>
            </a:fld>
            <a:endParaRPr lang="en-US"/>
          </a:p>
        </p:txBody>
      </p:sp>
    </p:spTree>
    <p:extLst>
      <p:ext uri="{BB962C8B-B14F-4D97-AF65-F5344CB8AC3E}">
        <p14:creationId xmlns:p14="http://schemas.microsoft.com/office/powerpoint/2010/main" val="77750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https://www.linkedin.com/pulse/20140611182435-12732154-5-steps-to-a-successful-implementation-of-ict-projects</a:t>
            </a:r>
          </a:p>
          <a:p>
            <a:r>
              <a:rPr lang="en-US" dirty="0"/>
              <a:t>These processes can occur multiple times within a project: at each major phase/stage or sub-project</a:t>
            </a:r>
          </a:p>
          <a:p>
            <a:pPr>
              <a:spcAft>
                <a:spcPts val="605"/>
              </a:spcAft>
            </a:pPr>
            <a:r>
              <a:rPr lang="en-US" altLang="en-US" sz="1800" b="1" dirty="0"/>
              <a:t>Initiation</a:t>
            </a:r>
          </a:p>
          <a:p>
            <a:pPr>
              <a:spcAft>
                <a:spcPts val="605"/>
              </a:spcAft>
            </a:pPr>
            <a:r>
              <a:rPr lang="en-US" altLang="en-US" sz="1600" dirty="0">
                <a:solidFill>
                  <a:schemeClr val="tx2"/>
                </a:solidFill>
              </a:rPr>
              <a:t>Project Level: </a:t>
            </a:r>
          </a:p>
          <a:p>
            <a:pPr marL="288443" indent="-288443">
              <a:spcAft>
                <a:spcPts val="605"/>
              </a:spcAft>
              <a:buFont typeface="Arial" panose="020B0604020202020204" pitchFamily="34" charset="0"/>
              <a:buChar char="•"/>
            </a:pPr>
            <a:r>
              <a:rPr lang="en-US" altLang="en-US" sz="1600" dirty="0">
                <a:solidFill>
                  <a:schemeClr val="tx2"/>
                </a:solidFill>
              </a:rPr>
              <a:t>Sponsor defines project objectives, agrees to scope, and grants authority to the project manager</a:t>
            </a:r>
            <a:r>
              <a:rPr lang="en-US" altLang="en-US" sz="1600" dirty="0">
                <a:solidFill>
                  <a:srgbClr val="0070C0"/>
                </a:solidFill>
              </a:rPr>
              <a:t>.</a:t>
            </a:r>
            <a:r>
              <a:rPr lang="en-US" altLang="en-US" sz="1600" dirty="0"/>
              <a:t> </a:t>
            </a:r>
          </a:p>
          <a:p>
            <a:pPr marL="288443" indent="-288443">
              <a:spcAft>
                <a:spcPts val="605"/>
              </a:spcAft>
              <a:buFont typeface="Arial" panose="020B0604020202020204" pitchFamily="34" charset="0"/>
              <a:buChar char="•"/>
            </a:pPr>
            <a:r>
              <a:rPr lang="en-US" sz="1600" dirty="0"/>
              <a:t>The sponsor is the client, customer, senior management of the company.</a:t>
            </a:r>
          </a:p>
          <a:p>
            <a:pPr>
              <a:spcAft>
                <a:spcPts val="605"/>
              </a:spcAft>
            </a:pPr>
            <a:r>
              <a:rPr lang="en-US" altLang="en-US" sz="1600" dirty="0">
                <a:solidFill>
                  <a:schemeClr val="tx2"/>
                </a:solidFill>
              </a:rPr>
              <a:t>Sub-Project or Phase/Stage Level: </a:t>
            </a:r>
          </a:p>
          <a:p>
            <a:pPr marL="288443" indent="-288443">
              <a:spcAft>
                <a:spcPts val="605"/>
              </a:spcAft>
              <a:buFont typeface="Arial" panose="020B0604020202020204" pitchFamily="34" charset="0"/>
              <a:buChar char="•"/>
            </a:pPr>
            <a:r>
              <a:rPr lang="en-US" altLang="en-US" sz="1600" dirty="0">
                <a:solidFill>
                  <a:schemeClr val="tx2"/>
                </a:solidFill>
              </a:rPr>
              <a:t>Project Manager</a:t>
            </a:r>
            <a:r>
              <a:rPr lang="en-US" altLang="en-US" sz="1600" dirty="0">
                <a:solidFill>
                  <a:srgbClr val="0070C0"/>
                </a:solidFill>
              </a:rPr>
              <a:t> decides order of sub-projects/phases, aligns resources and stakeholders.</a:t>
            </a:r>
            <a:endParaRPr lang="en-US" altLang="en-US" sz="1600" dirty="0"/>
          </a:p>
          <a:p>
            <a:pPr marL="288443" indent="-288443">
              <a:spcAft>
                <a:spcPts val="605"/>
              </a:spcAft>
              <a:buFont typeface="Arial" panose="020B0604020202020204" pitchFamily="34" charset="0"/>
              <a:buChar char="•"/>
            </a:pPr>
            <a:r>
              <a:rPr lang="en-US" sz="1600" dirty="0"/>
              <a:t>The sponsor/acceptor can be the client’s Business Analyst, Division Director, or Dept. manager depending on scope of work.</a:t>
            </a:r>
          </a:p>
          <a:p>
            <a:pPr>
              <a:spcAft>
                <a:spcPts val="605"/>
              </a:spcAft>
            </a:pPr>
            <a:endParaRPr lang="en-US" altLang="en-US" sz="1600" dirty="0"/>
          </a:p>
          <a:p>
            <a:pPr>
              <a:spcAft>
                <a:spcPts val="605"/>
              </a:spcAft>
            </a:pPr>
            <a:r>
              <a:rPr lang="en-US" altLang="en-US" sz="1800" b="1" dirty="0"/>
              <a:t>Planning</a:t>
            </a:r>
          </a:p>
          <a:p>
            <a:pPr lvl="1">
              <a:spcAft>
                <a:spcPts val="605"/>
              </a:spcAft>
              <a:buFont typeface="Courier New" panose="02070309020205020404" pitchFamily="49" charset="0"/>
              <a:buChar char="o"/>
            </a:pPr>
            <a:r>
              <a:rPr lang="en-US" altLang="en-US" sz="1600" dirty="0"/>
              <a:t>Project Manager </a:t>
            </a:r>
            <a:r>
              <a:rPr lang="en-US" altLang="en-US" sz="1600" dirty="0">
                <a:solidFill>
                  <a:schemeClr val="tx2"/>
                </a:solidFill>
              </a:rPr>
              <a:t>determines scope, work breakdown structure</a:t>
            </a:r>
            <a:r>
              <a:rPr lang="en-US" altLang="en-US" sz="1600" dirty="0"/>
              <a:t>.</a:t>
            </a:r>
          </a:p>
          <a:p>
            <a:pPr lvl="1">
              <a:spcAft>
                <a:spcPts val="605"/>
              </a:spcAft>
              <a:buFont typeface="Courier New" panose="02070309020205020404" pitchFamily="49" charset="0"/>
              <a:buChar char="o"/>
            </a:pPr>
            <a:r>
              <a:rPr lang="en-CA" altLang="en-US" sz="1600" dirty="0"/>
              <a:t>A work breakdown structure is a key project deliverable that organizes the team's work into manageable sections.</a:t>
            </a:r>
          </a:p>
          <a:p>
            <a:pPr lvl="1">
              <a:spcAft>
                <a:spcPts val="605"/>
              </a:spcAft>
              <a:buFont typeface="Courier New" panose="02070309020205020404" pitchFamily="49" charset="0"/>
              <a:buChar char="o"/>
            </a:pPr>
            <a:r>
              <a:rPr lang="en-CA" altLang="en-US" sz="1600" dirty="0"/>
              <a:t>https://en.wikipedia.org/wiki/Work_breakdown_structure</a:t>
            </a:r>
            <a:endParaRPr lang="en-US" altLang="en-US" sz="1600" dirty="0"/>
          </a:p>
          <a:p>
            <a:pPr>
              <a:spcAft>
                <a:spcPts val="605"/>
              </a:spcAft>
            </a:pPr>
            <a:r>
              <a:rPr lang="en-US" altLang="en-US" sz="1800" b="1" dirty="0"/>
              <a:t>Executing</a:t>
            </a:r>
          </a:p>
          <a:p>
            <a:pPr lvl="1">
              <a:spcAft>
                <a:spcPts val="605"/>
              </a:spcAft>
              <a:buFont typeface="Courier New" panose="02070309020205020404" pitchFamily="49" charset="0"/>
              <a:buChar char="o"/>
            </a:pPr>
            <a:r>
              <a:rPr lang="en-US" altLang="en-US" sz="1600" dirty="0">
                <a:solidFill>
                  <a:schemeClr val="tx2"/>
                </a:solidFill>
              </a:rPr>
              <a:t>Puts the project plan into motion </a:t>
            </a:r>
            <a:r>
              <a:rPr lang="en-US" altLang="en-US" sz="1600" dirty="0"/>
              <a:t>and performs the work of the project.</a:t>
            </a:r>
          </a:p>
          <a:p>
            <a:pPr>
              <a:spcAft>
                <a:spcPts val="605"/>
              </a:spcAft>
            </a:pPr>
            <a:r>
              <a:rPr lang="en-US" altLang="en-US" sz="1800" b="1" dirty="0"/>
              <a:t>Controlling</a:t>
            </a:r>
          </a:p>
          <a:p>
            <a:pPr lvl="1">
              <a:spcAft>
                <a:spcPts val="605"/>
              </a:spcAft>
              <a:buFont typeface="Courier New" panose="02070309020205020404" pitchFamily="49" charset="0"/>
              <a:buChar char="o"/>
            </a:pPr>
            <a:r>
              <a:rPr lang="en-US" altLang="en-US" sz="1600" dirty="0">
                <a:solidFill>
                  <a:schemeClr val="tx2"/>
                </a:solidFill>
              </a:rPr>
              <a:t>Measures the performance of the executing activities </a:t>
            </a:r>
            <a:r>
              <a:rPr lang="en-US" altLang="en-US" sz="1600" dirty="0"/>
              <a:t>and compares the results with the project plan.</a:t>
            </a:r>
          </a:p>
          <a:p>
            <a:pPr>
              <a:spcAft>
                <a:spcPts val="605"/>
              </a:spcAft>
            </a:pPr>
            <a:endParaRPr lang="en-US" altLang="en-US" sz="1600" dirty="0"/>
          </a:p>
          <a:p>
            <a:pPr>
              <a:spcAft>
                <a:spcPts val="605"/>
              </a:spcAft>
            </a:pPr>
            <a:r>
              <a:rPr lang="en-US" altLang="en-US" sz="1600" dirty="0"/>
              <a:t>Note these middle three processes are iterative. This is where a PM’s skills at problem solving and leadership are heavily used.</a:t>
            </a:r>
          </a:p>
          <a:p>
            <a:pPr>
              <a:spcAft>
                <a:spcPts val="605"/>
              </a:spcAft>
            </a:pPr>
            <a:endParaRPr lang="en-US" altLang="en-US" sz="1800" b="1" dirty="0"/>
          </a:p>
          <a:p>
            <a:pPr>
              <a:spcAft>
                <a:spcPts val="605"/>
              </a:spcAft>
            </a:pPr>
            <a:r>
              <a:rPr lang="en-US" altLang="en-US" sz="1800" b="1" dirty="0"/>
              <a:t>Closing</a:t>
            </a:r>
          </a:p>
          <a:p>
            <a:pPr lvl="1">
              <a:spcAft>
                <a:spcPts val="605"/>
              </a:spcAft>
              <a:buFont typeface="Courier New" panose="02070309020205020404" pitchFamily="49" charset="0"/>
              <a:buChar char="o"/>
            </a:pPr>
            <a:r>
              <a:rPr lang="en-US" altLang="en-US" sz="1600" dirty="0">
                <a:solidFill>
                  <a:schemeClr val="tx2"/>
                </a:solidFill>
              </a:rPr>
              <a:t>Documents the formal acceptance of the product at this phase </a:t>
            </a:r>
            <a:r>
              <a:rPr lang="en-US" altLang="en-US" sz="1600" dirty="0"/>
              <a:t>and brings all aspects of the phase to a close.</a:t>
            </a:r>
          </a:p>
          <a:p>
            <a:pPr lvl="1">
              <a:spcAft>
                <a:spcPts val="605"/>
              </a:spcAft>
              <a:buFont typeface="Courier New" panose="02070309020205020404" pitchFamily="49" charset="0"/>
              <a:buChar char="o"/>
            </a:pPr>
            <a:r>
              <a:rPr lang="en-US" altLang="en-US" sz="1600" dirty="0"/>
              <a:t>Lessons Learned are documented: how to repeat success, how to avoid failures.</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17</a:t>
            </a:fld>
            <a:endParaRPr lang="en-US"/>
          </a:p>
        </p:txBody>
      </p:sp>
    </p:spTree>
    <p:extLst>
      <p:ext uri="{BB962C8B-B14F-4D97-AF65-F5344CB8AC3E}">
        <p14:creationId xmlns:p14="http://schemas.microsoft.com/office/powerpoint/2010/main" val="35181270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business standard for managing a team. It is how people know what is expected.</a:t>
            </a:r>
          </a:p>
          <a:p>
            <a:r>
              <a:rPr lang="en-US" dirty="0"/>
              <a:t>It is your checklist to know how Specific objectives will be Measured for acceptability by the team, and which are Realistically achievable before you Agree to deliver on Time.</a:t>
            </a:r>
          </a:p>
          <a:p>
            <a:endParaRPr lang="en-US" dirty="0"/>
          </a:p>
          <a:p>
            <a:r>
              <a:rPr lang="en-US" dirty="0"/>
              <a:t>Each person is their own project manager… </a:t>
            </a:r>
          </a:p>
          <a:p>
            <a:r>
              <a:rPr lang="en-US" dirty="0"/>
              <a:t>TO DO: Specific objectives and tasks which were Agreed upon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DOING: work in progress: an objective or task according to a Time based target – hours of effort will be completed by a due date &amp; time </a:t>
            </a:r>
          </a:p>
          <a:p>
            <a:r>
              <a:rPr lang="en-US" dirty="0"/>
              <a:t>TESTING: work promoted by team member after Doing to other team members for Testing/Measurement. </a:t>
            </a:r>
          </a:p>
          <a:p>
            <a:r>
              <a:rPr lang="en-US" dirty="0"/>
              <a:t>DONE: an objective or task Tested/Measured as completed. Only Team leader can change status to DONE (or back to DOING for rework or HUNG UP for problem resolution)</a:t>
            </a:r>
          </a:p>
          <a:p>
            <a:r>
              <a:rPr lang="en-US" dirty="0"/>
              <a:t>HUNG UP: no longer doing something because it became </a:t>
            </a:r>
            <a:r>
              <a:rPr lang="en-US" dirty="0" err="1"/>
              <a:t>unRealistic</a:t>
            </a:r>
            <a:r>
              <a:rPr lang="en-US" dirty="0"/>
              <a:t>. </a:t>
            </a:r>
            <a:r>
              <a:rPr lang="en-US" b="1" i="1" dirty="0"/>
              <a:t>Tell the team right away. </a:t>
            </a:r>
            <a:r>
              <a:rPr lang="en-US" dirty="0"/>
              <a:t>E.g. hours required will not be completed by the due date-time; it was realized when Doing that objectives were too vague; insufficient metrics to test and measure doneness. </a:t>
            </a:r>
            <a:endParaRPr lang="en-CA" dirty="0"/>
          </a:p>
          <a:p>
            <a:endParaRPr lang="en-CA" dirty="0"/>
          </a:p>
          <a:p>
            <a:r>
              <a:rPr lang="en-CA" dirty="0"/>
              <a:t>See Final Assignment Plan.docx</a:t>
            </a:r>
          </a:p>
          <a:p>
            <a:r>
              <a:rPr lang="en-US" dirty="0"/>
              <a:t>https://en.wikipedia.org/wiki/SMART_criteria</a:t>
            </a:r>
          </a:p>
          <a:p>
            <a:endParaRPr lang="en-US" dirty="0"/>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18</a:t>
            </a:fld>
            <a:endParaRPr lang="en-US"/>
          </a:p>
        </p:txBody>
      </p:sp>
    </p:spTree>
    <p:extLst>
      <p:ext uri="{BB962C8B-B14F-4D97-AF65-F5344CB8AC3E}">
        <p14:creationId xmlns:p14="http://schemas.microsoft.com/office/powerpoint/2010/main" val="2297599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3018">
              <a:defRPr/>
            </a:pPr>
            <a:r>
              <a:rPr lang="en-US" dirty="0"/>
              <a:t>Scope – Time – Resources in the PM Triangle or triple constraint. </a:t>
            </a:r>
            <a:endParaRPr lang="en-CA" dirty="0"/>
          </a:p>
          <a:p>
            <a:r>
              <a:rPr lang="en-CA" dirty="0"/>
              <a:t>http://thatpmgame.com/</a:t>
            </a:r>
          </a:p>
          <a:p>
            <a:r>
              <a:rPr lang="en-US" dirty="0"/>
              <a:t>P</a:t>
            </a:r>
            <a:r>
              <a:rPr lang="en-CA" dirty="0" err="1"/>
              <a:t>lan</a:t>
            </a:r>
            <a:r>
              <a:rPr lang="en-CA" dirty="0"/>
              <a:t> by putting available resources on the Gantt chart to complete tasks on time and on budget.</a:t>
            </a:r>
          </a:p>
          <a:p>
            <a:pPr defTabSz="923018">
              <a:defRPr/>
            </a:pPr>
            <a:r>
              <a:rPr lang="en-US" baseline="0" dirty="0"/>
              <a:t>This </a:t>
            </a:r>
            <a:endParaRPr lang="en-CA" baseline="0" dirty="0"/>
          </a:p>
          <a:p>
            <a:pPr defTabSz="923018">
              <a:defRPr/>
            </a:pPr>
            <a:r>
              <a:rPr lang="en-CA" baseline="0" dirty="0"/>
              <a:t> chart shows what tasks are prerequisites to the start of next tasks, i.e. </a:t>
            </a:r>
            <a:r>
              <a:rPr lang="en-CA" dirty="0"/>
              <a:t>schedule dependencies.</a:t>
            </a:r>
          </a:p>
          <a:p>
            <a:pPr defTabSz="923018">
              <a:defRPr/>
            </a:pPr>
            <a:r>
              <a:rPr lang="en-US" dirty="0"/>
              <a:t>M</a:t>
            </a:r>
            <a:r>
              <a:rPr lang="en-CA" dirty="0"/>
              <a:t>ore on WBS and Gantt charts in the Notes slides below.</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19</a:t>
            </a:fld>
            <a:endParaRPr lang="en-US"/>
          </a:p>
        </p:txBody>
      </p:sp>
    </p:spTree>
    <p:extLst>
      <p:ext uri="{BB962C8B-B14F-4D97-AF65-F5344CB8AC3E}">
        <p14:creationId xmlns:p14="http://schemas.microsoft.com/office/powerpoint/2010/main" val="3122544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Problems of academic group work:</a:t>
            </a:r>
          </a:p>
          <a:p>
            <a:r>
              <a:rPr lang="en-CA" dirty="0"/>
              <a:t>	PM is overhead, so it is done ad hoc if at all. </a:t>
            </a:r>
          </a:p>
          <a:p>
            <a:r>
              <a:rPr lang="en-CA" dirty="0"/>
              <a:t>	group project is split into separate silos with little communication</a:t>
            </a:r>
          </a:p>
          <a:p>
            <a:r>
              <a:rPr lang="en-CA" dirty="0"/>
              <a:t>	…it comes together an hour before it is due like two freight trains  </a:t>
            </a:r>
            <a:br>
              <a:rPr lang="en-CA" dirty="0"/>
            </a:br>
            <a:r>
              <a:rPr lang="en-CA" dirty="0"/>
              <a:t> 	but in CPR101 you get paid for doing PM.</a:t>
            </a:r>
          </a:p>
          <a:p>
            <a:r>
              <a:rPr lang="en-CA" dirty="0"/>
              <a:t>	Social Loafing: you end up doing the lazy person's work.</a:t>
            </a:r>
          </a:p>
          <a:p>
            <a:r>
              <a:rPr lang="en-CA" dirty="0"/>
              <a:t>	but in CPR101, you can fire the lazy group member early in the PM plan, or we can discount their marks if they are lazy much later, both because of modularity in the project, and accountability in the PM plan, and tracking of effort in MS Teams.</a:t>
            </a:r>
          </a:p>
          <a:p>
            <a:endParaRPr lang="en-CA" dirty="0"/>
          </a:p>
          <a:p>
            <a:r>
              <a:rPr lang="en-CA" dirty="0"/>
              <a:t>We </a:t>
            </a:r>
            <a:r>
              <a:rPr lang="en-CA" b="1" dirty="0"/>
              <a:t>initiate </a:t>
            </a:r>
            <a:r>
              <a:rPr lang="en-CA" dirty="0"/>
              <a:t>the project, beginning anywhere.</a:t>
            </a:r>
          </a:p>
          <a:p>
            <a:r>
              <a:rPr lang="en-CA" dirty="0"/>
              <a:t>We </a:t>
            </a:r>
            <a:r>
              <a:rPr lang="en-CA" b="1" dirty="0"/>
              <a:t>plan </a:t>
            </a:r>
            <a:r>
              <a:rPr lang="en-CA" dirty="0"/>
              <a:t>who, how, what, where, why, and when to do the project.</a:t>
            </a:r>
          </a:p>
          <a:p>
            <a:r>
              <a:rPr lang="en-CA" dirty="0"/>
              <a:t>We </a:t>
            </a:r>
            <a:r>
              <a:rPr lang="en-CA" b="1" dirty="0"/>
              <a:t>do </a:t>
            </a:r>
            <a:r>
              <a:rPr lang="en-CA" dirty="0"/>
              <a:t>the work of the project.</a:t>
            </a:r>
          </a:p>
          <a:p>
            <a:r>
              <a:rPr lang="en-CA" dirty="0"/>
              <a:t>We </a:t>
            </a:r>
            <a:r>
              <a:rPr lang="en-CA" b="1" dirty="0"/>
              <a:t>measure our progress </a:t>
            </a:r>
            <a:r>
              <a:rPr lang="en-CA" b="0" dirty="0"/>
              <a:t>versus </a:t>
            </a:r>
            <a:r>
              <a:rPr lang="en-CA" dirty="0"/>
              <a:t>project milestones. </a:t>
            </a:r>
          </a:p>
          <a:p>
            <a:r>
              <a:rPr lang="en-CA" dirty="0"/>
              <a:t>	Are we ahead or behind? </a:t>
            </a:r>
            <a:br>
              <a:rPr lang="en-CA" dirty="0"/>
            </a:br>
            <a:r>
              <a:rPr lang="en-CA" dirty="0"/>
              <a:t>	We replan and rework as needed.</a:t>
            </a:r>
          </a:p>
          <a:p>
            <a:r>
              <a:rPr lang="en-CA" dirty="0"/>
              <a:t>We deploy the project: examine lessons learned: what worked and what didn't.</a:t>
            </a:r>
          </a:p>
          <a:p>
            <a:r>
              <a:rPr lang="en-CA" dirty="0"/>
              <a:t>We plan for future projects: what success to repeat, what troubles to avoid.</a:t>
            </a:r>
          </a:p>
        </p:txBody>
      </p:sp>
      <p:sp>
        <p:nvSpPr>
          <p:cNvPr id="4" name="Slide Number Placeholder 3"/>
          <p:cNvSpPr>
            <a:spLocks noGrp="1"/>
          </p:cNvSpPr>
          <p:nvPr>
            <p:ph type="sldNum" sz="quarter" idx="10"/>
          </p:nvPr>
        </p:nvSpPr>
        <p:spPr/>
        <p:txBody>
          <a:bodyPr/>
          <a:lstStyle/>
          <a:p>
            <a:fld id="{6CE49CAB-11E7-4E46-B3A8-B9759289B5BF}" type="slidenum">
              <a:rPr lang="en-US" smtClean="0"/>
              <a:t>2</a:t>
            </a:fld>
            <a:endParaRPr lang="en-US"/>
          </a:p>
        </p:txBody>
      </p:sp>
    </p:spTree>
    <p:extLst>
      <p:ext uri="{BB962C8B-B14F-4D97-AF65-F5344CB8AC3E}">
        <p14:creationId xmlns:p14="http://schemas.microsoft.com/office/powerpoint/2010/main" val="28707621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20</a:t>
            </a:fld>
            <a:endParaRPr lang="en-US"/>
          </a:p>
        </p:txBody>
      </p:sp>
    </p:spTree>
    <p:extLst>
      <p:ext uri="{BB962C8B-B14F-4D97-AF65-F5344CB8AC3E}">
        <p14:creationId xmlns:p14="http://schemas.microsoft.com/office/powerpoint/2010/main" val="3329015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21</a:t>
            </a:fld>
            <a:endParaRPr lang="en-US"/>
          </a:p>
        </p:txBody>
      </p:sp>
    </p:spTree>
    <p:extLst>
      <p:ext uri="{BB962C8B-B14F-4D97-AF65-F5344CB8AC3E}">
        <p14:creationId xmlns:p14="http://schemas.microsoft.com/office/powerpoint/2010/main" val="2336176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URLs linked to images including Seneca Downtown.</a:t>
            </a:r>
          </a:p>
          <a:p>
            <a:endParaRPr lang="en-US" dirty="0"/>
          </a:p>
          <a:p>
            <a:r>
              <a:rPr lang="en-US" dirty="0"/>
              <a:t>https://www.senecacollege.ca/programs/fulltime/PMC.html</a:t>
            </a:r>
          </a:p>
          <a:p>
            <a:endParaRPr lang="en-US" dirty="0"/>
          </a:p>
          <a:p>
            <a:r>
              <a:rPr lang="en-CA" dirty="0"/>
              <a:t>https://www.senecacollege.ca/ce/business/management-human-resources/advanced-project-management.html</a:t>
            </a:r>
          </a:p>
          <a:p>
            <a:endParaRPr lang="en-CA" dirty="0"/>
          </a:p>
          <a:p>
            <a:r>
              <a:rPr lang="en-CA" dirty="0"/>
              <a:t>https://www.senecacollege.ca/ce/business/management-human-resources/business-analysis.html</a:t>
            </a:r>
          </a:p>
        </p:txBody>
      </p:sp>
      <p:sp>
        <p:nvSpPr>
          <p:cNvPr id="4" name="Slide Number Placeholder 3"/>
          <p:cNvSpPr>
            <a:spLocks noGrp="1"/>
          </p:cNvSpPr>
          <p:nvPr>
            <p:ph type="sldNum" sz="quarter" idx="10"/>
          </p:nvPr>
        </p:nvSpPr>
        <p:spPr/>
        <p:txBody>
          <a:bodyPr/>
          <a:lstStyle/>
          <a:p>
            <a:fld id="{6CE49CAB-11E7-4E46-B3A8-B9759289B5BF}" type="slidenum">
              <a:rPr lang="en-US" smtClean="0"/>
              <a:t>22</a:t>
            </a:fld>
            <a:endParaRPr lang="en-US"/>
          </a:p>
        </p:txBody>
      </p:sp>
    </p:spTree>
    <p:extLst>
      <p:ext uri="{BB962C8B-B14F-4D97-AF65-F5344CB8AC3E}">
        <p14:creationId xmlns:p14="http://schemas.microsoft.com/office/powerpoint/2010/main" val="34679021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CE49CAB-11E7-4E46-B3A8-B9759289B5BF}" type="slidenum">
              <a:rPr lang="en-US" smtClean="0"/>
              <a:t>23</a:t>
            </a:fld>
            <a:endParaRPr lang="en-US"/>
          </a:p>
        </p:txBody>
      </p:sp>
    </p:spTree>
    <p:extLst>
      <p:ext uri="{BB962C8B-B14F-4D97-AF65-F5344CB8AC3E}">
        <p14:creationId xmlns:p14="http://schemas.microsoft.com/office/powerpoint/2010/main" val="608581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t>24</a:t>
            </a:fld>
            <a:endParaRPr lang="en-US"/>
          </a:p>
        </p:txBody>
      </p:sp>
    </p:spTree>
    <p:extLst>
      <p:ext uri="{BB962C8B-B14F-4D97-AF65-F5344CB8AC3E}">
        <p14:creationId xmlns:p14="http://schemas.microsoft.com/office/powerpoint/2010/main" val="1608933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CE49CAB-11E7-4E46-B3A8-B9759289B5BF}" type="slidenum">
              <a:rPr lang="en-US" smtClean="0"/>
              <a:t>25</a:t>
            </a:fld>
            <a:endParaRPr lang="en-US"/>
          </a:p>
        </p:txBody>
      </p:sp>
    </p:spTree>
    <p:extLst>
      <p:ext uri="{BB962C8B-B14F-4D97-AF65-F5344CB8AC3E}">
        <p14:creationId xmlns:p14="http://schemas.microsoft.com/office/powerpoint/2010/main" val="41500335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26</a:t>
            </a:fld>
            <a:endParaRPr lang="en-US"/>
          </a:p>
        </p:txBody>
      </p:sp>
    </p:spTree>
    <p:extLst>
      <p:ext uri="{BB962C8B-B14F-4D97-AF65-F5344CB8AC3E}">
        <p14:creationId xmlns:p14="http://schemas.microsoft.com/office/powerpoint/2010/main" val="1139970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3018">
              <a:defRPr/>
            </a:pPr>
            <a:r>
              <a:rPr lang="en-CA" sz="1400" dirty="0"/>
              <a:t>https://en.wikipedia.org/wiki/Scope_(project_management)</a:t>
            </a:r>
          </a:p>
          <a:p>
            <a:endParaRPr lang="en-CA" sz="1400" dirty="0">
              <a:solidFill>
                <a:schemeClr val="tx2"/>
              </a:solidFill>
            </a:endParaRPr>
          </a:p>
          <a:p>
            <a:r>
              <a:rPr lang="en-CA" sz="1400" dirty="0">
                <a:solidFill>
                  <a:schemeClr val="tx2"/>
                </a:solidFill>
              </a:rPr>
              <a:t>Correctly defining the Scope leads to</a:t>
            </a:r>
            <a:r>
              <a:rPr lang="en-CA" sz="1400" dirty="0"/>
              <a:t>:</a:t>
            </a:r>
            <a:endParaRPr lang="en-US" sz="1400" dirty="0"/>
          </a:p>
          <a:p>
            <a:pPr marL="738415" lvl="1" indent="-461509">
              <a:buFont typeface="+mj-lt"/>
              <a:buAutoNum type="arabicPeriod"/>
            </a:pPr>
            <a:r>
              <a:rPr lang="en-CA" sz="1400" dirty="0"/>
              <a:t>Ability to </a:t>
            </a:r>
            <a:r>
              <a:rPr lang="en-CA" sz="1400" dirty="0">
                <a:solidFill>
                  <a:schemeClr val="tx2"/>
                </a:solidFill>
              </a:rPr>
              <a:t>break the work done into concrete steps.</a:t>
            </a:r>
          </a:p>
          <a:p>
            <a:pPr marL="738415" lvl="1" indent="-461509">
              <a:buFont typeface="+mj-lt"/>
              <a:buAutoNum type="arabicPeriod"/>
            </a:pPr>
            <a:r>
              <a:rPr lang="en-CA" sz="1400" dirty="0"/>
              <a:t>Understand the </a:t>
            </a:r>
            <a:r>
              <a:rPr lang="en-CA" sz="1400" dirty="0">
                <a:solidFill>
                  <a:schemeClr val="tx2"/>
                </a:solidFill>
              </a:rPr>
              <a:t>total cost of the project.</a:t>
            </a:r>
          </a:p>
          <a:p>
            <a:pPr marL="738415" lvl="1" indent="-461509">
              <a:buFont typeface="+mj-lt"/>
              <a:buAutoNum type="arabicPeriod"/>
            </a:pPr>
            <a:r>
              <a:rPr lang="en-CA" sz="1400" dirty="0">
                <a:solidFill>
                  <a:schemeClr val="tx2"/>
                </a:solidFill>
              </a:rPr>
              <a:t>Tender contracts to complete the project.</a:t>
            </a:r>
          </a:p>
          <a:p>
            <a:pPr marL="738415" lvl="1" indent="-461509">
              <a:buFont typeface="+mj-lt"/>
              <a:buAutoNum type="arabicPeriod"/>
            </a:pPr>
            <a:r>
              <a:rPr lang="en-CA" sz="1400" dirty="0">
                <a:solidFill>
                  <a:schemeClr val="tx2"/>
                </a:solidFill>
              </a:rPr>
              <a:t>Assign responsibility for key components. </a:t>
            </a:r>
            <a:endParaRPr lang="en-US" sz="1400" dirty="0">
              <a:solidFill>
                <a:schemeClr val="tx2"/>
              </a:solidFill>
            </a:endParaRP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27</a:t>
            </a:fld>
            <a:endParaRPr lang="en-US"/>
          </a:p>
        </p:txBody>
      </p:sp>
    </p:spTree>
    <p:extLst>
      <p:ext uri="{BB962C8B-B14F-4D97-AF65-F5344CB8AC3E}">
        <p14:creationId xmlns:p14="http://schemas.microsoft.com/office/powerpoint/2010/main" val="21279287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http://www.dummies.com/careers/project-management/4-ways-to-display-your-projects-schedule/#slide-3</a:t>
            </a:r>
          </a:p>
          <a:p>
            <a:r>
              <a:rPr lang="en-CA" dirty="0"/>
              <a:t>https://en.wikipedia.org/wiki/Work_breakdown_structure</a:t>
            </a:r>
          </a:p>
          <a:p>
            <a:r>
              <a:rPr lang="en-CA" baseline="0" dirty="0"/>
              <a:t>A WBS is not an exhaustive list of work. It is instead a comprehensive classification of project scope.</a:t>
            </a:r>
          </a:p>
          <a:p>
            <a:r>
              <a:rPr lang="en-CA" baseline="0" dirty="0"/>
              <a:t>A WBS is neither a project plan, a schedule, nor a chronological listing. It specifies </a:t>
            </a:r>
            <a:r>
              <a:rPr lang="en-CA" b="1" baseline="0" dirty="0"/>
              <a:t>what will be done</a:t>
            </a:r>
            <a:r>
              <a:rPr lang="en-CA" baseline="0" dirty="0"/>
              <a:t>, not necessarily how or when. That said, budgets, and estimates, hours per WBS item and related labour rates are also needed.</a:t>
            </a:r>
          </a:p>
          <a:p>
            <a:r>
              <a:rPr lang="en-US" baseline="0" dirty="0"/>
              <a:t>G</a:t>
            </a:r>
            <a:r>
              <a:rPr lang="en-CA" baseline="0" dirty="0" err="1"/>
              <a:t>antt</a:t>
            </a:r>
            <a:r>
              <a:rPr lang="en-CA" baseline="0" dirty="0"/>
              <a:t> charts and Critical Paths address who, how, and when tasks are completed.</a:t>
            </a:r>
          </a:p>
          <a:p>
            <a:endParaRPr lang="en-US" baseline="0" dirty="0"/>
          </a:p>
          <a:p>
            <a:r>
              <a:rPr lang="en-CA" dirty="0"/>
              <a:t>General rule of WBS tasks is the 8/80 rule. A task's work can be accomplished in 8 hours and not more than</a:t>
            </a:r>
            <a:r>
              <a:rPr lang="en-CA" baseline="0" dirty="0"/>
              <a:t> 80 hours or 1 day to two weeks.</a:t>
            </a:r>
          </a:p>
          <a:p>
            <a:r>
              <a:rPr lang="en-CA" dirty="0"/>
              <a:t>A work package at the activity level is a task that:</a:t>
            </a:r>
          </a:p>
          <a:p>
            <a:r>
              <a:rPr lang="en-CA" dirty="0"/>
              <a:t>can be realistically and confidently estimated;</a:t>
            </a:r>
          </a:p>
          <a:p>
            <a:r>
              <a:rPr lang="en-CA" dirty="0"/>
              <a:t>makes no sense practically to break down any further – the task description is enough for an expert to understand;</a:t>
            </a:r>
          </a:p>
          <a:p>
            <a:r>
              <a:rPr lang="en-CA" dirty="0"/>
              <a:t>produces a deliverable which is measurable; and</a:t>
            </a:r>
          </a:p>
          <a:p>
            <a:r>
              <a:rPr lang="en-CA" dirty="0"/>
              <a:t>forms a unique package of work which can be assigned to a known person, a technical role, outsourced, or contracted out. A skilled person could go away and complete the work package.</a:t>
            </a:r>
          </a:p>
          <a:p>
            <a:r>
              <a:rPr lang="en-US" dirty="0"/>
              <a:t>T</a:t>
            </a:r>
            <a:r>
              <a:rPr lang="en-CA" dirty="0"/>
              <a:t>asks are acquisition of hardware, creation of software, and deployment/installation activities; these are all measurable deliverables.</a:t>
            </a:r>
          </a:p>
          <a:p>
            <a:endParaRPr lang="en-US" baseline="0" dirty="0"/>
          </a:p>
          <a:p>
            <a:r>
              <a:rPr lang="en-US" baseline="0" dirty="0"/>
              <a:t>A</a:t>
            </a:r>
            <a:r>
              <a:rPr lang="en-CA" baseline="0" dirty="0"/>
              <a:t> person-month is 120 – 150 hours, that is billable or task productive hours. It takes into account statutory holidays and administrative time.</a:t>
            </a:r>
          </a:p>
          <a:p>
            <a:pPr defTabSz="923018">
              <a:defRPr/>
            </a:pPr>
            <a:endParaRPr lang="en-US" dirty="0"/>
          </a:p>
          <a:p>
            <a:pPr defTabSz="923018">
              <a:defRPr/>
            </a:pPr>
            <a:r>
              <a:rPr lang="en-US" dirty="0"/>
              <a:t>https://en.wikipedia.org/wiki/Gantt_chart</a:t>
            </a:r>
          </a:p>
          <a:p>
            <a:endParaRPr lang="en-US" baseline="0" dirty="0"/>
          </a:p>
          <a:p>
            <a:r>
              <a:rPr lang="en-US" baseline="0" dirty="0"/>
              <a:t>A</a:t>
            </a:r>
            <a:r>
              <a:rPr lang="en-CA" baseline="0" dirty="0"/>
              <a:t> Gantt chart should also show what tasks are prerequisites to the start of next tasks, i.e. </a:t>
            </a:r>
            <a:r>
              <a:rPr lang="en-CA" dirty="0"/>
              <a:t>schedule dependencies.</a:t>
            </a:r>
          </a:p>
          <a:p>
            <a:endParaRPr lang="en-US" baseline="0" dirty="0"/>
          </a:p>
          <a:p>
            <a:r>
              <a:rPr lang="en-CA" baseline="0" dirty="0"/>
              <a:t>A similar technique is using the Critical Path Method to construct a model of the project that includes the following:</a:t>
            </a:r>
          </a:p>
          <a:p>
            <a:r>
              <a:rPr lang="en-CA" baseline="0" dirty="0"/>
              <a:t>    A list of all activities required to complete the project (typically categorized within a work breakdown structure),</a:t>
            </a:r>
          </a:p>
          <a:p>
            <a:r>
              <a:rPr lang="en-CA" baseline="0" dirty="0"/>
              <a:t>    The time (duration) that each activity will take to complete,</a:t>
            </a:r>
          </a:p>
          <a:p>
            <a:r>
              <a:rPr lang="en-CA" baseline="0" dirty="0"/>
              <a:t>    The dependencies between the activities and,</a:t>
            </a:r>
          </a:p>
          <a:p>
            <a:r>
              <a:rPr lang="en-CA" baseline="0" dirty="0"/>
              <a:t>    Logical end points such as milestones or deliverable items.</a:t>
            </a:r>
          </a:p>
          <a:p>
            <a:r>
              <a:rPr lang="en-US" baseline="0" dirty="0"/>
              <a:t>T</a:t>
            </a:r>
            <a:r>
              <a:rPr lang="en-CA" baseline="0" dirty="0"/>
              <a:t>his gives greater granularity in scheduling overlapping non-dependent activities, which set of dependent activities require the longest timelines, and where the schedule might be "crashed" </a:t>
            </a:r>
            <a:r>
              <a:rPr lang="en-CA" dirty="0"/>
              <a:t>by shifting more resources towards the completion of an activity.</a:t>
            </a:r>
            <a:endParaRPr lang="en-CA" baseline="0" dirty="0"/>
          </a:p>
          <a:p>
            <a:r>
              <a:rPr lang="en-CA" baseline="0" dirty="0"/>
              <a:t>https://en.wikipedia.org/wiki/Critical_path_method</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A112C913-6F88-4A90-94C7-0B67DFC553AD}" type="slidenum">
              <a:rPr lang="en-US" smtClean="0"/>
              <a:t>28</a:t>
            </a:fld>
            <a:endParaRPr lang="en-US"/>
          </a:p>
        </p:txBody>
      </p:sp>
    </p:spTree>
    <p:extLst>
      <p:ext uri="{BB962C8B-B14F-4D97-AF65-F5344CB8AC3E}">
        <p14:creationId xmlns:p14="http://schemas.microsoft.com/office/powerpoint/2010/main" val="32236108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WBS estimates detailed tasks, estimated hours @ skill level.</a:t>
            </a:r>
          </a:p>
          <a:p>
            <a:r>
              <a:rPr lang="en-CA" dirty="0"/>
              <a:t>General categories of tasks by skill level are summarized for the budget. </a:t>
            </a:r>
          </a:p>
          <a:p>
            <a:r>
              <a:rPr lang="en-CA" dirty="0"/>
              <a:t>Budget applies hourly cost of a skill level to estimated hours.</a:t>
            </a:r>
          </a:p>
        </p:txBody>
      </p:sp>
      <p:sp>
        <p:nvSpPr>
          <p:cNvPr id="4" name="Slide Number Placeholder 3"/>
          <p:cNvSpPr>
            <a:spLocks noGrp="1"/>
          </p:cNvSpPr>
          <p:nvPr>
            <p:ph type="sldNum" sz="quarter" idx="5"/>
          </p:nvPr>
        </p:nvSpPr>
        <p:spPr/>
        <p:txBody>
          <a:bodyPr/>
          <a:lstStyle/>
          <a:p>
            <a:fld id="{6CE49CAB-11E7-4E46-B3A8-B9759289B5BF}" type="slidenum">
              <a:rPr lang="en-US" smtClean="0"/>
              <a:t>29</a:t>
            </a:fld>
            <a:endParaRPr lang="en-US"/>
          </a:p>
        </p:txBody>
      </p:sp>
    </p:spTree>
    <p:extLst>
      <p:ext uri="{BB962C8B-B14F-4D97-AF65-F5344CB8AC3E}">
        <p14:creationId xmlns:p14="http://schemas.microsoft.com/office/powerpoint/2010/main" val="1931020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t>3</a:t>
            </a:fld>
            <a:endParaRPr lang="en-US"/>
          </a:p>
        </p:txBody>
      </p:sp>
    </p:spTree>
    <p:extLst>
      <p:ext uri="{BB962C8B-B14F-4D97-AF65-F5344CB8AC3E}">
        <p14:creationId xmlns:p14="http://schemas.microsoft.com/office/powerpoint/2010/main" val="19793539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30</a:t>
            </a:fld>
            <a:endParaRPr lang="en-US"/>
          </a:p>
        </p:txBody>
      </p:sp>
    </p:spTree>
    <p:extLst>
      <p:ext uri="{BB962C8B-B14F-4D97-AF65-F5344CB8AC3E}">
        <p14:creationId xmlns:p14="http://schemas.microsoft.com/office/powerpoint/2010/main" val="38866018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31</a:t>
            </a:fld>
            <a:endParaRPr lang="en-US"/>
          </a:p>
        </p:txBody>
      </p:sp>
    </p:spTree>
    <p:extLst>
      <p:ext uri="{BB962C8B-B14F-4D97-AF65-F5344CB8AC3E}">
        <p14:creationId xmlns:p14="http://schemas.microsoft.com/office/powerpoint/2010/main" val="26491614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http://www.dummies.com/software/microsoft-office/project/10-golden-rules-project-management/</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32</a:t>
            </a:fld>
            <a:endParaRPr lang="en-US"/>
          </a:p>
        </p:txBody>
      </p:sp>
    </p:spTree>
    <p:extLst>
      <p:ext uri="{BB962C8B-B14F-4D97-AF65-F5344CB8AC3E}">
        <p14:creationId xmlns:p14="http://schemas.microsoft.com/office/powerpoint/2010/main" val="9152082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33</a:t>
            </a:fld>
            <a:endParaRPr lang="en-US"/>
          </a:p>
        </p:txBody>
      </p:sp>
    </p:spTree>
    <p:extLst>
      <p:ext uri="{BB962C8B-B14F-4D97-AF65-F5344CB8AC3E}">
        <p14:creationId xmlns:p14="http://schemas.microsoft.com/office/powerpoint/2010/main" val="29624637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order </a:t>
            </a:r>
            <a:r>
              <a:rPr lang="en-CA" dirty="0">
                <a:solidFill>
                  <a:schemeClr val="tx2"/>
                </a:solidFill>
              </a:rPr>
              <a:t>to gain PMP certification </a:t>
            </a:r>
            <a:r>
              <a:rPr lang="en-CA" dirty="0"/>
              <a:t>you must pass the exams and agree to the code of ethics.</a:t>
            </a:r>
          </a:p>
          <a:p>
            <a:endParaRPr lang="en-CA" dirty="0"/>
          </a:p>
          <a:p>
            <a:r>
              <a:rPr lang="en-CA" dirty="0"/>
              <a:t>The number of people </a:t>
            </a:r>
            <a:r>
              <a:rPr lang="en-CA" dirty="0">
                <a:solidFill>
                  <a:schemeClr val="tx2"/>
                </a:solidFill>
              </a:rPr>
              <a:t>adding PMP to their resume </a:t>
            </a:r>
            <a:r>
              <a:rPr lang="en-CA" dirty="0"/>
              <a:t>is increasing quickly. Consider adding it to yours.</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34</a:t>
            </a:fld>
            <a:endParaRPr lang="en-US"/>
          </a:p>
        </p:txBody>
      </p:sp>
    </p:spTree>
    <p:extLst>
      <p:ext uri="{BB962C8B-B14F-4D97-AF65-F5344CB8AC3E}">
        <p14:creationId xmlns:p14="http://schemas.microsoft.com/office/powerpoint/2010/main" val="22422191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3018">
              <a:defRPr/>
            </a:pPr>
            <a:r>
              <a:rPr lang="en-US" dirty="0"/>
              <a:t>https://en.wikipedia.org/wiki/Scope_(project_management)</a:t>
            </a:r>
          </a:p>
          <a:p>
            <a:r>
              <a:rPr lang="en-CA" dirty="0"/>
              <a:t>Using sound project management techniques and processes will give you a higher likelihood that your project will be completed on time, within budget and to an acceptable level of quality.</a:t>
            </a:r>
          </a:p>
          <a:p>
            <a:r>
              <a:rPr lang="en-CA" dirty="0"/>
              <a:t>1. Are you going to manage scope or deal with cost and deadline overruns caused by doing more work than your budget covers? </a:t>
            </a:r>
          </a:p>
          <a:p>
            <a:r>
              <a:rPr lang="en-US" dirty="0"/>
              <a:t>A project's Scope statement defines and controls what is and, potentially, what </a:t>
            </a:r>
            <a:r>
              <a:rPr lang="en-US" i="1" dirty="0"/>
              <a:t>is not</a:t>
            </a:r>
            <a:r>
              <a:rPr lang="en-US" dirty="0"/>
              <a:t> included in the project. </a:t>
            </a:r>
          </a:p>
          <a:p>
            <a:r>
              <a:rPr lang="en-CA" dirty="0"/>
              <a:t>2. Are you going to build quality into your process or fix problems later when they will be more costly to resolve?</a:t>
            </a:r>
          </a:p>
          <a:p>
            <a:pPr defTabSz="923018">
              <a:defRPr/>
            </a:pPr>
            <a:r>
              <a:rPr lang="en-CA" dirty="0"/>
              <a:t>3. Are you going to communicate proactively or deal with conflict and uncertainty caused by a lack of project information?</a:t>
            </a:r>
          </a:p>
          <a:p>
            <a:r>
              <a:rPr lang="en-CA" dirty="0"/>
              <a:t>4. Your project will face potential risks. Do you want to try to resolve them before they happen or wait until the problems arise?</a:t>
            </a:r>
          </a:p>
          <a:p>
            <a:pPr defTabSz="923018">
              <a:defRPr/>
            </a:pPr>
            <a:r>
              <a:rPr lang="en-CA" dirty="0"/>
              <a:t>5. Your project is going to face issues. Do you want to proactively resolve them or figure them out as you go?</a:t>
            </a:r>
          </a:p>
          <a:p>
            <a:pPr defTabSz="923018">
              <a:defRPr/>
            </a:pPr>
            <a:endParaRPr lang="en-US" dirty="0"/>
          </a:p>
          <a:p>
            <a:pPr defTabSz="923018">
              <a:defRPr/>
            </a:pPr>
            <a:r>
              <a:rPr lang="en-US" dirty="0"/>
              <a:t>http://www.tensteppm.com/open/A1ValueofPM.html</a:t>
            </a:r>
          </a:p>
          <a:p>
            <a:r>
              <a:rPr lang="en-US" b="1" dirty="0"/>
              <a:t>Top 5 Reasons why we need Project Management Processes</a:t>
            </a:r>
          </a:p>
          <a:p>
            <a:pPr rtl="0"/>
            <a:r>
              <a:rPr lang="en-US" dirty="0"/>
              <a:t>We all follow Project Management processes in our projects. Mostly, they are tailored to meet the requirements of the project. Some projects need tighter control and more stringent processes that might have been mandated in the contract, while some need processes sufficient to self manage and execute the project to meet the deadlines and quality standards. Whatever be the reasons, if we don’t follow certain processes, it will definitely jeopardize the project.</a:t>
            </a:r>
          </a:p>
          <a:p>
            <a:pPr rtl="0"/>
            <a:r>
              <a:rPr lang="en-US" dirty="0"/>
              <a:t>Here are top 5 reasons why we need to follow processes:</a:t>
            </a:r>
          </a:p>
          <a:p>
            <a:pPr rtl="0"/>
            <a:r>
              <a:rPr lang="en-US" dirty="0"/>
              <a:t>1)      </a:t>
            </a:r>
            <a:r>
              <a:rPr lang="en-US" b="1" dirty="0"/>
              <a:t>To meet the deadlines:</a:t>
            </a:r>
            <a:r>
              <a:rPr lang="en-US" dirty="0"/>
              <a:t>  This is first and foremost. Many times, there are delays in deploying the project at the client’s site because there is no process defined for uploading the software or patches in the customer’s environment. Important steps like build packaging, testing the smooth installation are left out if these are not mentioned in a standard to do checklist. This can cause the team to run around for last minute activities that may result in more problems identified at the last minute. This inadvertently delays the final delivery of the project or product to the customer.</a:t>
            </a:r>
          </a:p>
          <a:p>
            <a:pPr rtl="0"/>
            <a:r>
              <a:rPr lang="en-US" dirty="0"/>
              <a:t>2)      </a:t>
            </a:r>
            <a:r>
              <a:rPr lang="en-US" b="1" dirty="0"/>
              <a:t>To maintain the right quality:</a:t>
            </a:r>
            <a:r>
              <a:rPr lang="en-US" dirty="0"/>
              <a:t> If certain processes or tasks are missed, a high number of defects will be raised at the customer end. Some of them can be precarious such as an interactive website not opening at all for the end user (Obamacare launch), or payments being incorrectly processed (Target Canada).</a:t>
            </a:r>
          </a:p>
          <a:p>
            <a:pPr rtl="0"/>
            <a:r>
              <a:rPr lang="en-US" dirty="0"/>
              <a:t>3)      </a:t>
            </a:r>
            <a:r>
              <a:rPr lang="en-US" b="1" dirty="0"/>
              <a:t>To ensure productivity:</a:t>
            </a:r>
            <a:r>
              <a:rPr lang="en-US" dirty="0"/>
              <a:t> If processes are not maintained and followed, it can result in tasks or activities being identified in an ad hoc manner with managers expecting team to stay late and complete work that could have been otherwise planned well in advance. The team will eventually burn out.</a:t>
            </a:r>
          </a:p>
          <a:p>
            <a:pPr rtl="0"/>
            <a:r>
              <a:rPr lang="en-US" dirty="0"/>
              <a:t>4)      </a:t>
            </a:r>
            <a:r>
              <a:rPr lang="en-US" b="1" dirty="0"/>
              <a:t>To prevent re-work:</a:t>
            </a:r>
            <a:r>
              <a:rPr lang="en-US" dirty="0"/>
              <a:t> It costs $1 to create a business requirement, it costs $100+ to add it after Go Live.</a:t>
            </a:r>
          </a:p>
          <a:p>
            <a:pPr rtl="0"/>
            <a:r>
              <a:rPr lang="en-US" dirty="0"/>
              <a:t>Many a times, due to lack of process, the communication between team members and managers is less than adequate. Assumptions are made. Tasks are completed with a different set of objectives in mind. E.g., Software developer ending up writing code that result in performance issues in a mission critical product. This can cause the customer to wait for a long time for say, a financial transaction to happen. The team then ends up fixing the problem in the next build or release cycle causing more re-work.</a:t>
            </a:r>
          </a:p>
          <a:p>
            <a:pPr rtl="0"/>
            <a:r>
              <a:rPr lang="en-US" b="1" dirty="0"/>
              <a:t>5)</a:t>
            </a:r>
            <a:r>
              <a:rPr lang="en-US" dirty="0"/>
              <a:t>      </a:t>
            </a:r>
            <a:r>
              <a:rPr lang="en-US" b="1" dirty="0"/>
              <a:t>To avoid blame gaming: </a:t>
            </a:r>
            <a:r>
              <a:rPr lang="en-US" dirty="0"/>
              <a:t>All the above points lead to one major effect….Playing the blame game. Each team puts the blame to the previous team, or puts the blame of bad quality to production team. And this goes on in a vicious circle. Add political angle to it, and the project goes for a six.</a:t>
            </a:r>
            <a:r>
              <a:rPr lang="en-US" b="1" dirty="0"/>
              <a:t> </a:t>
            </a:r>
            <a:r>
              <a:rPr lang="en-US" dirty="0"/>
              <a:t>While all this could have been easily avoided by simply following right processes.</a:t>
            </a:r>
          </a:p>
          <a:p>
            <a:pPr rtl="0"/>
            <a:r>
              <a:rPr lang="en-US" dirty="0"/>
              <a:t>Japanese maxim: Fix the problem, not the blame.</a:t>
            </a:r>
          </a:p>
          <a:p>
            <a:r>
              <a:rPr lang="en-US" dirty="0"/>
              <a:t>(</a:t>
            </a:r>
            <a:r>
              <a:rPr lang="en-US" dirty="0">
                <a:hlinkClick r:id="rId3"/>
              </a:rPr>
              <a:t>http://sambit-daspatnaik.blogspot.ca/2012/10/top-5-reasons-why-we-need-project.html</a:t>
            </a:r>
            <a:r>
              <a:rPr lang="en-US" dirty="0"/>
              <a:t>)</a:t>
            </a:r>
          </a:p>
          <a:p>
            <a:endParaRPr lang="en-US" dirty="0"/>
          </a:p>
          <a:p>
            <a:r>
              <a:rPr lang="en-US" dirty="0"/>
              <a:t>https://en.wikipedia.org/wiki/Project_management </a:t>
            </a:r>
          </a:p>
          <a:p>
            <a:r>
              <a:rPr lang="en-US" dirty="0"/>
              <a:t>https://www.wrike.com/project-management-guide/methodologies/</a:t>
            </a:r>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35</a:t>
            </a:fld>
            <a:endParaRPr lang="en-US"/>
          </a:p>
        </p:txBody>
      </p:sp>
    </p:spTree>
    <p:extLst>
      <p:ext uri="{BB962C8B-B14F-4D97-AF65-F5344CB8AC3E}">
        <p14:creationId xmlns:p14="http://schemas.microsoft.com/office/powerpoint/2010/main" val="20358587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36</a:t>
            </a:fld>
            <a:endParaRPr lang="en-US"/>
          </a:p>
        </p:txBody>
      </p:sp>
    </p:spTree>
    <p:extLst>
      <p:ext uri="{BB962C8B-B14F-4D97-AF65-F5344CB8AC3E}">
        <p14:creationId xmlns:p14="http://schemas.microsoft.com/office/powerpoint/2010/main" val="14163135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https://www.gartner.com/en/newsroom/press-releases/2021-10-20-gartner-forecasts-worldwide-it-spending-to-exceed-4-trillion-in-2022</a:t>
            </a:r>
          </a:p>
          <a:p>
            <a:endParaRPr lang="en-US" dirty="0"/>
          </a:p>
          <a:p>
            <a:r>
              <a:rPr lang="en-US" dirty="0"/>
              <a:t>---------</a:t>
            </a:r>
          </a:p>
          <a:p>
            <a:pPr defTabSz="923018">
              <a:defRPr/>
            </a:pPr>
            <a:r>
              <a:rPr lang="en-CA" dirty="0"/>
              <a:t>Worldwide IT spending is projected to total $3.5 trillion in 2017, a 2.7 percent increase from 2016, according to Gartner, Inc. The worldwide IT services market is forecast to grow 4.2 percent in 2017. Buyer investments in digital business, intelligent automation, and services optimization and innovation continue to drive growth in the market. http://www.gartner.com/newsroom/id/3568917</a:t>
            </a:r>
            <a:endParaRPr lang="en-US" dirty="0"/>
          </a:p>
          <a:p>
            <a:endParaRPr lang="en-CA" dirty="0"/>
          </a:p>
          <a:p>
            <a:r>
              <a:rPr lang="en-CA" dirty="0"/>
              <a:t>The largest region for total IT spend in 2017 remains North America, with USD$1.19 trillion. However, the fastest-growing region is emerging Asia/Pacific, with 2017 constant-currency growth of 5.9% (revised up 0.4% from the 3Q16 update). The next-best region for growth is sub-Saharan Africa, with 2017 constant-currency growth of 5.2%, up 0.5% from 3Q16. </a:t>
            </a:r>
          </a:p>
          <a:p>
            <a:endParaRPr lang="en-US" dirty="0"/>
          </a:p>
          <a:p>
            <a:r>
              <a:rPr lang="en-CA" b="1" dirty="0"/>
              <a:t>USD$3.464 trillion world-wide spending USD$900B in IT Services and USD$333B in Enterprise Software. Those last two areas are us in CPD/CPA. They are also the areas showing the strongest growth in the last few years historically and projected.</a:t>
            </a:r>
          </a:p>
          <a:p>
            <a:endParaRPr lang="en-US" b="1" dirty="0"/>
          </a:p>
          <a:p>
            <a:r>
              <a:rPr lang="en-US" b="1" dirty="0"/>
              <a:t>S</a:t>
            </a:r>
            <a:r>
              <a:rPr lang="en-CA" b="1" dirty="0" err="1"/>
              <a:t>eneca</a:t>
            </a:r>
            <a:r>
              <a:rPr lang="en-CA" b="1" dirty="0"/>
              <a:t> Library has access to the Gartner database. http://library.senecacollege.ca/res/Gartner.html </a:t>
            </a:r>
          </a:p>
          <a:p>
            <a:endParaRPr lang="en-US" b="1" dirty="0"/>
          </a:p>
          <a:p>
            <a:pPr defTabSz="923018">
              <a:defRPr/>
            </a:pPr>
            <a:r>
              <a:rPr lang="en-US" dirty="0"/>
              <a:t>We had better know what we are doing. “</a:t>
            </a:r>
            <a:r>
              <a:rPr lang="en-CA" dirty="0"/>
              <a:t>good IT is expensive and bad IT is even more expensive”</a:t>
            </a:r>
            <a:endParaRPr lang="en-US" dirty="0"/>
          </a:p>
          <a:p>
            <a:r>
              <a:rPr lang="en-CA" dirty="0"/>
              <a:t>http://calleam.com/WTPF/?tag=examples-of-failed-projects</a:t>
            </a:r>
          </a:p>
          <a:p>
            <a:r>
              <a:rPr lang="en-CA" dirty="0"/>
              <a:t>http://calleam.com/WTPF/?p=8336</a:t>
            </a:r>
          </a:p>
          <a:p>
            <a:r>
              <a:rPr lang="en-CA" dirty="0"/>
              <a:t>http://www.cbc.ca/news/canada/ottawa/phoenix-payroll-problems-ibm-1.3770947</a:t>
            </a:r>
          </a:p>
          <a:p>
            <a:r>
              <a:rPr lang="en-CA" dirty="0" err="1"/>
              <a:t>Cdn</a:t>
            </a:r>
            <a:r>
              <a:rPr lang="en-CA" dirty="0"/>
              <a:t> Federal Gov’t Phoenix payroll system </a:t>
            </a:r>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37</a:t>
            </a:fld>
            <a:endParaRPr lang="en-US"/>
          </a:p>
        </p:txBody>
      </p:sp>
    </p:spTree>
    <p:extLst>
      <p:ext uri="{BB962C8B-B14F-4D97-AF65-F5344CB8AC3E}">
        <p14:creationId xmlns:p14="http://schemas.microsoft.com/office/powerpoint/2010/main" val="34266315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38</a:t>
            </a:fld>
            <a:endParaRPr lang="en-US"/>
          </a:p>
        </p:txBody>
      </p:sp>
    </p:spTree>
    <p:extLst>
      <p:ext uri="{BB962C8B-B14F-4D97-AF65-F5344CB8AC3E}">
        <p14:creationId xmlns:p14="http://schemas.microsoft.com/office/powerpoint/2010/main" val="2240681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6CE49CAB-11E7-4E46-B3A8-B9759289B5BF}" type="slidenum">
              <a:rPr lang="en-US" smtClean="0"/>
              <a:t>4</a:t>
            </a:fld>
            <a:endParaRPr lang="en-US"/>
          </a:p>
        </p:txBody>
      </p:sp>
    </p:spTree>
    <p:extLst>
      <p:ext uri="{BB962C8B-B14F-4D97-AF65-F5344CB8AC3E}">
        <p14:creationId xmlns:p14="http://schemas.microsoft.com/office/powerpoint/2010/main" val="3503280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Getting the amount of water and the size of the glass to fit is Project Management.</a:t>
            </a:r>
          </a:p>
        </p:txBody>
      </p:sp>
      <p:sp>
        <p:nvSpPr>
          <p:cNvPr id="4" name="Slide Number Placeholder 3"/>
          <p:cNvSpPr>
            <a:spLocks noGrp="1"/>
          </p:cNvSpPr>
          <p:nvPr>
            <p:ph type="sldNum" sz="quarter" idx="5"/>
          </p:nvPr>
        </p:nvSpPr>
        <p:spPr/>
        <p:txBody>
          <a:bodyPr/>
          <a:lstStyle/>
          <a:p>
            <a:fld id="{6CE49CAB-11E7-4E46-B3A8-B9759289B5BF}" type="slidenum">
              <a:rPr lang="en-US" smtClean="0"/>
              <a:t>5</a:t>
            </a:fld>
            <a:endParaRPr lang="en-US"/>
          </a:p>
        </p:txBody>
      </p:sp>
    </p:spTree>
    <p:extLst>
      <p:ext uri="{BB962C8B-B14F-4D97-AF65-F5344CB8AC3E}">
        <p14:creationId xmlns:p14="http://schemas.microsoft.com/office/powerpoint/2010/main" val="2189296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6</a:t>
            </a:fld>
            <a:endParaRPr lang="en-US"/>
          </a:p>
        </p:txBody>
      </p:sp>
    </p:spTree>
    <p:extLst>
      <p:ext uri="{BB962C8B-B14F-4D97-AF65-F5344CB8AC3E}">
        <p14:creationId xmlns:p14="http://schemas.microsoft.com/office/powerpoint/2010/main" val="645302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https://www.youtube.com/watch?v=m_MaJDK3VNE</a:t>
            </a:r>
            <a:endParaRPr lang="en-US" dirty="0"/>
          </a:p>
          <a:p>
            <a:r>
              <a:rPr lang="en-CA" dirty="0"/>
              <a:t>https://en.wikipedia.org/wiki/Cat_Herders</a:t>
            </a:r>
          </a:p>
          <a:p>
            <a:endParaRPr lang="en-CA" dirty="0"/>
          </a:p>
          <a:p>
            <a:r>
              <a:rPr lang="en-CA" dirty="0"/>
              <a:t>Building airplanes in the sky AKA </a:t>
            </a:r>
            <a:r>
              <a:rPr lang="en-GB" dirty="0"/>
              <a:t>iterative software development / DevOps</a:t>
            </a:r>
          </a:p>
          <a:p>
            <a:r>
              <a:rPr lang="en-GB" dirty="0"/>
              <a:t>https://adland.tv/sites/default/files/videos/107291/17637/76436/hd_html5_mp4_1428313232.mp4</a:t>
            </a:r>
          </a:p>
          <a:p>
            <a:endParaRPr lang="en-GB" dirty="0"/>
          </a:p>
          <a:p>
            <a:r>
              <a:rPr lang="en-GB" dirty="0"/>
              <a:t>Working in ICT on production systems can feel like this:</a:t>
            </a:r>
          </a:p>
          <a:p>
            <a:r>
              <a:rPr lang="en-CA" dirty="0"/>
              <a:t>https://www.youtube.com/watch?v=Str7m8xV7W8</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Montgomery Scott Guide To Project Management Skills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http://projectmanagementhacks.com/project-management-skills/</a:t>
            </a:r>
          </a:p>
          <a:p>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t>7</a:t>
            </a:fld>
            <a:endParaRPr lang="en-US"/>
          </a:p>
        </p:txBody>
      </p:sp>
    </p:spTree>
    <p:extLst>
      <p:ext uri="{BB962C8B-B14F-4D97-AF65-F5344CB8AC3E}">
        <p14:creationId xmlns:p14="http://schemas.microsoft.com/office/powerpoint/2010/main" val="2242941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3018">
              <a:defRPr/>
            </a:pPr>
            <a:r>
              <a:rPr lang="en-US" dirty="0"/>
              <a:t>Cost effective software delivered in a timely manner needs good analysis, good design, and good management. Why? If it costs $1 to identify a business requirement at the beginning of a project, it costs $100+ to add it after Going Live.  The $1 cost is good management, the $100+ is bad management.</a:t>
            </a:r>
          </a:p>
          <a:p>
            <a:pPr defTabSz="923018">
              <a:defRPr/>
            </a:pPr>
            <a:endParaRPr lang="en-US" dirty="0"/>
          </a:p>
          <a:p>
            <a:pPr defTabSz="923018">
              <a:defRPr/>
            </a:pPr>
            <a:r>
              <a:rPr lang="en-US" dirty="0"/>
              <a:t>We had better know what we are doing. “</a:t>
            </a:r>
            <a:r>
              <a:rPr lang="en-CA" dirty="0"/>
              <a:t>good IT is expensive and bad IT is even more expensive” – Alex </a:t>
            </a:r>
            <a:r>
              <a:rPr lang="en-CA" dirty="0" err="1"/>
              <a:t>Beraskow</a:t>
            </a:r>
            <a:endParaRPr lang="en-US" dirty="0"/>
          </a:p>
          <a:p>
            <a:pPr defTabSz="923018">
              <a:defRPr/>
            </a:pPr>
            <a:endParaRPr lang="en-US" dirty="0"/>
          </a:p>
          <a:p>
            <a:r>
              <a:rPr lang="en-US" sz="1200" kern="1200" dirty="0">
                <a:solidFill>
                  <a:schemeClr val="tx1"/>
                </a:solidFill>
                <a:effectLst/>
                <a:latin typeface="+mn-lt"/>
                <a:ea typeface="+mn-ea"/>
                <a:cs typeface="+mn-cs"/>
              </a:rPr>
              <a:t>For every complex problem there is a solution which is clear, simple, and wrong." -- H L Mencken.</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Peer's Law: The solution to the problem changes the problem.</a:t>
            </a:r>
            <a:endParaRPr lang="en-CA"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Sevareid's</a:t>
            </a:r>
            <a:r>
              <a:rPr lang="en-US" sz="1200" kern="1200" dirty="0">
                <a:solidFill>
                  <a:schemeClr val="tx1"/>
                </a:solidFill>
                <a:effectLst/>
                <a:latin typeface="+mn-lt"/>
                <a:ea typeface="+mn-ea"/>
                <a:cs typeface="+mn-cs"/>
              </a:rPr>
              <a:t> law: The chief cause of problems is solutions.</a:t>
            </a:r>
            <a:endParaRPr lang="en-CA" sz="1200" kern="1200" dirty="0">
              <a:solidFill>
                <a:schemeClr val="tx1"/>
              </a:solidFill>
              <a:effectLst/>
              <a:latin typeface="+mn-lt"/>
              <a:ea typeface="+mn-ea"/>
              <a:cs typeface="+mn-cs"/>
            </a:endParaRPr>
          </a:p>
          <a:p>
            <a:pPr defTabSz="923018">
              <a:defRPr/>
            </a:pPr>
            <a:endParaRPr lang="en-US" dirty="0"/>
          </a:p>
          <a:p>
            <a:r>
              <a:rPr lang="en-US" dirty="0"/>
              <a:t>example of a good project:</a:t>
            </a:r>
          </a:p>
          <a:p>
            <a:r>
              <a:rPr lang="en-US" dirty="0"/>
              <a:t>https://www.itworldcanada.com/article/sap-and-ibm-are-just-the-ticket-for-the-toronto-transit-commission/414648</a:t>
            </a:r>
          </a:p>
        </p:txBody>
      </p:sp>
      <p:sp>
        <p:nvSpPr>
          <p:cNvPr id="4" name="Slide Number Placeholder 3"/>
          <p:cNvSpPr>
            <a:spLocks noGrp="1"/>
          </p:cNvSpPr>
          <p:nvPr>
            <p:ph type="sldNum" sz="quarter" idx="10"/>
          </p:nvPr>
        </p:nvSpPr>
        <p:spPr/>
        <p:txBody>
          <a:bodyPr/>
          <a:lstStyle/>
          <a:p>
            <a:fld id="{6CE49CAB-11E7-4E46-B3A8-B9759289B5BF}" type="slidenum">
              <a:rPr lang="en-US" smtClean="0"/>
              <a:t>8</a:t>
            </a:fld>
            <a:endParaRPr lang="en-US"/>
          </a:p>
        </p:txBody>
      </p:sp>
    </p:spTree>
    <p:extLst>
      <p:ext uri="{BB962C8B-B14F-4D97-AF65-F5344CB8AC3E}">
        <p14:creationId xmlns:p14="http://schemas.microsoft.com/office/powerpoint/2010/main" val="1780161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School of ICT has Industry Advisory Committees who advise us on what they want to see in our CPD &amp; CPA graduates. Some of the technical skill sets change over time but they always ask that our graduates know about Project Management.</a:t>
            </a:r>
          </a:p>
          <a:p>
            <a:endParaRPr lang="en-CA" b="1" dirty="0"/>
          </a:p>
          <a:p>
            <a:r>
              <a:rPr lang="en-CA" b="1" dirty="0"/>
              <a:t>Project management is the application of knowledge, skills, tools and techniques to project activities to meet project requirements. </a:t>
            </a:r>
          </a:p>
          <a:p>
            <a:endParaRPr lang="en-US" b="1" dirty="0"/>
          </a:p>
          <a:p>
            <a:pPr defTabSz="923018">
              <a:defRPr/>
            </a:pPr>
            <a:r>
              <a:rPr lang="en-US" b="1" dirty="0"/>
              <a:t>Project</a:t>
            </a:r>
            <a:r>
              <a:rPr lang="en-US" dirty="0"/>
              <a:t> Management is the “</a:t>
            </a:r>
            <a:r>
              <a:rPr lang="en-US" dirty="0">
                <a:solidFill>
                  <a:schemeClr val="tx2"/>
                </a:solidFill>
              </a:rPr>
              <a:t>discipline of initiating, planning, executing, controlling, and closing</a:t>
            </a:r>
            <a:r>
              <a:rPr lang="en-US" dirty="0"/>
              <a:t>” the work of a team “</a:t>
            </a:r>
            <a:r>
              <a:rPr lang="en-US" dirty="0">
                <a:solidFill>
                  <a:schemeClr val="tx2"/>
                </a:solidFill>
              </a:rPr>
              <a:t>to achieve specific goals and meet specific success criteria</a:t>
            </a:r>
            <a:r>
              <a:rPr lang="en-US" dirty="0"/>
              <a:t>.” </a:t>
            </a:r>
          </a:p>
          <a:p>
            <a:endParaRPr lang="en-US" dirty="0"/>
          </a:p>
          <a:p>
            <a:r>
              <a:rPr lang="en-CA" b="1" dirty="0"/>
              <a:t>Scope </a:t>
            </a:r>
            <a:r>
              <a:rPr lang="en-CA" dirty="0"/>
              <a:t>Management includes the processes required to ensure that the project includes all the work required, and only the work required, to complete the project successfully. Managing the project scope is primarily concerned with defining and controlling what is and is not included in the project.</a:t>
            </a:r>
          </a:p>
          <a:p>
            <a:endParaRPr lang="en-CA" dirty="0"/>
          </a:p>
          <a:p>
            <a:r>
              <a:rPr lang="en-CA" dirty="0">
                <a:hlinkClick r:id="rId3"/>
              </a:rPr>
              <a:t>https://blog.usejournal.com/information-is-the-key-to-excellence-in-software-engineering-teams-b40aa1c83ab0</a:t>
            </a:r>
            <a:br>
              <a:rPr lang="en-CA" dirty="0"/>
            </a:br>
            <a:r>
              <a:rPr lang="en-CA" dirty="0"/>
              <a:t>Your people are your most important asset in any organisation. They need the tools to do their jobs to the best of their ability. And knowledge is the best tool you can arm them with.</a:t>
            </a:r>
          </a:p>
          <a:p>
            <a:endParaRPr lang="en-CA" dirty="0"/>
          </a:p>
          <a:p>
            <a:r>
              <a:rPr lang="en-CA" dirty="0"/>
              <a:t>They are on your team because, individually, they have the skills the project needs. A PM's job is to be in the service of their team, not to order them around. A PM's role is to provide them with good systems to access and share information so they can produce the best possible outcome. A PM's job is to facilitate communication within the team and between the team and the client's key users and business experts.</a:t>
            </a:r>
          </a:p>
        </p:txBody>
      </p:sp>
      <p:sp>
        <p:nvSpPr>
          <p:cNvPr id="4" name="Slide Number Placeholder 3"/>
          <p:cNvSpPr>
            <a:spLocks noGrp="1"/>
          </p:cNvSpPr>
          <p:nvPr>
            <p:ph type="sldNum" sz="quarter" idx="10"/>
          </p:nvPr>
        </p:nvSpPr>
        <p:spPr/>
        <p:txBody>
          <a:bodyPr/>
          <a:lstStyle/>
          <a:p>
            <a:fld id="{6CE49CAB-11E7-4E46-B3A8-B9759289B5BF}" type="slidenum">
              <a:rPr lang="en-US" smtClean="0"/>
              <a:t>9</a:t>
            </a:fld>
            <a:endParaRPr lang="en-US"/>
          </a:p>
        </p:txBody>
      </p:sp>
    </p:spTree>
    <p:extLst>
      <p:ext uri="{BB962C8B-B14F-4D97-AF65-F5344CB8AC3E}">
        <p14:creationId xmlns:p14="http://schemas.microsoft.com/office/powerpoint/2010/main" val="3449185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2022-12-26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t>2022-12-26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2022-12-26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2022-12-26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2022-12-26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2022-12-26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2022-12-26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7571184" cy="74295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t>2022-12-26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
        <p:nvSpPr>
          <p:cNvPr id="6" name="Content Placeholder 2"/>
          <p:cNvSpPr>
            <a:spLocks noGrp="1"/>
          </p:cNvSpPr>
          <p:nvPr>
            <p:ph idx="1"/>
          </p:nvPr>
        </p:nvSpPr>
        <p:spPr>
          <a:xfrm>
            <a:off x="457200" y="1200150"/>
            <a:ext cx="82296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091958" y="411509"/>
            <a:ext cx="720080" cy="830997"/>
          </a:xfrm>
          <a:prstGeom prst="rect">
            <a:avLst/>
          </a:prstGeom>
          <a:noFill/>
        </p:spPr>
        <p:txBody>
          <a:bodyPr wrap="square" rtlCol="0">
            <a:spAutoFit/>
          </a:bodyPr>
          <a:lstStyle/>
          <a:p>
            <a:r>
              <a:rPr lang="en-CA" sz="4800" dirty="0" err="1">
                <a:solidFill>
                  <a:schemeClr val="tx2">
                    <a:lumMod val="60000"/>
                    <a:lumOff val="40000"/>
                  </a:schemeClr>
                </a:solidFill>
                <a:latin typeface="Webdings" pitchFamily="18" charset="2"/>
              </a:rPr>
              <a:t>i</a:t>
            </a:r>
            <a:endParaRPr lang="en-CA" sz="4800" dirty="0">
              <a:solidFill>
                <a:schemeClr val="tx2">
                  <a:lumMod val="60000"/>
                  <a:lumOff val="40000"/>
                </a:schemeClr>
              </a:solidFill>
              <a:latin typeface="Webdings" pitchFamily="18" charset="2"/>
            </a:endParaRPr>
          </a:p>
        </p:txBody>
      </p:sp>
    </p:spTree>
    <p:extLst>
      <p:ext uri="{BB962C8B-B14F-4D97-AF65-F5344CB8AC3E}">
        <p14:creationId xmlns:p14="http://schemas.microsoft.com/office/powerpoint/2010/main" val="248261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t>2022-12-26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8219256"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8219256"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t>2022-12-26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spTree>
    <p:extLst>
      <p:ext uri="{BB962C8B-B14F-4D97-AF65-F5344CB8AC3E}">
        <p14:creationId xmlns:p14="http://schemas.microsoft.com/office/powerpoint/2010/main" val="5303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47484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t>2022-12-26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
        <p:nvSpPr>
          <p:cNvPr id="9" name="Picture Placeholder 8"/>
          <p:cNvSpPr>
            <a:spLocks noGrp="1"/>
          </p:cNvSpPr>
          <p:nvPr>
            <p:ph type="pic" sz="quarter" idx="13"/>
          </p:nvPr>
        </p:nvSpPr>
        <p:spPr>
          <a:xfrm>
            <a:off x="5004048" y="1257301"/>
            <a:ext cx="4139952" cy="3886200"/>
          </a:xfrm>
        </p:spPr>
        <p:txBody>
          <a:bodyPr/>
          <a:lstStyle/>
          <a:p>
            <a:endParaRPr lang="en-CA" dirty="0"/>
          </a:p>
        </p:txBody>
      </p:sp>
    </p:spTree>
    <p:extLst>
      <p:ext uri="{BB962C8B-B14F-4D97-AF65-F5344CB8AC3E}">
        <p14:creationId xmlns:p14="http://schemas.microsoft.com/office/powerpoint/2010/main" val="61619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t>2022-12-26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t>2022-12-26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t>2022-12-26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t>2022-12-26</a:t>
            </a:fld>
            <a:endParaRPr lang="en-CA"/>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CA"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28" r:id="rId3"/>
    <p:sldLayoutId id="2147484119" r:id="rId4"/>
    <p:sldLayoutId id="2147484130" r:id="rId5"/>
    <p:sldLayoutId id="2147484129" r:id="rId6"/>
    <p:sldLayoutId id="2147484121" r:id="rId7"/>
    <p:sldLayoutId id="2147484122" r:id="rId8"/>
    <p:sldLayoutId id="2147484123" r:id="rId9"/>
    <p:sldLayoutId id="2147484120" r:id="rId10"/>
    <p:sldLayoutId id="2147484124" r:id="rId11"/>
    <p:sldLayoutId id="2147484125" r:id="rId12"/>
    <p:sldLayoutId id="2147484126" r:id="rId13"/>
    <p:sldLayoutId id="2147484127"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Workflow"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thatpmgame.com/"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www.senecacollege.ca/fulltime/PMC.html" TargetMode="External"/><Relationship Id="rId7" Type="http://schemas.openxmlformats.org/officeDocument/2006/relationships/hyperlink" Target="https://www.senecacollege.ca/ce/business/management-human-resources/advanced-project-management.html" TargetMode="External"/><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hyperlink" Target="https://www.senecacollege.ca/ce/business/management-human-resources/business-analysis.html" TargetMode="External"/><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hyperlink" Target="https://connect.senecacollege.ca/seneca-downtown"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pmi.org/"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ambit-daspatnaik.blogspot.ca/2012/10/top-5-reasons-why-we-need-project.html" TargetMode="External"/><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hyperlink" Target="http://www.pmi.org/" TargetMode="External"/><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m_MaJDK3VNE"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hyperlink" Target="https://adland.tv/sites/default/files/videos/107291/17637/76436/hd_html5_mp4_1428313232.mp4"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Computer Principles for Programmers</a:t>
            </a:r>
          </a:p>
        </p:txBody>
      </p:sp>
      <p:sp>
        <p:nvSpPr>
          <p:cNvPr id="3" name="Subtitle 2"/>
          <p:cNvSpPr>
            <a:spLocks noGrp="1"/>
          </p:cNvSpPr>
          <p:nvPr>
            <p:ph type="subTitle" idx="1"/>
          </p:nvPr>
        </p:nvSpPr>
        <p:spPr>
          <a:xfrm>
            <a:off x="685800" y="2628900"/>
            <a:ext cx="7848600" cy="1815058"/>
          </a:xfrm>
        </p:spPr>
        <p:txBody>
          <a:bodyPr>
            <a:normAutofit/>
          </a:bodyPr>
          <a:lstStyle/>
          <a:p>
            <a:pPr marL="0" marR="0" lvl="0" indent="0" defTabSz="914400" rtl="0" eaLnBrk="1" fontAlgn="auto" latinLnBrk="0" hangingPunct="1">
              <a:lnSpc>
                <a:spcPct val="100000"/>
              </a:lnSpc>
              <a:spcBef>
                <a:spcPct val="20000"/>
              </a:spcBef>
              <a:spcAft>
                <a:spcPts val="0"/>
              </a:spcAft>
              <a:buClr>
                <a:srgbClr val="FDA023"/>
              </a:buClr>
              <a:buSzPct val="85000"/>
              <a:buFont typeface="Arial" pitchFamily="34" charset="0"/>
              <a:buNone/>
              <a:tabLst/>
              <a:defRPr/>
            </a:pPr>
            <a:r>
              <a:rPr lang="en-US" sz="3600" b="1" dirty="0"/>
              <a:t>IT Projects and </a:t>
            </a:r>
            <a:br>
              <a:rPr lang="en-US" sz="3600" b="1" dirty="0"/>
            </a:br>
            <a:r>
              <a:rPr lang="en-US" sz="3600" b="1" dirty="0"/>
              <a:t>Project Management</a:t>
            </a:r>
          </a:p>
        </p:txBody>
      </p:sp>
    </p:spTree>
    <p:extLst>
      <p:ext uri="{BB962C8B-B14F-4D97-AF65-F5344CB8AC3E}">
        <p14:creationId xmlns:p14="http://schemas.microsoft.com/office/powerpoint/2010/main" val="2328151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cx2="http://schemas.microsoft.com/office/drawing/2015/10/21/chartex">
        <mc:Choice Requires="cx2">
          <p:graphicFrame>
            <p:nvGraphicFramePr>
              <p:cNvPr id="4" name="Chart 3">
                <a:extLst>
                  <a:ext uri="{FF2B5EF4-FFF2-40B4-BE49-F238E27FC236}">
                    <a16:creationId xmlns:a16="http://schemas.microsoft.com/office/drawing/2014/main" id="{71E3EECF-2E6F-488A-B137-3F7C28B158FD}"/>
                  </a:ext>
                </a:extLst>
              </p:cNvPr>
              <p:cNvGraphicFramePr/>
              <p:nvPr/>
            </p:nvGraphicFramePr>
            <p:xfrm>
              <a:off x="251521" y="267494"/>
              <a:ext cx="8712968" cy="452774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Chart 3">
                <a:extLst>
                  <a:ext uri="{FF2B5EF4-FFF2-40B4-BE49-F238E27FC236}">
                    <a16:creationId xmlns:a16="http://schemas.microsoft.com/office/drawing/2014/main" id="{71E3EECF-2E6F-488A-B137-3F7C28B158FD}"/>
                  </a:ext>
                </a:extLst>
              </p:cNvPr>
              <p:cNvPicPr>
                <a:picLocks noGrp="1" noRot="1" noChangeAspect="1" noMove="1" noResize="1" noEditPoints="1" noAdjustHandles="1" noChangeArrowheads="1" noChangeShapeType="1"/>
              </p:cNvPicPr>
              <p:nvPr/>
            </p:nvPicPr>
            <p:blipFill>
              <a:blip r:embed="rId4"/>
              <a:stretch>
                <a:fillRect/>
              </a:stretch>
            </p:blipFill>
            <p:spPr>
              <a:xfrm>
                <a:off x="251521" y="267494"/>
                <a:ext cx="8712968" cy="4527748"/>
              </a:xfrm>
              <a:prstGeom prst="rect">
                <a:avLst/>
              </a:prstGeom>
            </p:spPr>
          </p:pic>
        </mc:Fallback>
      </mc:AlternateContent>
      <p:grpSp>
        <p:nvGrpSpPr>
          <p:cNvPr id="3" name="Group 2">
            <a:extLst>
              <a:ext uri="{FF2B5EF4-FFF2-40B4-BE49-F238E27FC236}">
                <a16:creationId xmlns:a16="http://schemas.microsoft.com/office/drawing/2014/main" id="{FD2895D2-17E6-D92B-799B-7CA2D5A5D7E5}"/>
              </a:ext>
            </a:extLst>
          </p:cNvPr>
          <p:cNvGrpSpPr/>
          <p:nvPr/>
        </p:nvGrpSpPr>
        <p:grpSpPr>
          <a:xfrm>
            <a:off x="1691680" y="854150"/>
            <a:ext cx="7344815" cy="3805832"/>
            <a:chOff x="1691680" y="876657"/>
            <a:chExt cx="7344815" cy="3805832"/>
          </a:xfrm>
        </p:grpSpPr>
        <p:sp>
          <p:nvSpPr>
            <p:cNvPr id="12" name="TextBox 11">
              <a:extLst>
                <a:ext uri="{FF2B5EF4-FFF2-40B4-BE49-F238E27FC236}">
                  <a16:creationId xmlns:a16="http://schemas.microsoft.com/office/drawing/2014/main" id="{C87EBF0A-5865-E8C8-E413-C7E475DE9F92}"/>
                </a:ext>
              </a:extLst>
            </p:cNvPr>
            <p:cNvSpPr txBox="1"/>
            <p:nvPr/>
          </p:nvSpPr>
          <p:spPr>
            <a:xfrm>
              <a:off x="5889784" y="876657"/>
              <a:ext cx="3146711" cy="830997"/>
            </a:xfrm>
            <a:prstGeom prst="rect">
              <a:avLst/>
            </a:prstGeom>
            <a:noFill/>
          </p:spPr>
          <p:txBody>
            <a:bodyPr wrap="square" rtlCol="0">
              <a:spAutoFit/>
            </a:bodyPr>
            <a:lstStyle/>
            <a:p>
              <a:r>
                <a:rPr lang="en-US" sz="1600" dirty="0"/>
                <a:t>290,000 employees,</a:t>
              </a:r>
              <a:br>
                <a:rPr lang="en-US" sz="1600" dirty="0"/>
              </a:br>
              <a:r>
                <a:rPr lang="en-US" sz="1600" dirty="0"/>
                <a:t>34 HR/payroll systems,</a:t>
              </a:r>
              <a:br>
                <a:rPr lang="en-US" sz="1600" dirty="0"/>
              </a:br>
              <a:r>
                <a:rPr lang="en-US" sz="1600" dirty="0"/>
                <a:t>101 departments, 105 contracts</a:t>
              </a:r>
            </a:p>
          </p:txBody>
        </p:sp>
        <p:sp>
          <p:nvSpPr>
            <p:cNvPr id="13" name="TextBox 12">
              <a:extLst>
                <a:ext uri="{FF2B5EF4-FFF2-40B4-BE49-F238E27FC236}">
                  <a16:creationId xmlns:a16="http://schemas.microsoft.com/office/drawing/2014/main" id="{AF03C72F-1E03-32DB-05C6-FD695EC10808}"/>
                </a:ext>
              </a:extLst>
            </p:cNvPr>
            <p:cNvSpPr txBox="1"/>
            <p:nvPr/>
          </p:nvSpPr>
          <p:spPr>
            <a:xfrm>
              <a:off x="5889785" y="1990690"/>
              <a:ext cx="2850441" cy="640676"/>
            </a:xfrm>
            <a:prstGeom prst="rect">
              <a:avLst/>
            </a:prstGeom>
            <a:noFill/>
          </p:spPr>
          <p:txBody>
            <a:bodyPr wrap="square" rtlCol="0">
              <a:spAutoFit/>
            </a:bodyPr>
            <a:lstStyle/>
            <a:p>
              <a:r>
                <a:rPr lang="en-US" sz="1600" dirty="0"/>
                <a:t>200 custom modules needed for 80,000 pay rules</a:t>
              </a:r>
            </a:p>
          </p:txBody>
        </p:sp>
        <p:sp>
          <p:nvSpPr>
            <p:cNvPr id="14" name="TextBox 13">
              <a:extLst>
                <a:ext uri="{FF2B5EF4-FFF2-40B4-BE49-F238E27FC236}">
                  <a16:creationId xmlns:a16="http://schemas.microsoft.com/office/drawing/2014/main" id="{A4B33726-4DC5-F5EC-C931-25DF2B5326D9}"/>
                </a:ext>
              </a:extLst>
            </p:cNvPr>
            <p:cNvSpPr txBox="1"/>
            <p:nvPr/>
          </p:nvSpPr>
          <p:spPr>
            <a:xfrm>
              <a:off x="5889783" y="2831356"/>
              <a:ext cx="2795999" cy="830997"/>
            </a:xfrm>
            <a:prstGeom prst="rect">
              <a:avLst/>
            </a:prstGeom>
            <a:noFill/>
          </p:spPr>
          <p:txBody>
            <a:bodyPr wrap="square" rtlCol="0">
              <a:spAutoFit/>
            </a:bodyPr>
            <a:lstStyle/>
            <a:p>
              <a:r>
                <a:rPr lang="en-US" sz="1600" dirty="0"/>
                <a:t>Scope: all 200 modules</a:t>
              </a:r>
              <a:br>
                <a:rPr lang="en-US" sz="1600" dirty="0"/>
              </a:br>
              <a:r>
                <a:rPr lang="en-US" sz="1600" dirty="0"/>
                <a:t>not implemented but </a:t>
              </a:r>
              <a:br>
                <a:rPr lang="en-US" sz="1600" dirty="0"/>
              </a:br>
              <a:r>
                <a:rPr lang="en-US" sz="1600" dirty="0"/>
                <a:t>"on time, under budget"</a:t>
              </a:r>
            </a:p>
          </p:txBody>
        </p:sp>
        <p:sp>
          <p:nvSpPr>
            <p:cNvPr id="15" name="TextBox 14">
              <a:extLst>
                <a:ext uri="{FF2B5EF4-FFF2-40B4-BE49-F238E27FC236}">
                  <a16:creationId xmlns:a16="http://schemas.microsoft.com/office/drawing/2014/main" id="{91046FB4-ABDC-3423-9E96-6368C48EA314}"/>
                </a:ext>
              </a:extLst>
            </p:cNvPr>
            <p:cNvSpPr txBox="1"/>
            <p:nvPr/>
          </p:nvSpPr>
          <p:spPr>
            <a:xfrm>
              <a:off x="5889784" y="3851492"/>
              <a:ext cx="2850441" cy="830997"/>
            </a:xfrm>
            <a:prstGeom prst="rect">
              <a:avLst/>
            </a:prstGeom>
            <a:noFill/>
          </p:spPr>
          <p:txBody>
            <a:bodyPr wrap="square" rtlCol="0">
              <a:spAutoFit/>
            </a:bodyPr>
            <a:lstStyle/>
            <a:p>
              <a:r>
                <a:rPr lang="en-US" sz="1600" dirty="0"/>
                <a:t>$2.6B estimated total costs </a:t>
              </a:r>
            </a:p>
            <a:p>
              <a:r>
                <a:rPr lang="en-US" sz="1600" dirty="0"/>
                <a:t>8.4 × original $310M budget</a:t>
              </a:r>
            </a:p>
            <a:p>
              <a:r>
                <a:rPr lang="en-US" sz="1600" i="1" dirty="0"/>
                <a:t>Phoenix Pay to be replaced.</a:t>
              </a:r>
            </a:p>
          </p:txBody>
        </p:sp>
        <p:sp>
          <p:nvSpPr>
            <p:cNvPr id="2" name="TextBox 1">
              <a:extLst>
                <a:ext uri="{FF2B5EF4-FFF2-40B4-BE49-F238E27FC236}">
                  <a16:creationId xmlns:a16="http://schemas.microsoft.com/office/drawing/2014/main" id="{E620D040-FF66-8372-D6C7-36687D7D5F7F}"/>
                </a:ext>
              </a:extLst>
            </p:cNvPr>
            <p:cNvSpPr txBox="1"/>
            <p:nvPr/>
          </p:nvSpPr>
          <p:spPr>
            <a:xfrm>
              <a:off x="1691680" y="876657"/>
              <a:ext cx="2795997" cy="830997"/>
            </a:xfrm>
            <a:prstGeom prst="rect">
              <a:avLst/>
            </a:prstGeom>
            <a:noFill/>
          </p:spPr>
          <p:txBody>
            <a:bodyPr wrap="square" rtlCol="0">
              <a:spAutoFit/>
            </a:bodyPr>
            <a:lstStyle/>
            <a:p>
              <a:r>
                <a:rPr lang="en-US" sz="1600" dirty="0"/>
                <a:t>2009 $310M project budget will save $78M/year by 2015</a:t>
              </a:r>
              <a:br>
                <a:rPr lang="en-US" sz="1600" dirty="0"/>
              </a:br>
              <a:r>
                <a:rPr lang="en-US" sz="1600" dirty="0"/>
                <a:t>Original IBM contract: $5.7M </a:t>
              </a:r>
            </a:p>
          </p:txBody>
        </p:sp>
      </p:grpSp>
    </p:spTree>
    <p:extLst>
      <p:ext uri="{BB962C8B-B14F-4D97-AF65-F5344CB8AC3E}">
        <p14:creationId xmlns:p14="http://schemas.microsoft.com/office/powerpoint/2010/main" val="436738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F42CA-27DB-4B17-B470-54685B5C9710}"/>
              </a:ext>
            </a:extLst>
          </p:cNvPr>
          <p:cNvSpPr>
            <a:spLocks noGrp="1"/>
          </p:cNvSpPr>
          <p:nvPr>
            <p:ph type="title"/>
          </p:nvPr>
        </p:nvSpPr>
        <p:spPr>
          <a:xfrm>
            <a:off x="457200" y="267494"/>
            <a:ext cx="8229600" cy="742950"/>
          </a:xfrm>
        </p:spPr>
        <p:txBody>
          <a:bodyPr>
            <a:normAutofit/>
          </a:bodyPr>
          <a:lstStyle/>
          <a:p>
            <a:pPr algn="ctr"/>
            <a:r>
              <a:rPr lang="en-US" b="1" dirty="0"/>
              <a:t>Six Phases of a Project</a:t>
            </a:r>
            <a:endParaRPr lang="en-CA" dirty="0"/>
          </a:p>
        </p:txBody>
      </p:sp>
      <p:sp>
        <p:nvSpPr>
          <p:cNvPr id="3" name="Content Placeholder 2">
            <a:extLst>
              <a:ext uri="{FF2B5EF4-FFF2-40B4-BE49-F238E27FC236}">
                <a16:creationId xmlns:a16="http://schemas.microsoft.com/office/drawing/2014/main" id="{FDEAA270-F51B-43A7-9544-A7515DF4FCC5}"/>
              </a:ext>
            </a:extLst>
          </p:cNvPr>
          <p:cNvSpPr>
            <a:spLocks noGrp="1"/>
          </p:cNvSpPr>
          <p:nvPr>
            <p:ph idx="1"/>
          </p:nvPr>
        </p:nvSpPr>
        <p:spPr>
          <a:xfrm>
            <a:off x="457200" y="1059582"/>
            <a:ext cx="8507288" cy="3657600"/>
          </a:xfrm>
        </p:spPr>
        <p:txBody>
          <a:bodyPr>
            <a:normAutofit/>
          </a:bodyPr>
          <a:lstStyle/>
          <a:p>
            <a:pPr>
              <a:buFont typeface="+mj-lt"/>
              <a:buAutoNum type="arabicPeriod"/>
            </a:pPr>
            <a:r>
              <a:rPr lang="en-US" sz="3200" dirty="0"/>
              <a:t>Enthusiasm</a:t>
            </a:r>
          </a:p>
          <a:p>
            <a:pPr>
              <a:buFont typeface="+mj-lt"/>
              <a:buAutoNum type="arabicPeriod"/>
            </a:pPr>
            <a:r>
              <a:rPr lang="en-US" sz="3200" dirty="0"/>
              <a:t>Disillusionment</a:t>
            </a:r>
          </a:p>
          <a:p>
            <a:pPr>
              <a:buFont typeface="+mj-lt"/>
              <a:buAutoNum type="arabicPeriod"/>
            </a:pPr>
            <a:r>
              <a:rPr lang="en-US" sz="3200" dirty="0"/>
              <a:t>Panic</a:t>
            </a:r>
          </a:p>
          <a:p>
            <a:pPr>
              <a:buFont typeface="+mj-lt"/>
              <a:buAutoNum type="arabicPeriod"/>
            </a:pPr>
            <a:r>
              <a:rPr lang="en-US" sz="3200" dirty="0"/>
              <a:t>Search for the Guilty</a:t>
            </a:r>
          </a:p>
          <a:p>
            <a:pPr>
              <a:buFont typeface="+mj-lt"/>
              <a:buAutoNum type="arabicPeriod"/>
            </a:pPr>
            <a:r>
              <a:rPr lang="en-US" sz="3200" dirty="0"/>
              <a:t>Punishment of the Innocent</a:t>
            </a:r>
          </a:p>
          <a:p>
            <a:pPr>
              <a:buFont typeface="+mj-lt"/>
              <a:buAutoNum type="arabicPeriod"/>
            </a:pPr>
            <a:r>
              <a:rPr lang="en-US" sz="3200" dirty="0"/>
              <a:t>Praise and </a:t>
            </a:r>
            <a:r>
              <a:rPr lang="en-US" sz="3200" dirty="0" err="1"/>
              <a:t>Honours</a:t>
            </a:r>
            <a:r>
              <a:rPr lang="en-US" sz="3200" dirty="0"/>
              <a:t> for the Non-Participants</a:t>
            </a:r>
          </a:p>
        </p:txBody>
      </p:sp>
    </p:spTree>
    <p:extLst>
      <p:ext uri="{BB962C8B-B14F-4D97-AF65-F5344CB8AC3E}">
        <p14:creationId xmlns:p14="http://schemas.microsoft.com/office/powerpoint/2010/main" val="368493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056C-A8F7-49FC-BFC5-5E63A854A4EF}"/>
              </a:ext>
            </a:extLst>
          </p:cNvPr>
          <p:cNvSpPr>
            <a:spLocks noGrp="1"/>
          </p:cNvSpPr>
          <p:nvPr>
            <p:ph type="title"/>
          </p:nvPr>
        </p:nvSpPr>
        <p:spPr/>
        <p:txBody>
          <a:bodyPr/>
          <a:lstStyle/>
          <a:p>
            <a:r>
              <a:rPr lang="en-CA" dirty="0"/>
              <a:t>Rules of Project Management</a:t>
            </a:r>
          </a:p>
        </p:txBody>
      </p:sp>
      <p:sp>
        <p:nvSpPr>
          <p:cNvPr id="3" name="Content Placeholder 2">
            <a:extLst>
              <a:ext uri="{FF2B5EF4-FFF2-40B4-BE49-F238E27FC236}">
                <a16:creationId xmlns:a16="http://schemas.microsoft.com/office/drawing/2014/main" id="{18863924-55D3-458D-B8CE-C4A8418C39D7}"/>
              </a:ext>
            </a:extLst>
          </p:cNvPr>
          <p:cNvSpPr>
            <a:spLocks noGrp="1"/>
          </p:cNvSpPr>
          <p:nvPr>
            <p:ph idx="1"/>
          </p:nvPr>
        </p:nvSpPr>
        <p:spPr/>
        <p:txBody>
          <a:bodyPr/>
          <a:lstStyle/>
          <a:p>
            <a:r>
              <a:rPr lang="en-CA" dirty="0"/>
              <a:t>Every decision is easy…</a:t>
            </a:r>
          </a:p>
          <a:p>
            <a:r>
              <a:rPr lang="en-CA" dirty="0"/>
              <a:t>Every job is easy…</a:t>
            </a:r>
          </a:p>
          <a:p>
            <a:r>
              <a:rPr lang="en-US" dirty="0"/>
              <a:t>Hofstadter's Law: </a:t>
            </a:r>
            <a:br>
              <a:rPr lang="en-US" dirty="0"/>
            </a:br>
            <a:r>
              <a:rPr lang="en-US" dirty="0"/>
              <a:t>	It always takes longer than you expect, </a:t>
            </a:r>
            <a:br>
              <a:rPr lang="en-US" dirty="0"/>
            </a:br>
            <a:r>
              <a:rPr lang="en-US" dirty="0"/>
              <a:t>	even when you take into account Hofstadter's Law.</a:t>
            </a:r>
          </a:p>
          <a:p>
            <a:pPr marL="0" indent="0" algn="ctr">
              <a:buNone/>
            </a:pPr>
            <a:r>
              <a:rPr lang="en-US" sz="2400" b="1" i="0" kern="1200" dirty="0">
                <a:solidFill>
                  <a:schemeClr val="tx1"/>
                </a:solidFill>
                <a:effectLst/>
                <a:latin typeface="+mn-lt"/>
                <a:ea typeface="+mn-ea"/>
                <a:cs typeface="+mn-cs"/>
              </a:rPr>
              <a:t>The fix is to fall in love</a:t>
            </a:r>
            <a:br>
              <a:rPr lang="en-US" sz="2400" b="1" i="0" kern="1200" dirty="0">
                <a:solidFill>
                  <a:schemeClr val="tx1"/>
                </a:solidFill>
                <a:effectLst/>
                <a:latin typeface="+mn-lt"/>
                <a:ea typeface="+mn-ea"/>
                <a:cs typeface="+mn-cs"/>
              </a:rPr>
            </a:br>
            <a:r>
              <a:rPr lang="en-US" sz="2400" b="1" i="0" kern="1200" dirty="0">
                <a:solidFill>
                  <a:schemeClr val="tx1"/>
                </a:solidFill>
                <a:effectLst/>
                <a:latin typeface="+mn-lt"/>
                <a:ea typeface="+mn-ea"/>
                <a:cs typeface="+mn-cs"/>
              </a:rPr>
              <a:t>with their problem, </a:t>
            </a:r>
            <a:br>
              <a:rPr lang="en-US" sz="2400" b="1" i="0" kern="1200" dirty="0">
                <a:solidFill>
                  <a:schemeClr val="tx1"/>
                </a:solidFill>
                <a:effectLst/>
                <a:latin typeface="+mn-lt"/>
                <a:ea typeface="+mn-ea"/>
                <a:cs typeface="+mn-cs"/>
              </a:rPr>
            </a:br>
            <a:r>
              <a:rPr lang="en-US" sz="2400" b="1" i="0" kern="1200" dirty="0">
                <a:solidFill>
                  <a:schemeClr val="tx1"/>
                </a:solidFill>
                <a:effectLst/>
                <a:latin typeface="+mn-lt"/>
                <a:ea typeface="+mn-ea"/>
                <a:cs typeface="+mn-cs"/>
              </a:rPr>
              <a:t>not your solution.</a:t>
            </a:r>
            <a:endParaRPr lang="en-US" dirty="0"/>
          </a:p>
          <a:p>
            <a:endParaRPr lang="en-CA" dirty="0"/>
          </a:p>
          <a:p>
            <a:endParaRPr lang="en-CA" dirty="0"/>
          </a:p>
        </p:txBody>
      </p:sp>
    </p:spTree>
    <p:extLst>
      <p:ext uri="{BB962C8B-B14F-4D97-AF65-F5344CB8AC3E}">
        <p14:creationId xmlns:p14="http://schemas.microsoft.com/office/powerpoint/2010/main" val="108801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42950"/>
          </a:xfrm>
        </p:spPr>
        <p:txBody>
          <a:bodyPr>
            <a:normAutofit/>
          </a:bodyPr>
          <a:lstStyle/>
          <a:p>
            <a:r>
              <a:rPr lang="en-US" dirty="0"/>
              <a:t>What are some typical ICT Projects?” </a:t>
            </a:r>
          </a:p>
        </p:txBody>
      </p:sp>
      <p:sp>
        <p:nvSpPr>
          <p:cNvPr id="3" name="Content Placeholder 2"/>
          <p:cNvSpPr>
            <a:spLocks noGrp="1"/>
          </p:cNvSpPr>
          <p:nvPr>
            <p:ph idx="1"/>
          </p:nvPr>
        </p:nvSpPr>
        <p:spPr>
          <a:xfrm>
            <a:off x="457200" y="1131590"/>
            <a:ext cx="8229600" cy="3657600"/>
          </a:xfrm>
        </p:spPr>
        <p:txBody>
          <a:bodyPr>
            <a:normAutofit/>
          </a:bodyPr>
          <a:lstStyle/>
          <a:p>
            <a:r>
              <a:rPr lang="en-CA" b="1" dirty="0"/>
              <a:t>Development</a:t>
            </a:r>
            <a:r>
              <a:rPr lang="en-CA" dirty="0"/>
              <a:t> of new software (25% of budgets) and </a:t>
            </a:r>
            <a:r>
              <a:rPr lang="en-CA" dirty="0">
                <a:solidFill>
                  <a:schemeClr val="tx2"/>
                </a:solidFill>
              </a:rPr>
              <a:t>enhancement of existing systems (75%)</a:t>
            </a:r>
            <a:endParaRPr lang="en-CA" dirty="0">
              <a:solidFill>
                <a:srgbClr val="0070C0"/>
              </a:solidFill>
            </a:endParaRPr>
          </a:p>
          <a:p>
            <a:r>
              <a:rPr lang="en-CA" b="1" dirty="0"/>
              <a:t>Deployment</a:t>
            </a:r>
            <a:r>
              <a:rPr lang="en-CA" dirty="0"/>
              <a:t> of </a:t>
            </a:r>
            <a:r>
              <a:rPr lang="en-CA" dirty="0">
                <a:solidFill>
                  <a:schemeClr val="tx2"/>
                </a:solidFill>
              </a:rPr>
              <a:t>new software </a:t>
            </a:r>
            <a:r>
              <a:rPr lang="en-CA" dirty="0"/>
              <a:t>and </a:t>
            </a:r>
            <a:r>
              <a:rPr lang="en-CA" dirty="0">
                <a:solidFill>
                  <a:schemeClr val="tx2"/>
                </a:solidFill>
              </a:rPr>
              <a:t>user training</a:t>
            </a:r>
            <a:br>
              <a:rPr lang="en-CA" dirty="0"/>
            </a:br>
            <a:r>
              <a:rPr lang="en-CA" dirty="0"/>
              <a:t>across an organization. Old to new systems changeover.</a:t>
            </a:r>
            <a:endParaRPr lang="en-CA" dirty="0">
              <a:solidFill>
                <a:srgbClr val="0070C0"/>
              </a:solidFill>
            </a:endParaRPr>
          </a:p>
          <a:p>
            <a:r>
              <a:rPr lang="en-CA" b="1" dirty="0"/>
              <a:t>Upgrading</a:t>
            </a:r>
            <a:r>
              <a:rPr lang="en-CA" dirty="0"/>
              <a:t> of </a:t>
            </a:r>
            <a:r>
              <a:rPr lang="en-CA" dirty="0">
                <a:solidFill>
                  <a:schemeClr val="tx2"/>
                </a:solidFill>
                <a:hlinkClick r:id="rId3"/>
              </a:rPr>
              <a:t>workflow</a:t>
            </a:r>
            <a:r>
              <a:rPr lang="en-CA" dirty="0">
                <a:solidFill>
                  <a:schemeClr val="tx2"/>
                </a:solidFill>
              </a:rPr>
              <a:t>s to move </a:t>
            </a:r>
            <a:br>
              <a:rPr lang="en-CA" dirty="0">
                <a:solidFill>
                  <a:schemeClr val="tx2"/>
                </a:solidFill>
              </a:rPr>
            </a:br>
            <a:r>
              <a:rPr lang="en-CA" dirty="0">
                <a:solidFill>
                  <a:schemeClr val="tx2"/>
                </a:solidFill>
              </a:rPr>
              <a:t>transactions, data, and processes from user to user</a:t>
            </a:r>
            <a:endParaRPr lang="en-CA" dirty="0">
              <a:solidFill>
                <a:srgbClr val="0070C0"/>
              </a:solidFill>
            </a:endParaRPr>
          </a:p>
          <a:p>
            <a:r>
              <a:rPr lang="en-CA" dirty="0"/>
              <a:t>Upgrading of infrastructure: servers, network architecture, new PCs, OS updates to </a:t>
            </a:r>
            <a:r>
              <a:rPr lang="en-CA" dirty="0">
                <a:solidFill>
                  <a:schemeClr val="tx2"/>
                </a:solidFill>
              </a:rPr>
              <a:t>improve performance </a:t>
            </a:r>
            <a:br>
              <a:rPr lang="en-CA" dirty="0">
                <a:solidFill>
                  <a:schemeClr val="tx2"/>
                </a:solidFill>
              </a:rPr>
            </a:br>
            <a:r>
              <a:rPr lang="en-CA" dirty="0"/>
              <a:t>(not your job but it will affect you)</a:t>
            </a:r>
            <a:endParaRPr lang="en-CA" dirty="0">
              <a:solidFill>
                <a:schemeClr val="tx2"/>
              </a:solidFill>
            </a:endParaRPr>
          </a:p>
          <a:p>
            <a:endParaRPr lang="en-CA" dirty="0"/>
          </a:p>
          <a:p>
            <a:endParaRPr lang="en-US" dirty="0"/>
          </a:p>
        </p:txBody>
      </p:sp>
    </p:spTree>
    <p:extLst>
      <p:ext uri="{BB962C8B-B14F-4D97-AF65-F5344CB8AC3E}">
        <p14:creationId xmlns:p14="http://schemas.microsoft.com/office/powerpoint/2010/main" val="341267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01565"/>
            <a:ext cx="8229600" cy="742950"/>
          </a:xfrm>
        </p:spPr>
        <p:txBody>
          <a:bodyPr/>
          <a:lstStyle/>
          <a:p>
            <a:r>
              <a:rPr lang="en-US" dirty="0"/>
              <a:t>What does a Project Manager do?</a:t>
            </a:r>
          </a:p>
        </p:txBody>
      </p:sp>
      <p:sp>
        <p:nvSpPr>
          <p:cNvPr id="3" name="Content Placeholder 2"/>
          <p:cNvSpPr>
            <a:spLocks noGrp="1"/>
          </p:cNvSpPr>
          <p:nvPr>
            <p:ph idx="1"/>
          </p:nvPr>
        </p:nvSpPr>
        <p:spPr>
          <a:xfrm>
            <a:off x="457199" y="1044514"/>
            <a:ext cx="8229600" cy="1136189"/>
          </a:xfrm>
        </p:spPr>
        <p:txBody>
          <a:bodyPr>
            <a:noAutofit/>
          </a:bodyPr>
          <a:lstStyle/>
          <a:p>
            <a:pPr>
              <a:spcBef>
                <a:spcPts val="0"/>
              </a:spcBef>
            </a:pPr>
            <a:r>
              <a:rPr lang="en-CA" sz="2000" dirty="0">
                <a:solidFill>
                  <a:schemeClr val="tx2"/>
                </a:solidFill>
              </a:rPr>
              <a:t>PM ensures the project </a:t>
            </a:r>
            <a:r>
              <a:rPr lang="en-CA" sz="2000" b="1" dirty="0">
                <a:solidFill>
                  <a:schemeClr val="tx2"/>
                </a:solidFill>
              </a:rPr>
              <a:t>meets its goal</a:t>
            </a:r>
            <a:r>
              <a:rPr lang="en-CA" sz="2000" dirty="0">
                <a:solidFill>
                  <a:schemeClr val="tx2"/>
                </a:solidFill>
              </a:rPr>
              <a:t>, </a:t>
            </a:r>
            <a:r>
              <a:rPr lang="en-CA" sz="2000" b="1" dirty="0">
                <a:solidFill>
                  <a:schemeClr val="tx2"/>
                </a:solidFill>
              </a:rPr>
              <a:t>on time</a:t>
            </a:r>
            <a:r>
              <a:rPr lang="en-CA" sz="2000" dirty="0">
                <a:solidFill>
                  <a:schemeClr val="tx2"/>
                </a:solidFill>
              </a:rPr>
              <a:t>, </a:t>
            </a:r>
            <a:r>
              <a:rPr lang="en-CA" sz="2000" b="1" dirty="0">
                <a:solidFill>
                  <a:schemeClr val="tx2"/>
                </a:solidFill>
              </a:rPr>
              <a:t>within budget</a:t>
            </a:r>
            <a:r>
              <a:rPr lang="en-CA" sz="2000" dirty="0">
                <a:solidFill>
                  <a:schemeClr val="tx2"/>
                </a:solidFill>
              </a:rPr>
              <a:t>.</a:t>
            </a:r>
          </a:p>
          <a:p>
            <a:pPr>
              <a:spcBef>
                <a:spcPts val="0"/>
              </a:spcBef>
            </a:pPr>
            <a:r>
              <a:rPr lang="en-CA" sz="2000" dirty="0">
                <a:solidFill>
                  <a:schemeClr val="tx2"/>
                </a:solidFill>
              </a:rPr>
              <a:t>The goal is value and quality as a result of time, budget and scope.</a:t>
            </a:r>
            <a:endParaRPr lang="en-CA" sz="2000" dirty="0"/>
          </a:p>
          <a:p>
            <a:pPr>
              <a:spcBef>
                <a:spcPts val="0"/>
              </a:spcBef>
            </a:pPr>
            <a:r>
              <a:rPr lang="en-CA" sz="2000" dirty="0"/>
              <a:t>A project is a “</a:t>
            </a:r>
            <a:r>
              <a:rPr lang="en-CA" sz="2000" dirty="0">
                <a:solidFill>
                  <a:schemeClr val="tx2"/>
                </a:solidFill>
              </a:rPr>
              <a:t>collaborative work, carefully planned, to achieve a particular task or goal.</a:t>
            </a:r>
            <a:r>
              <a:rPr lang="en-CA" sz="2000" dirty="0"/>
              <a:t>” …that’s the ideal…then you solve problems</a:t>
            </a:r>
          </a:p>
        </p:txBody>
      </p:sp>
      <p:sp>
        <p:nvSpPr>
          <p:cNvPr id="5" name="TextBox 4"/>
          <p:cNvSpPr txBox="1"/>
          <p:nvPr/>
        </p:nvSpPr>
        <p:spPr>
          <a:xfrm>
            <a:off x="564505" y="2558199"/>
            <a:ext cx="2520280" cy="1938992"/>
          </a:xfrm>
          <a:prstGeom prst="rect">
            <a:avLst/>
          </a:prstGeom>
          <a:noFill/>
        </p:spPr>
        <p:txBody>
          <a:bodyPr wrap="square" rtlCol="0">
            <a:spAutoFit/>
          </a:bodyPr>
          <a:lstStyle/>
          <a:p>
            <a:r>
              <a:rPr lang="en-CA" sz="2400" dirty="0"/>
              <a:t>Project Management Triangle </a:t>
            </a:r>
            <a:br>
              <a:rPr lang="en-CA" sz="2400" dirty="0"/>
            </a:br>
            <a:r>
              <a:rPr lang="en-CA" sz="2400" dirty="0"/>
              <a:t>or</a:t>
            </a:r>
            <a:br>
              <a:rPr lang="en-CA" sz="2400" dirty="0"/>
            </a:br>
            <a:r>
              <a:rPr lang="en-CA" sz="2400" dirty="0"/>
              <a:t>Triple Constraint</a:t>
            </a:r>
            <a:endParaRPr lang="en-CA" dirty="0"/>
          </a:p>
        </p:txBody>
      </p:sp>
      <p:sp>
        <p:nvSpPr>
          <p:cNvPr id="6" name="TextBox 5"/>
          <p:cNvSpPr txBox="1"/>
          <p:nvPr/>
        </p:nvSpPr>
        <p:spPr>
          <a:xfrm>
            <a:off x="6588224" y="2653531"/>
            <a:ext cx="1964904" cy="1384995"/>
          </a:xfrm>
          <a:prstGeom prst="rect">
            <a:avLst/>
          </a:prstGeom>
          <a:noFill/>
        </p:spPr>
        <p:txBody>
          <a:bodyPr wrap="square" rtlCol="0">
            <a:spAutoFit/>
          </a:bodyPr>
          <a:lstStyle/>
          <a:p>
            <a:r>
              <a:rPr lang="en-CA" sz="2800" dirty="0"/>
              <a:t>Scope = Time × Resources</a:t>
            </a:r>
          </a:p>
        </p:txBody>
      </p:sp>
      <p:grpSp>
        <p:nvGrpSpPr>
          <p:cNvPr id="8" name="Group 7">
            <a:extLst>
              <a:ext uri="{FF2B5EF4-FFF2-40B4-BE49-F238E27FC236}">
                <a16:creationId xmlns:a16="http://schemas.microsoft.com/office/drawing/2014/main" id="{FE584F8A-48BC-41FB-B09A-7AB9F9E47F46}"/>
              </a:ext>
            </a:extLst>
          </p:cNvPr>
          <p:cNvGrpSpPr/>
          <p:nvPr/>
        </p:nvGrpSpPr>
        <p:grpSpPr>
          <a:xfrm>
            <a:off x="3530958" y="2375655"/>
            <a:ext cx="2062572" cy="2212319"/>
            <a:chOff x="3530958" y="2221866"/>
            <a:chExt cx="2062572" cy="2212319"/>
          </a:xfrm>
        </p:grpSpPr>
        <p:sp>
          <p:nvSpPr>
            <p:cNvPr id="4" name="Isosceles Triangle 3">
              <a:extLst>
                <a:ext uri="{FF2B5EF4-FFF2-40B4-BE49-F238E27FC236}">
                  <a16:creationId xmlns:a16="http://schemas.microsoft.com/office/drawing/2014/main" id="{142800C4-E93D-4423-B04B-26306C0FACC8}"/>
                </a:ext>
              </a:extLst>
            </p:cNvPr>
            <p:cNvSpPr/>
            <p:nvPr/>
          </p:nvSpPr>
          <p:spPr>
            <a:xfrm>
              <a:off x="3589548" y="2546257"/>
              <a:ext cx="1964904" cy="15103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Value</a:t>
              </a:r>
              <a:br>
                <a:rPr lang="en-CA" b="1" dirty="0"/>
              </a:br>
              <a:r>
                <a:rPr lang="en-CA" b="1" dirty="0"/>
                <a:t>Quality</a:t>
              </a:r>
              <a:br>
                <a:rPr lang="en-CA" b="1" dirty="0"/>
              </a:br>
              <a:endParaRPr lang="en-CA" b="1" dirty="0"/>
            </a:p>
          </p:txBody>
        </p:sp>
        <p:sp>
          <p:nvSpPr>
            <p:cNvPr id="7" name="TextBox 6">
              <a:extLst>
                <a:ext uri="{FF2B5EF4-FFF2-40B4-BE49-F238E27FC236}">
                  <a16:creationId xmlns:a16="http://schemas.microsoft.com/office/drawing/2014/main" id="{ADF632B8-A327-429B-BFED-5EEA9DCD8536}"/>
                </a:ext>
              </a:extLst>
            </p:cNvPr>
            <p:cNvSpPr txBox="1"/>
            <p:nvPr/>
          </p:nvSpPr>
          <p:spPr>
            <a:xfrm>
              <a:off x="3530958" y="4064853"/>
              <a:ext cx="2062572" cy="369332"/>
            </a:xfrm>
            <a:prstGeom prst="rect">
              <a:avLst/>
            </a:prstGeom>
            <a:noFill/>
          </p:spPr>
          <p:txBody>
            <a:bodyPr wrap="square" rtlCol="0">
              <a:spAutoFit/>
            </a:bodyPr>
            <a:lstStyle/>
            <a:p>
              <a:pPr algn="ctr"/>
              <a:r>
                <a:rPr lang="en-CA" b="1" dirty="0"/>
                <a:t>Scope / Features</a:t>
              </a:r>
            </a:p>
          </p:txBody>
        </p:sp>
        <p:sp>
          <p:nvSpPr>
            <p:cNvPr id="9" name="TextBox 8">
              <a:extLst>
                <a:ext uri="{FF2B5EF4-FFF2-40B4-BE49-F238E27FC236}">
                  <a16:creationId xmlns:a16="http://schemas.microsoft.com/office/drawing/2014/main" id="{F854A653-F741-421D-814C-FEE8CDD32F4F}"/>
                </a:ext>
              </a:extLst>
            </p:cNvPr>
            <p:cNvSpPr txBox="1"/>
            <p:nvPr/>
          </p:nvSpPr>
          <p:spPr>
            <a:xfrm rot="3440658">
              <a:off x="4250995" y="3024487"/>
              <a:ext cx="1964904" cy="369332"/>
            </a:xfrm>
            <a:prstGeom prst="rect">
              <a:avLst/>
            </a:prstGeom>
            <a:noFill/>
          </p:spPr>
          <p:txBody>
            <a:bodyPr wrap="square" rtlCol="0">
              <a:spAutoFit/>
            </a:bodyPr>
            <a:lstStyle/>
            <a:p>
              <a:pPr algn="ctr"/>
              <a:r>
                <a:rPr lang="en-CA" b="1" dirty="0"/>
                <a:t>Schedule / Time</a:t>
              </a:r>
            </a:p>
          </p:txBody>
        </p:sp>
        <p:sp>
          <p:nvSpPr>
            <p:cNvPr id="10" name="TextBox 9">
              <a:extLst>
                <a:ext uri="{FF2B5EF4-FFF2-40B4-BE49-F238E27FC236}">
                  <a16:creationId xmlns:a16="http://schemas.microsoft.com/office/drawing/2014/main" id="{E34F84A5-67FA-4631-8122-D215D1686DD5}"/>
                </a:ext>
              </a:extLst>
            </p:cNvPr>
            <p:cNvSpPr txBox="1"/>
            <p:nvPr/>
          </p:nvSpPr>
          <p:spPr>
            <a:xfrm rot="18189919">
              <a:off x="2897508" y="3019652"/>
              <a:ext cx="1964904" cy="369332"/>
            </a:xfrm>
            <a:prstGeom prst="rect">
              <a:avLst/>
            </a:prstGeom>
            <a:noFill/>
          </p:spPr>
          <p:txBody>
            <a:bodyPr wrap="square" rtlCol="0">
              <a:spAutoFit/>
            </a:bodyPr>
            <a:lstStyle/>
            <a:p>
              <a:pPr algn="ctr"/>
              <a:r>
                <a:rPr lang="en-CA" b="1" dirty="0"/>
                <a:t>Cost / Resource</a:t>
              </a:r>
            </a:p>
          </p:txBody>
        </p:sp>
      </p:grpSp>
    </p:spTree>
    <p:extLst>
      <p:ext uri="{BB962C8B-B14F-4D97-AF65-F5344CB8AC3E}">
        <p14:creationId xmlns:p14="http://schemas.microsoft.com/office/powerpoint/2010/main" val="2486071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200150"/>
            <a:ext cx="8363272" cy="3657600"/>
          </a:xfrm>
        </p:spPr>
        <p:txBody>
          <a:bodyPr>
            <a:normAutofit/>
          </a:bodyPr>
          <a:lstStyle/>
          <a:p>
            <a:r>
              <a:rPr lang="en-CA" dirty="0">
                <a:solidFill>
                  <a:schemeClr val="tx2"/>
                </a:solidFill>
              </a:rPr>
              <a:t>general knowledge of management, </a:t>
            </a:r>
            <a:br>
              <a:rPr lang="en-CA" dirty="0">
                <a:solidFill>
                  <a:schemeClr val="tx2"/>
                </a:solidFill>
              </a:rPr>
            </a:br>
            <a:r>
              <a:rPr lang="en-CA" dirty="0">
                <a:solidFill>
                  <a:schemeClr val="tx2"/>
                </a:solidFill>
              </a:rPr>
              <a:t>human communication, and collaboration.</a:t>
            </a:r>
          </a:p>
          <a:p>
            <a:r>
              <a:rPr lang="en-US" dirty="0"/>
              <a:t>a lot about at least one aspect of the project, </a:t>
            </a:r>
            <a:br>
              <a:rPr lang="en-US" dirty="0"/>
            </a:br>
            <a:r>
              <a:rPr lang="en-US" dirty="0"/>
              <a:t>and a little about everything.</a:t>
            </a:r>
          </a:p>
          <a:p>
            <a:r>
              <a:rPr lang="en-CA" dirty="0">
                <a:solidFill>
                  <a:schemeClr val="tx2"/>
                </a:solidFill>
              </a:rPr>
              <a:t>general knowledge of the project’s discipline</a:t>
            </a:r>
          </a:p>
          <a:p>
            <a:pPr lvl="1"/>
            <a:r>
              <a:rPr lang="en-CA" dirty="0"/>
              <a:t>you can’t manage an IT project </a:t>
            </a:r>
            <a:r>
              <a:rPr lang="en-CA" dirty="0">
                <a:solidFill>
                  <a:schemeClr val="tx2"/>
                </a:solidFill>
              </a:rPr>
              <a:t>unless</a:t>
            </a:r>
            <a:r>
              <a:rPr lang="en-CA" dirty="0"/>
              <a:t> you understand IT, how it fits a business, and the process – good and bad – of development</a:t>
            </a:r>
          </a:p>
          <a:p>
            <a:pPr lvl="1"/>
            <a:r>
              <a:rPr lang="en-US" dirty="0"/>
              <a:t>enough to judge whether a developer’s estimate is naively overoptimistic or is lazy sandbagging.</a:t>
            </a:r>
          </a:p>
        </p:txBody>
      </p:sp>
      <p:sp>
        <p:nvSpPr>
          <p:cNvPr id="6" name="Title 1"/>
          <p:cNvSpPr>
            <a:spLocks noGrp="1"/>
          </p:cNvSpPr>
          <p:nvPr>
            <p:ph type="title"/>
          </p:nvPr>
        </p:nvSpPr>
        <p:spPr>
          <a:xfrm>
            <a:off x="323528" y="322895"/>
            <a:ext cx="8229600" cy="742950"/>
          </a:xfrm>
        </p:spPr>
        <p:txBody>
          <a:bodyPr>
            <a:normAutofit/>
          </a:bodyPr>
          <a:lstStyle/>
          <a:p>
            <a:pPr marL="0" indent="0">
              <a:buNone/>
            </a:pPr>
            <a:r>
              <a:rPr lang="en-CA" dirty="0"/>
              <a:t>What does a Project Manager know?</a:t>
            </a:r>
          </a:p>
        </p:txBody>
      </p:sp>
    </p:spTree>
    <p:extLst>
      <p:ext uri="{BB962C8B-B14F-4D97-AF65-F5344CB8AC3E}">
        <p14:creationId xmlns:p14="http://schemas.microsoft.com/office/powerpoint/2010/main" val="3764030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AE954-41A6-4036-9BB9-DB9AAF20801B}"/>
              </a:ext>
            </a:extLst>
          </p:cNvPr>
          <p:cNvSpPr>
            <a:spLocks noGrp="1"/>
          </p:cNvSpPr>
          <p:nvPr>
            <p:ph type="title"/>
          </p:nvPr>
        </p:nvSpPr>
        <p:spPr>
          <a:xfrm>
            <a:off x="539552" y="339502"/>
            <a:ext cx="2594118" cy="2736304"/>
          </a:xfrm>
        </p:spPr>
        <p:txBody>
          <a:bodyPr>
            <a:normAutofit/>
          </a:bodyPr>
          <a:lstStyle/>
          <a:p>
            <a:r>
              <a:rPr lang="en-US" sz="4800" dirty="0"/>
              <a:t>Good</a:t>
            </a:r>
            <a:br>
              <a:rPr lang="en-US" sz="4800" dirty="0"/>
            </a:br>
            <a:r>
              <a:rPr lang="en-US" sz="4800" dirty="0"/>
              <a:t>Cheap</a:t>
            </a:r>
            <a:br>
              <a:rPr lang="en-US" sz="4800" dirty="0"/>
            </a:br>
            <a:r>
              <a:rPr lang="en-US" sz="4800" dirty="0"/>
              <a:t>Fast</a:t>
            </a:r>
            <a:endParaRPr lang="en-CA" sz="4800" dirty="0"/>
          </a:p>
        </p:txBody>
      </p:sp>
      <p:pic>
        <p:nvPicPr>
          <p:cNvPr id="1026" name="Picture 2" descr="https://static1.squarespace.com/static/56c78e9ff850827f409a3cc4/t/56c7e222627c545f7c9bd510/1455940194714/?format=1000w">
            <a:extLst>
              <a:ext uri="{FF2B5EF4-FFF2-40B4-BE49-F238E27FC236}">
                <a16:creationId xmlns:a16="http://schemas.microsoft.com/office/drawing/2014/main" id="{B3E8A069-4F5A-462B-8BB2-22FC62439AB9}"/>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3416658" y="-2108770"/>
            <a:ext cx="5770124" cy="7704856"/>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D4DA3601-567E-4BDA-9054-05EC860E04AB}"/>
              </a:ext>
            </a:extLst>
          </p:cNvPr>
          <p:cNvSpPr txBox="1">
            <a:spLocks/>
          </p:cNvSpPr>
          <p:nvPr/>
        </p:nvSpPr>
        <p:spPr>
          <a:xfrm>
            <a:off x="539552" y="2931790"/>
            <a:ext cx="2594118" cy="86409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4800" dirty="0"/>
              <a:t>Pick Two</a:t>
            </a:r>
            <a:endParaRPr lang="en-CA" sz="4800" dirty="0"/>
          </a:p>
        </p:txBody>
      </p:sp>
      <p:pic>
        <p:nvPicPr>
          <p:cNvPr id="5" name="Picture 4">
            <a:extLst>
              <a:ext uri="{FF2B5EF4-FFF2-40B4-BE49-F238E27FC236}">
                <a16:creationId xmlns:a16="http://schemas.microsoft.com/office/drawing/2014/main" id="{EA10F8BE-DFBB-47B8-A239-1A341FC261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0754" y="-1"/>
            <a:ext cx="4035662" cy="5151909"/>
          </a:xfrm>
          <a:prstGeom prst="rect">
            <a:avLst/>
          </a:prstGeom>
        </p:spPr>
      </p:pic>
    </p:spTree>
    <p:extLst>
      <p:ext uri="{BB962C8B-B14F-4D97-AF65-F5344CB8AC3E}">
        <p14:creationId xmlns:p14="http://schemas.microsoft.com/office/powerpoint/2010/main" val="271057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1" nodeType="afterEffect">
                                  <p:stCondLst>
                                    <p:cond delay="150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500"/>
                                        <p:tgtEl>
                                          <p:spTgt spid="6"/>
                                        </p:tgtEl>
                                      </p:cBhvr>
                                    </p:animEffect>
                                  </p:childTnLst>
                                </p:cTn>
                              </p:par>
                              <p:par>
                                <p:cTn id="12" presetID="10" presetClass="entr" presetSubtype="0" fill="hold" nodeType="withEffect">
                                  <p:stCondLst>
                                    <p:cond delay="300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xit" presetSubtype="0" fill="hold" nodeType="withEffect">
                                  <p:stCondLst>
                                    <p:cond delay="1500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par>
                          <p:cTn id="18" fill="hold">
                            <p:stCondLst>
                              <p:cond delay="16000"/>
                            </p:stCondLst>
                            <p:childTnLst>
                              <p:par>
                                <p:cTn id="19" presetID="10" presetClass="entr" presetSubtype="0" fill="hold" nodeType="after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57526" y="339502"/>
            <a:ext cx="8490937" cy="742950"/>
          </a:xfrm>
        </p:spPr>
        <p:txBody>
          <a:bodyPr>
            <a:normAutofit/>
          </a:bodyPr>
          <a:lstStyle/>
          <a:p>
            <a:pPr algn="ctr"/>
            <a:r>
              <a:rPr lang="en-US" altLang="en-US" dirty="0"/>
              <a:t>Project Management Process Groups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302" y="1275606"/>
            <a:ext cx="8500423" cy="2952328"/>
          </a:xfrm>
          <a:prstGeom prst="rect">
            <a:avLst/>
          </a:prstGeom>
        </p:spPr>
      </p:pic>
    </p:spTree>
    <p:extLst>
      <p:ext uri="{BB962C8B-B14F-4D97-AF65-F5344CB8AC3E}">
        <p14:creationId xmlns:p14="http://schemas.microsoft.com/office/powerpoint/2010/main" val="1681224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54E3D-8456-4425-B3C5-79C80AD5C71B}"/>
              </a:ext>
            </a:extLst>
          </p:cNvPr>
          <p:cNvSpPr>
            <a:spLocks noGrp="1"/>
          </p:cNvSpPr>
          <p:nvPr>
            <p:ph type="title"/>
          </p:nvPr>
        </p:nvSpPr>
        <p:spPr>
          <a:xfrm>
            <a:off x="457200" y="267494"/>
            <a:ext cx="8229600" cy="742950"/>
          </a:xfrm>
        </p:spPr>
        <p:txBody>
          <a:bodyPr>
            <a:normAutofit/>
          </a:bodyPr>
          <a:lstStyle/>
          <a:p>
            <a:pPr algn="ctr"/>
            <a:r>
              <a:rPr lang="en-US" dirty="0"/>
              <a:t>SMART objectives</a:t>
            </a:r>
            <a:endParaRPr lang="en-CA" dirty="0"/>
          </a:p>
        </p:txBody>
      </p:sp>
      <p:sp>
        <p:nvSpPr>
          <p:cNvPr id="3" name="Content Placeholder 2">
            <a:extLst>
              <a:ext uri="{FF2B5EF4-FFF2-40B4-BE49-F238E27FC236}">
                <a16:creationId xmlns:a16="http://schemas.microsoft.com/office/drawing/2014/main" id="{51CC49C9-922A-435E-A638-EDF351F9AA74}"/>
              </a:ext>
            </a:extLst>
          </p:cNvPr>
          <p:cNvSpPr>
            <a:spLocks noGrp="1"/>
          </p:cNvSpPr>
          <p:nvPr>
            <p:ph sz="half" idx="1"/>
          </p:nvPr>
        </p:nvSpPr>
        <p:spPr>
          <a:xfrm>
            <a:off x="692597" y="1010444"/>
            <a:ext cx="3466728" cy="3418814"/>
          </a:xfrm>
        </p:spPr>
        <p:txBody>
          <a:bodyPr anchor="ctr" anchorCtr="0"/>
          <a:lstStyle/>
          <a:p>
            <a:r>
              <a:rPr lang="en-US" dirty="0"/>
              <a:t>SMART objectives </a:t>
            </a:r>
            <a:r>
              <a:rPr lang="en-CA" dirty="0"/>
              <a:t>complete a project's goals</a:t>
            </a:r>
          </a:p>
          <a:p>
            <a:r>
              <a:rPr lang="en-US" dirty="0"/>
              <a:t>Everyone knows what they will do </a:t>
            </a:r>
            <a:br>
              <a:rPr lang="en-US" dirty="0"/>
            </a:br>
            <a:r>
              <a:rPr lang="en-US" dirty="0"/>
              <a:t>in each Process Group</a:t>
            </a:r>
          </a:p>
        </p:txBody>
      </p:sp>
      <p:sp>
        <p:nvSpPr>
          <p:cNvPr id="6" name="Rectangle 5">
            <a:extLst>
              <a:ext uri="{FF2B5EF4-FFF2-40B4-BE49-F238E27FC236}">
                <a16:creationId xmlns:a16="http://schemas.microsoft.com/office/drawing/2014/main" id="{16026110-D9D3-4BE0-B308-D26289673D89}"/>
              </a:ext>
            </a:extLst>
          </p:cNvPr>
          <p:cNvSpPr/>
          <p:nvPr/>
        </p:nvSpPr>
        <p:spPr>
          <a:xfrm>
            <a:off x="4689698" y="980913"/>
            <a:ext cx="3466728" cy="3477875"/>
          </a:xfrm>
          <a:prstGeom prst="rect">
            <a:avLst/>
          </a:prstGeom>
          <a:noFill/>
        </p:spPr>
        <p:txBody>
          <a:bodyPr wrap="square" lIns="91440" tIns="45720" rIns="91440" bIns="45720" anchor="ctr" anchorCtr="0">
            <a:spAutoFit/>
          </a:bodyPr>
          <a:lstStyle/>
          <a:p>
            <a:r>
              <a:rPr lang="en-US" sz="4400" u="sng" dirty="0">
                <a:ln w="0">
                  <a:noFill/>
                </a:ln>
                <a:solidFill>
                  <a:srgbClr val="465E9C"/>
                </a:solidFill>
                <a:effectLst>
                  <a:outerShdw blurRad="38100" dist="25400" dir="5400000" algn="ctr" rotWithShape="0">
                    <a:srgbClr val="6E747A">
                      <a:alpha val="43000"/>
                    </a:srgbClr>
                  </a:outerShdw>
                </a:effectLst>
                <a:latin typeface="Arial Rounded MT Bold" panose="020F0704030504030204" pitchFamily="34" charset="0"/>
              </a:rPr>
              <a:t>S</a:t>
            </a:r>
            <a:r>
              <a:rPr lang="en-US" sz="4400" dirty="0">
                <a:ln w="0">
                  <a:noFill/>
                </a:ln>
                <a:solidFill>
                  <a:srgbClr val="465E9C"/>
                </a:solidFill>
                <a:effectLst>
                  <a:outerShdw blurRad="38100" dist="25400" dir="5400000" algn="ctr" rotWithShape="0">
                    <a:srgbClr val="6E747A">
                      <a:alpha val="43000"/>
                    </a:srgbClr>
                  </a:outerShdw>
                </a:effectLst>
                <a:latin typeface="Arial Rounded MT Bold" panose="020F0704030504030204" pitchFamily="34" charset="0"/>
              </a:rPr>
              <a:t>pecific</a:t>
            </a:r>
            <a:br>
              <a:rPr lang="en-US" sz="4400" dirty="0">
                <a:ln w="0">
                  <a:noFill/>
                </a:ln>
                <a:solidFill>
                  <a:srgbClr val="465E9C"/>
                </a:solidFill>
                <a:effectLst>
                  <a:outerShdw blurRad="38100" dist="25400" dir="5400000" algn="ctr" rotWithShape="0">
                    <a:srgbClr val="6E747A">
                      <a:alpha val="43000"/>
                    </a:srgbClr>
                  </a:outerShdw>
                </a:effectLst>
                <a:latin typeface="Arial Rounded MT Bold" panose="020F0704030504030204" pitchFamily="34" charset="0"/>
              </a:rPr>
            </a:br>
            <a:r>
              <a:rPr lang="en-US" sz="4400" u="sng" dirty="0">
                <a:ln w="0">
                  <a:noFill/>
                </a:ln>
                <a:solidFill>
                  <a:srgbClr val="465E9C"/>
                </a:solidFill>
                <a:effectLst>
                  <a:outerShdw blurRad="38100" dist="25400" dir="5400000" algn="ctr" rotWithShape="0">
                    <a:srgbClr val="6E747A">
                      <a:alpha val="43000"/>
                    </a:srgbClr>
                  </a:outerShdw>
                </a:effectLst>
                <a:latin typeface="Arial Rounded MT Bold" panose="020F0704030504030204" pitchFamily="34" charset="0"/>
              </a:rPr>
              <a:t>M</a:t>
            </a:r>
            <a:r>
              <a:rPr lang="en-US" sz="4400" dirty="0">
                <a:ln w="0">
                  <a:noFill/>
                </a:ln>
                <a:solidFill>
                  <a:srgbClr val="465E9C"/>
                </a:solidFill>
                <a:effectLst>
                  <a:outerShdw blurRad="38100" dist="25400" dir="5400000" algn="ctr" rotWithShape="0">
                    <a:srgbClr val="6E747A">
                      <a:alpha val="43000"/>
                    </a:srgbClr>
                  </a:outerShdw>
                </a:effectLst>
                <a:latin typeface="Arial Rounded MT Bold" panose="020F0704030504030204" pitchFamily="34" charset="0"/>
              </a:rPr>
              <a:t>easurable</a:t>
            </a:r>
          </a:p>
          <a:p>
            <a:r>
              <a:rPr lang="en-US" sz="4400" u="sng" cap="none" spc="0" dirty="0">
                <a:ln w="0">
                  <a:noFill/>
                </a:ln>
                <a:solidFill>
                  <a:srgbClr val="465E9C"/>
                </a:solidFill>
                <a:effectLst>
                  <a:outerShdw blurRad="38100" dist="25400" dir="5400000" algn="ctr" rotWithShape="0">
                    <a:srgbClr val="6E747A">
                      <a:alpha val="43000"/>
                    </a:srgbClr>
                  </a:outerShdw>
                </a:effectLst>
                <a:latin typeface="Arial Rounded MT Bold" panose="020F0704030504030204" pitchFamily="34" charset="0"/>
              </a:rPr>
              <a:t>A</a:t>
            </a:r>
            <a:r>
              <a:rPr lang="en-US" sz="4400" cap="none" spc="0" dirty="0">
                <a:ln w="0">
                  <a:noFill/>
                </a:ln>
                <a:solidFill>
                  <a:srgbClr val="465E9C"/>
                </a:solidFill>
                <a:effectLst>
                  <a:outerShdw blurRad="38100" dist="25400" dir="5400000" algn="ctr" rotWithShape="0">
                    <a:srgbClr val="6E747A">
                      <a:alpha val="43000"/>
                    </a:srgbClr>
                  </a:outerShdw>
                </a:effectLst>
                <a:latin typeface="Arial Rounded MT Bold" panose="020F0704030504030204" pitchFamily="34" charset="0"/>
              </a:rPr>
              <a:t>greed on</a:t>
            </a:r>
          </a:p>
          <a:p>
            <a:r>
              <a:rPr lang="en-US" sz="4400" u="sng" dirty="0">
                <a:ln w="0">
                  <a:noFill/>
                </a:ln>
                <a:solidFill>
                  <a:srgbClr val="465E9C"/>
                </a:solidFill>
                <a:effectLst>
                  <a:outerShdw blurRad="38100" dist="25400" dir="5400000" algn="ctr" rotWithShape="0">
                    <a:srgbClr val="6E747A">
                      <a:alpha val="43000"/>
                    </a:srgbClr>
                  </a:outerShdw>
                </a:effectLst>
                <a:latin typeface="Arial Rounded MT Bold" panose="020F0704030504030204" pitchFamily="34" charset="0"/>
              </a:rPr>
              <a:t>R</a:t>
            </a:r>
            <a:r>
              <a:rPr lang="en-US" sz="4400" dirty="0">
                <a:ln w="0">
                  <a:noFill/>
                </a:ln>
                <a:solidFill>
                  <a:srgbClr val="465E9C"/>
                </a:solidFill>
                <a:effectLst>
                  <a:outerShdw blurRad="38100" dist="25400" dir="5400000" algn="ctr" rotWithShape="0">
                    <a:srgbClr val="6E747A">
                      <a:alpha val="43000"/>
                    </a:srgbClr>
                  </a:outerShdw>
                </a:effectLst>
                <a:latin typeface="Arial Rounded MT Bold" panose="020F0704030504030204" pitchFamily="34" charset="0"/>
              </a:rPr>
              <a:t>ealistic</a:t>
            </a:r>
          </a:p>
          <a:p>
            <a:r>
              <a:rPr lang="en-US" sz="4400" u="sng" cap="none" spc="0" dirty="0">
                <a:ln w="0">
                  <a:noFill/>
                </a:ln>
                <a:solidFill>
                  <a:srgbClr val="465E9C"/>
                </a:solidFill>
                <a:effectLst>
                  <a:outerShdw blurRad="38100" dist="25400" dir="5400000" algn="ctr" rotWithShape="0">
                    <a:srgbClr val="6E747A">
                      <a:alpha val="43000"/>
                    </a:srgbClr>
                  </a:outerShdw>
                </a:effectLst>
                <a:latin typeface="Arial Rounded MT Bold" panose="020F0704030504030204" pitchFamily="34" charset="0"/>
              </a:rPr>
              <a:t>T</a:t>
            </a:r>
            <a:r>
              <a:rPr lang="en-US" sz="4400" cap="none" spc="0" dirty="0">
                <a:ln w="0">
                  <a:noFill/>
                </a:ln>
                <a:solidFill>
                  <a:srgbClr val="465E9C"/>
                </a:solidFill>
                <a:effectLst>
                  <a:outerShdw blurRad="38100" dist="25400" dir="5400000" algn="ctr" rotWithShape="0">
                    <a:srgbClr val="6E747A">
                      <a:alpha val="43000"/>
                    </a:srgbClr>
                  </a:outerShdw>
                </a:effectLst>
                <a:latin typeface="Arial Rounded MT Bold" panose="020F0704030504030204" pitchFamily="34" charset="0"/>
              </a:rPr>
              <a:t>ime based</a:t>
            </a:r>
          </a:p>
        </p:txBody>
      </p:sp>
    </p:spTree>
    <p:extLst>
      <p:ext uri="{BB962C8B-B14F-4D97-AF65-F5344CB8AC3E}">
        <p14:creationId xmlns:p14="http://schemas.microsoft.com/office/powerpoint/2010/main" val="1969200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3478"/>
            <a:ext cx="8229600" cy="742950"/>
          </a:xfrm>
        </p:spPr>
        <p:txBody>
          <a:bodyPr>
            <a:normAutofit/>
          </a:bodyPr>
          <a:lstStyle/>
          <a:p>
            <a:r>
              <a:rPr lang="en-US" dirty="0"/>
              <a:t>PM test at </a:t>
            </a:r>
            <a:r>
              <a:rPr lang="en-CA" dirty="0">
                <a:hlinkClick r:id="rId3"/>
              </a:rPr>
              <a:t>http://thatpmgame.com/</a:t>
            </a:r>
            <a:endParaRPr lang="en-CA" dirty="0"/>
          </a:p>
        </p:txBody>
      </p:sp>
      <p:pic>
        <p:nvPicPr>
          <p:cNvPr id="3" name="Picture 2">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71525"/>
            <a:ext cx="9144000" cy="4361417"/>
          </a:xfrm>
          <a:prstGeom prst="rect">
            <a:avLst/>
          </a:prstGeom>
        </p:spPr>
      </p:pic>
    </p:spTree>
    <p:extLst>
      <p:ext uri="{BB962C8B-B14F-4D97-AF65-F5344CB8AC3E}">
        <p14:creationId xmlns:p14="http://schemas.microsoft.com/office/powerpoint/2010/main" val="2068924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9869" y="267494"/>
            <a:ext cx="8229600" cy="742950"/>
          </a:xfrm>
        </p:spPr>
        <p:txBody>
          <a:bodyPr/>
          <a:lstStyle/>
          <a:p>
            <a:r>
              <a:rPr lang="en-CA" dirty="0"/>
              <a:t>Agenda</a:t>
            </a:r>
          </a:p>
        </p:txBody>
      </p:sp>
      <p:sp>
        <p:nvSpPr>
          <p:cNvPr id="5" name="Content Placeholder 4"/>
          <p:cNvSpPr>
            <a:spLocks noGrp="1"/>
          </p:cNvSpPr>
          <p:nvPr>
            <p:ph idx="1"/>
          </p:nvPr>
        </p:nvSpPr>
        <p:spPr>
          <a:xfrm>
            <a:off x="912198" y="1126900"/>
            <a:ext cx="7715200" cy="3965130"/>
          </a:xfrm>
        </p:spPr>
        <p:txBody>
          <a:bodyPr>
            <a:noAutofit/>
          </a:bodyPr>
          <a:lstStyle/>
          <a:p>
            <a:pPr marL="0" indent="0">
              <a:buNone/>
            </a:pPr>
            <a:r>
              <a:rPr lang="en-CA" dirty="0"/>
              <a:t>Lecture:</a:t>
            </a:r>
          </a:p>
          <a:p>
            <a:pPr marL="457200" lvl="0" indent="-457200">
              <a:buFont typeface="+mj-lt"/>
              <a:buAutoNum type="arabicPeriod"/>
            </a:pPr>
            <a:r>
              <a:rPr lang="en-US"/>
              <a:t>What </a:t>
            </a:r>
            <a:r>
              <a:rPr lang="en-US" dirty="0"/>
              <a:t>is “Project Management?”</a:t>
            </a:r>
          </a:p>
          <a:p>
            <a:pPr marL="457200" lvl="0" indent="-457200">
              <a:buFont typeface="+mj-lt"/>
              <a:buAutoNum type="arabicPeriod"/>
            </a:pPr>
            <a:r>
              <a:rPr lang="en-US" dirty="0"/>
              <a:t>What are some typical “IT Projects?”</a:t>
            </a:r>
          </a:p>
          <a:p>
            <a:pPr marL="457200" indent="-457200">
              <a:buFont typeface="+mj-lt"/>
              <a:buAutoNum type="arabicPeriod"/>
            </a:pPr>
            <a:r>
              <a:rPr lang="en-US" dirty="0"/>
              <a:t>What does a Project Manager do?</a:t>
            </a:r>
          </a:p>
          <a:p>
            <a:pPr marL="457200" indent="-457200">
              <a:buFont typeface="+mj-lt"/>
              <a:buAutoNum type="arabicPeriod"/>
            </a:pPr>
            <a:r>
              <a:rPr lang="en-CA" dirty="0"/>
              <a:t>Project Management Process Groups:</a:t>
            </a:r>
            <a:br>
              <a:rPr lang="en-CA" dirty="0"/>
            </a:br>
            <a:r>
              <a:rPr lang="en-CA" dirty="0"/>
              <a:t>Initiation, Planning, Executing, Controlling, Closing.</a:t>
            </a:r>
          </a:p>
          <a:p>
            <a:pPr marL="457200" indent="-457200">
              <a:buFont typeface="+mj-lt"/>
              <a:buAutoNum type="arabicPeriod"/>
            </a:pPr>
            <a:r>
              <a:rPr lang="en-CA" dirty="0"/>
              <a:t>Advantages of Project Management</a:t>
            </a:r>
          </a:p>
          <a:p>
            <a:pPr marL="457200" indent="-457200">
              <a:buFont typeface="+mj-lt"/>
              <a:buAutoNum type="arabicPeriod"/>
            </a:pPr>
            <a:r>
              <a:rPr lang="en-CA" dirty="0"/>
              <a:t>What is Project Management Certification?</a:t>
            </a: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869" y="1126901"/>
            <a:ext cx="359863" cy="360040"/>
          </a:xfrm>
          <a:prstGeom prst="rect">
            <a:avLst/>
          </a:prstGeom>
        </p:spPr>
      </p:pic>
    </p:spTree>
    <p:extLst>
      <p:ext uri="{BB962C8B-B14F-4D97-AF65-F5344CB8AC3E}">
        <p14:creationId xmlns:p14="http://schemas.microsoft.com/office/powerpoint/2010/main" val="1198030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817" y="413209"/>
            <a:ext cx="8229600" cy="742950"/>
          </a:xfrm>
        </p:spPr>
        <p:txBody>
          <a:bodyPr>
            <a:normAutofit fontScale="90000"/>
          </a:bodyPr>
          <a:lstStyle/>
          <a:p>
            <a:r>
              <a:rPr lang="en-US" dirty="0"/>
              <a:t>Advantages of Project Management &amp;</a:t>
            </a:r>
            <a:br>
              <a:rPr lang="en-US" dirty="0"/>
            </a:br>
            <a:r>
              <a:rPr lang="en-CA" dirty="0"/>
              <a:t>Project Management Certification</a:t>
            </a:r>
            <a:endParaRPr lang="en-US" dirty="0"/>
          </a:p>
        </p:txBody>
      </p:sp>
      <p:sp>
        <p:nvSpPr>
          <p:cNvPr id="3" name="Rectangle 2"/>
          <p:cNvSpPr/>
          <p:nvPr/>
        </p:nvSpPr>
        <p:spPr>
          <a:xfrm>
            <a:off x="0" y="1347614"/>
            <a:ext cx="9144000" cy="379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1597732"/>
            <a:ext cx="3295650"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2666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9502"/>
            <a:ext cx="8229600" cy="742950"/>
          </a:xfrm>
        </p:spPr>
        <p:txBody>
          <a:bodyPr/>
          <a:lstStyle/>
          <a:p>
            <a:r>
              <a:rPr lang="en-CA" dirty="0"/>
              <a:t>Advantages of Project Management</a:t>
            </a:r>
            <a:endParaRPr lang="en-US" dirty="0"/>
          </a:p>
        </p:txBody>
      </p:sp>
      <p:sp>
        <p:nvSpPr>
          <p:cNvPr id="3" name="Content Placeholder 2"/>
          <p:cNvSpPr>
            <a:spLocks noGrp="1"/>
          </p:cNvSpPr>
          <p:nvPr>
            <p:ph idx="1"/>
          </p:nvPr>
        </p:nvSpPr>
        <p:spPr/>
        <p:txBody>
          <a:bodyPr/>
          <a:lstStyle/>
          <a:p>
            <a:pPr>
              <a:lnSpc>
                <a:spcPct val="80000"/>
              </a:lnSpc>
            </a:pPr>
            <a:r>
              <a:rPr lang="en-US" altLang="zh-TW" dirty="0">
                <a:ea typeface="新細明體" pitchFamily="18" charset="-120"/>
              </a:rPr>
              <a:t>Better </a:t>
            </a:r>
            <a:r>
              <a:rPr lang="en-US" altLang="zh-TW" dirty="0">
                <a:solidFill>
                  <a:schemeClr val="tx2"/>
                </a:solidFill>
                <a:ea typeface="新細明體" pitchFamily="18" charset="-120"/>
              </a:rPr>
              <a:t>control of financial, physical, and human resources</a:t>
            </a:r>
          </a:p>
          <a:p>
            <a:pPr>
              <a:lnSpc>
                <a:spcPct val="80000"/>
              </a:lnSpc>
            </a:pPr>
            <a:r>
              <a:rPr lang="en-US" altLang="zh-TW" dirty="0">
                <a:ea typeface="新細明體" pitchFamily="18" charset="-120"/>
              </a:rPr>
              <a:t>Shorter </a:t>
            </a:r>
            <a:r>
              <a:rPr lang="en-US" altLang="zh-TW" dirty="0">
                <a:solidFill>
                  <a:schemeClr val="tx2"/>
                </a:solidFill>
                <a:ea typeface="新細明體" pitchFamily="18" charset="-120"/>
              </a:rPr>
              <a:t>development times</a:t>
            </a:r>
          </a:p>
          <a:p>
            <a:pPr>
              <a:lnSpc>
                <a:spcPct val="80000"/>
              </a:lnSpc>
            </a:pPr>
            <a:r>
              <a:rPr lang="en-US" altLang="zh-TW" dirty="0">
                <a:ea typeface="新細明體" pitchFamily="18" charset="-120"/>
              </a:rPr>
              <a:t>Better </a:t>
            </a:r>
            <a:r>
              <a:rPr lang="en-US" altLang="zh-TW" dirty="0">
                <a:solidFill>
                  <a:schemeClr val="tx2"/>
                </a:solidFill>
                <a:ea typeface="新細明體" pitchFamily="18" charset="-120"/>
              </a:rPr>
              <a:t>internal coordination</a:t>
            </a:r>
          </a:p>
          <a:p>
            <a:pPr>
              <a:lnSpc>
                <a:spcPct val="80000"/>
              </a:lnSpc>
            </a:pPr>
            <a:r>
              <a:rPr lang="en-US" altLang="zh-TW" dirty="0">
                <a:ea typeface="新細明體" pitchFamily="18" charset="-120"/>
              </a:rPr>
              <a:t>Lower </a:t>
            </a:r>
            <a:r>
              <a:rPr lang="en-US" altLang="zh-TW" dirty="0">
                <a:solidFill>
                  <a:schemeClr val="tx2"/>
                </a:solidFill>
                <a:ea typeface="新細明體" pitchFamily="18" charset="-120"/>
              </a:rPr>
              <a:t>overall costs</a:t>
            </a:r>
          </a:p>
          <a:p>
            <a:pPr>
              <a:lnSpc>
                <a:spcPct val="80000"/>
              </a:lnSpc>
            </a:pPr>
            <a:r>
              <a:rPr lang="en-US" altLang="zh-TW" dirty="0">
                <a:ea typeface="新細明體" pitchFamily="18" charset="-120"/>
              </a:rPr>
              <a:t>Improved </a:t>
            </a:r>
            <a:r>
              <a:rPr lang="en-US" altLang="zh-TW" dirty="0">
                <a:solidFill>
                  <a:schemeClr val="tx2"/>
                </a:solidFill>
                <a:ea typeface="新細明體" pitchFamily="18" charset="-120"/>
              </a:rPr>
              <a:t>productivity</a:t>
            </a:r>
          </a:p>
          <a:p>
            <a:pPr>
              <a:lnSpc>
                <a:spcPct val="80000"/>
              </a:lnSpc>
            </a:pPr>
            <a:r>
              <a:rPr lang="en-US" altLang="zh-TW" dirty="0">
                <a:ea typeface="新細明體" pitchFamily="18" charset="-120"/>
              </a:rPr>
              <a:t>Higher </a:t>
            </a:r>
            <a:r>
              <a:rPr lang="en-US" altLang="zh-TW" dirty="0">
                <a:solidFill>
                  <a:schemeClr val="tx2"/>
                </a:solidFill>
                <a:ea typeface="新細明體" pitchFamily="18" charset="-120"/>
              </a:rPr>
              <a:t>worker morale</a:t>
            </a:r>
          </a:p>
          <a:p>
            <a:pPr>
              <a:lnSpc>
                <a:spcPct val="80000"/>
              </a:lnSpc>
            </a:pPr>
            <a:r>
              <a:rPr lang="en-CA" altLang="zh-TW" dirty="0">
                <a:ea typeface="新細明體" pitchFamily="18" charset="-120"/>
              </a:rPr>
              <a:t>Higher </a:t>
            </a:r>
            <a:r>
              <a:rPr lang="en-CA" altLang="zh-TW" dirty="0">
                <a:solidFill>
                  <a:schemeClr val="tx2"/>
                </a:solidFill>
                <a:ea typeface="新細明體" pitchFamily="18" charset="-120"/>
              </a:rPr>
              <a:t>customer satisfaction</a:t>
            </a:r>
            <a:endParaRPr lang="en-US" altLang="zh-TW" dirty="0">
              <a:solidFill>
                <a:schemeClr val="tx2"/>
              </a:solidFill>
              <a:ea typeface="新細明體" pitchFamily="18" charset="-120"/>
            </a:endParaRPr>
          </a:p>
          <a:p>
            <a:endParaRPr lang="en-US" dirty="0"/>
          </a:p>
        </p:txBody>
      </p:sp>
      <p:sp>
        <p:nvSpPr>
          <p:cNvPr id="4" name="Rectangle 3"/>
          <p:cNvSpPr/>
          <p:nvPr/>
        </p:nvSpPr>
        <p:spPr>
          <a:xfrm>
            <a:off x="539552" y="4011910"/>
            <a:ext cx="835292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Project Management is the fastest growing job category today!</a:t>
            </a:r>
            <a:endParaRPr lang="en-US" dirty="0"/>
          </a:p>
        </p:txBody>
      </p:sp>
    </p:spTree>
    <p:extLst>
      <p:ext uri="{BB962C8B-B14F-4D97-AF65-F5344CB8AC3E}">
        <p14:creationId xmlns:p14="http://schemas.microsoft.com/office/powerpoint/2010/main" val="250408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00" y="195486"/>
            <a:ext cx="9001000" cy="742950"/>
          </a:xfrm>
        </p:spPr>
        <p:txBody>
          <a:bodyPr>
            <a:noAutofit/>
          </a:bodyPr>
          <a:lstStyle/>
          <a:p>
            <a:pPr algn="ctr"/>
            <a:r>
              <a:rPr lang="en-CA" sz="3200" dirty="0"/>
              <a:t>PM and more at Seneca College</a:t>
            </a:r>
            <a:endParaRPr lang="en-US" sz="3200" dirty="0"/>
          </a:p>
        </p:txBody>
      </p:sp>
      <p:pic>
        <p:nvPicPr>
          <p:cNvPr id="11266" name="Picture 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1111052"/>
            <a:ext cx="2760955"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a:hlinkClick r:id="rId5"/>
            <a:extLst>
              <a:ext uri="{FF2B5EF4-FFF2-40B4-BE49-F238E27FC236}">
                <a16:creationId xmlns:a16="http://schemas.microsoft.com/office/drawing/2014/main" id="{03179553-66FA-42E0-9BEF-425DB14166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08847" y="1111052"/>
            <a:ext cx="2286319" cy="1676634"/>
          </a:xfrm>
          <a:prstGeom prst="rect">
            <a:avLst/>
          </a:prstGeom>
        </p:spPr>
      </p:pic>
      <p:pic>
        <p:nvPicPr>
          <p:cNvPr id="5" name="Picture 4">
            <a:hlinkClick r:id="rId7"/>
            <a:extLst>
              <a:ext uri="{FF2B5EF4-FFF2-40B4-BE49-F238E27FC236}">
                <a16:creationId xmlns:a16="http://schemas.microsoft.com/office/drawing/2014/main" id="{28384C08-0A3D-48B6-9E0B-4896693AB5A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46594" y="1111052"/>
            <a:ext cx="2248214" cy="1695687"/>
          </a:xfrm>
          <a:prstGeom prst="rect">
            <a:avLst/>
          </a:prstGeom>
        </p:spPr>
      </p:pic>
      <p:pic>
        <p:nvPicPr>
          <p:cNvPr id="6" name="Picture 5">
            <a:hlinkClick r:id="rId9"/>
            <a:extLst>
              <a:ext uri="{FF2B5EF4-FFF2-40B4-BE49-F238E27FC236}">
                <a16:creationId xmlns:a16="http://schemas.microsoft.com/office/drawing/2014/main" id="{2F2F5671-1CB9-4147-B53A-415F2FE78B85}"/>
              </a:ext>
            </a:extLst>
          </p:cNvPr>
          <p:cNvPicPr>
            <a:picLocks noChangeAspect="1"/>
          </p:cNvPicPr>
          <p:nvPr/>
        </p:nvPicPr>
        <p:blipFill>
          <a:blip r:embed="rId10">
            <a:clrChange>
              <a:clrFrom>
                <a:srgbClr val="F5F5F5"/>
              </a:clrFrom>
              <a:clrTo>
                <a:srgbClr val="F5F5F5">
                  <a:alpha val="0"/>
                </a:srgbClr>
              </a:clrTo>
            </a:clrChange>
            <a:extLst>
              <a:ext uri="{28A0092B-C50C-407E-A947-70E740481C1C}">
                <a14:useLocalDpi xmlns:a14="http://schemas.microsoft.com/office/drawing/2010/main" val="0"/>
              </a:ext>
            </a:extLst>
          </a:blip>
          <a:stretch>
            <a:fillRect/>
          </a:stretch>
        </p:blipFill>
        <p:spPr>
          <a:xfrm>
            <a:off x="3857009" y="3026106"/>
            <a:ext cx="4734586" cy="600159"/>
          </a:xfrm>
          <a:prstGeom prst="rect">
            <a:avLst/>
          </a:prstGeom>
        </p:spPr>
      </p:pic>
      <p:sp>
        <p:nvSpPr>
          <p:cNvPr id="7" name="TextBox 6">
            <a:extLst>
              <a:ext uri="{FF2B5EF4-FFF2-40B4-BE49-F238E27FC236}">
                <a16:creationId xmlns:a16="http://schemas.microsoft.com/office/drawing/2014/main" id="{469E680C-F49E-4895-A43B-BE8B581F7501}"/>
              </a:ext>
            </a:extLst>
          </p:cNvPr>
          <p:cNvSpPr txBox="1"/>
          <p:nvPr/>
        </p:nvSpPr>
        <p:spPr>
          <a:xfrm>
            <a:off x="4028058" y="3626265"/>
            <a:ext cx="4392488" cy="1200329"/>
          </a:xfrm>
          <a:prstGeom prst="rect">
            <a:avLst/>
          </a:prstGeom>
          <a:noFill/>
        </p:spPr>
        <p:txBody>
          <a:bodyPr wrap="square" rtlCol="0">
            <a:spAutoFit/>
          </a:bodyPr>
          <a:lstStyle/>
          <a:p>
            <a:pPr algn="ctr"/>
            <a:r>
              <a:rPr lang="en-CA" dirty="0"/>
              <a:t>Full and part-time graduate certificates in FinTech and Security. </a:t>
            </a:r>
            <a:br>
              <a:rPr lang="en-CA" dirty="0"/>
            </a:br>
            <a:r>
              <a:rPr lang="en-CA" dirty="0"/>
              <a:t>Certification &amp; Professional </a:t>
            </a:r>
            <a:br>
              <a:rPr lang="en-CA" dirty="0"/>
            </a:br>
            <a:r>
              <a:rPr lang="en-CA" dirty="0"/>
              <a:t>Development Courses</a:t>
            </a:r>
          </a:p>
        </p:txBody>
      </p:sp>
    </p:spTree>
    <p:extLst>
      <p:ext uri="{BB962C8B-B14F-4D97-AF65-F5344CB8AC3E}">
        <p14:creationId xmlns:p14="http://schemas.microsoft.com/office/powerpoint/2010/main" val="491289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Notes</a:t>
            </a:r>
            <a:endParaRPr lang="en-CA" dirty="0"/>
          </a:p>
        </p:txBody>
      </p:sp>
      <p:sp>
        <p:nvSpPr>
          <p:cNvPr id="3" name="Subtitle 2"/>
          <p:cNvSpPr>
            <a:spLocks noGrp="1"/>
          </p:cNvSpPr>
          <p:nvPr>
            <p:ph type="subTitle" idx="1"/>
          </p:nvPr>
        </p:nvSpPr>
        <p:spPr/>
        <p:txBody>
          <a:bodyPr/>
          <a:lstStyle/>
          <a:p>
            <a:r>
              <a:rPr lang="en-US" dirty="0"/>
              <a:t>What follows may be useful </a:t>
            </a:r>
            <a:br>
              <a:rPr lang="en-US" dirty="0"/>
            </a:br>
            <a:r>
              <a:rPr lang="en-US" dirty="0"/>
              <a:t>in planning the Final Project</a:t>
            </a:r>
            <a:endParaRPr lang="en-CA" dirty="0"/>
          </a:p>
        </p:txBody>
      </p:sp>
    </p:spTree>
    <p:extLst>
      <p:ext uri="{BB962C8B-B14F-4D97-AF65-F5344CB8AC3E}">
        <p14:creationId xmlns:p14="http://schemas.microsoft.com/office/powerpoint/2010/main" val="2646050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4E61E-E301-4EC1-BB8A-55327952265A}"/>
              </a:ext>
            </a:extLst>
          </p:cNvPr>
          <p:cNvSpPr>
            <a:spLocks noGrp="1"/>
          </p:cNvSpPr>
          <p:nvPr>
            <p:ph type="title"/>
          </p:nvPr>
        </p:nvSpPr>
        <p:spPr>
          <a:xfrm>
            <a:off x="467544" y="400050"/>
            <a:ext cx="3106688" cy="4619972"/>
          </a:xfrm>
        </p:spPr>
        <p:txBody>
          <a:bodyPr/>
          <a:lstStyle/>
          <a:p>
            <a:pPr algn="ctr"/>
            <a:r>
              <a:rPr lang="en-CA" dirty="0"/>
              <a:t>Is it too late to start?</a:t>
            </a:r>
          </a:p>
        </p:txBody>
      </p:sp>
      <p:pic>
        <p:nvPicPr>
          <p:cNvPr id="4" name="Picture 3">
            <a:extLst>
              <a:ext uri="{FF2B5EF4-FFF2-40B4-BE49-F238E27FC236}">
                <a16:creationId xmlns:a16="http://schemas.microsoft.com/office/drawing/2014/main" id="{DDE51239-5592-4481-A825-0B4B0DE79369}"/>
              </a:ext>
            </a:extLst>
          </p:cNvPr>
          <p:cNvPicPr>
            <a:picLocks noChangeAspect="1"/>
          </p:cNvPicPr>
          <p:nvPr/>
        </p:nvPicPr>
        <p:blipFill>
          <a:blip r:embed="rId3"/>
          <a:stretch>
            <a:fillRect/>
          </a:stretch>
        </p:blipFill>
        <p:spPr>
          <a:xfrm>
            <a:off x="3957228" y="0"/>
            <a:ext cx="5182417" cy="5143500"/>
          </a:xfrm>
          <a:prstGeom prst="rect">
            <a:avLst/>
          </a:prstGeom>
        </p:spPr>
      </p:pic>
    </p:spTree>
    <p:extLst>
      <p:ext uri="{BB962C8B-B14F-4D97-AF65-F5344CB8AC3E}">
        <p14:creationId xmlns:p14="http://schemas.microsoft.com/office/powerpoint/2010/main" val="2923181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1545-FA4D-4B92-8505-38B52DF9A325}"/>
              </a:ext>
            </a:extLst>
          </p:cNvPr>
          <p:cNvSpPr>
            <a:spLocks noGrp="1"/>
          </p:cNvSpPr>
          <p:nvPr>
            <p:ph type="title"/>
          </p:nvPr>
        </p:nvSpPr>
        <p:spPr>
          <a:xfrm>
            <a:off x="457200" y="267494"/>
            <a:ext cx="8229600" cy="742950"/>
          </a:xfrm>
        </p:spPr>
        <p:txBody>
          <a:bodyPr>
            <a:normAutofit/>
          </a:bodyPr>
          <a:lstStyle/>
          <a:p>
            <a:r>
              <a:rPr lang="en-CA" sz="3200" dirty="0"/>
              <a:t>PM Process Groups</a:t>
            </a:r>
            <a:endParaRPr lang="en-CA" sz="3200" i="1" dirty="0"/>
          </a:p>
        </p:txBody>
      </p:sp>
      <p:sp>
        <p:nvSpPr>
          <p:cNvPr id="3" name="Content Placeholder 2">
            <a:extLst>
              <a:ext uri="{FF2B5EF4-FFF2-40B4-BE49-F238E27FC236}">
                <a16:creationId xmlns:a16="http://schemas.microsoft.com/office/drawing/2014/main" id="{6AAB7C7A-B5A3-4CF1-A4F8-E348ADC21829}"/>
              </a:ext>
            </a:extLst>
          </p:cNvPr>
          <p:cNvSpPr>
            <a:spLocks noGrp="1"/>
          </p:cNvSpPr>
          <p:nvPr>
            <p:ph idx="1"/>
          </p:nvPr>
        </p:nvSpPr>
        <p:spPr>
          <a:xfrm>
            <a:off x="438586" y="960491"/>
            <a:ext cx="8229600" cy="3819872"/>
          </a:xfrm>
        </p:spPr>
        <p:txBody>
          <a:bodyPr>
            <a:normAutofit fontScale="55000" lnSpcReduction="20000"/>
          </a:bodyPr>
          <a:lstStyle/>
          <a:p>
            <a:pPr marL="0" indent="0">
              <a:lnSpc>
                <a:spcPct val="120000"/>
              </a:lnSpc>
              <a:spcBef>
                <a:spcPts val="0"/>
              </a:spcBef>
              <a:spcAft>
                <a:spcPts val="600"/>
              </a:spcAft>
              <a:buNone/>
            </a:pPr>
            <a:r>
              <a:rPr lang="en-US" dirty="0"/>
              <a:t>“artefacts” -- things created by PM and SDLC. from Latin </a:t>
            </a:r>
            <a:r>
              <a:rPr lang="en-US" b="1" i="1" dirty="0" err="1"/>
              <a:t>arte</a:t>
            </a:r>
            <a:r>
              <a:rPr lang="en-US" dirty="0"/>
              <a:t> ‘by or using art’ + </a:t>
            </a:r>
            <a:r>
              <a:rPr lang="en-US" b="1" i="1" dirty="0"/>
              <a:t>factum</a:t>
            </a:r>
            <a:r>
              <a:rPr lang="en-US" dirty="0"/>
              <a:t> ‘something made’.</a:t>
            </a:r>
          </a:p>
          <a:p>
            <a:pPr marL="0" indent="0">
              <a:lnSpc>
                <a:spcPct val="120000"/>
              </a:lnSpc>
              <a:spcBef>
                <a:spcPts val="0"/>
              </a:spcBef>
              <a:spcAft>
                <a:spcPts val="600"/>
              </a:spcAft>
              <a:buNone/>
            </a:pPr>
            <a:r>
              <a:rPr lang="en-US" sz="2800" dirty="0"/>
              <a:t>Initiation</a:t>
            </a:r>
            <a:r>
              <a:rPr lang="en-US" dirty="0"/>
              <a:t>: See the specifications.</a:t>
            </a:r>
          </a:p>
          <a:p>
            <a:pPr marL="0" indent="0">
              <a:buNone/>
            </a:pPr>
            <a:r>
              <a:rPr lang="en-US" dirty="0"/>
              <a:t>Planning  </a:t>
            </a:r>
          </a:p>
          <a:p>
            <a:pPr marL="0" indent="0">
              <a:buNone/>
            </a:pPr>
            <a:r>
              <a:rPr lang="en-US" dirty="0"/>
              <a:t> What does this mean to you with respect to producing the artefacts for the Final Project? </a:t>
            </a:r>
          </a:p>
          <a:p>
            <a:pPr marL="0" indent="0">
              <a:buNone/>
            </a:pPr>
            <a:r>
              <a:rPr lang="en-US" dirty="0"/>
              <a:t> How will you and your group know what is needed, and what is to be done?</a:t>
            </a:r>
          </a:p>
          <a:p>
            <a:pPr marL="0" indent="0">
              <a:buNone/>
            </a:pPr>
            <a:endParaRPr lang="en-US" dirty="0"/>
          </a:p>
          <a:p>
            <a:pPr marL="0" indent="0">
              <a:buNone/>
            </a:pPr>
            <a:r>
              <a:rPr lang="en-US" dirty="0"/>
              <a:t>Executing  </a:t>
            </a:r>
          </a:p>
          <a:p>
            <a:pPr marL="0" indent="0">
              <a:buNone/>
            </a:pPr>
            <a:r>
              <a:rPr lang="en-US" dirty="0"/>
              <a:t> What does this mean to you with respect to producing the artefacts for the Final Project? </a:t>
            </a:r>
          </a:p>
          <a:p>
            <a:pPr marL="0" indent="0">
              <a:buNone/>
            </a:pPr>
            <a:r>
              <a:rPr lang="en-US" dirty="0"/>
              <a:t> How will you and your group create the project artefacts? e.g. Is everyone clear about the scope of their individual tasks? Will the right tools, materials, and resources be available at the right time? </a:t>
            </a:r>
          </a:p>
          <a:p>
            <a:pPr marL="0" indent="0">
              <a:buNone/>
            </a:pPr>
            <a:endParaRPr lang="en-US" dirty="0"/>
          </a:p>
          <a:p>
            <a:pPr marL="0" indent="0">
              <a:buNone/>
            </a:pPr>
            <a:r>
              <a:rPr lang="en-US" dirty="0"/>
              <a:t>Controlling  </a:t>
            </a:r>
          </a:p>
          <a:p>
            <a:pPr marL="0" indent="0">
              <a:buNone/>
            </a:pPr>
            <a:r>
              <a:rPr lang="en-US" dirty="0"/>
              <a:t> What does this mean to you with respect to producing the artefacts for the Final Project?</a:t>
            </a:r>
          </a:p>
          <a:p>
            <a:pPr marL="0" indent="0">
              <a:buNone/>
            </a:pPr>
            <a:r>
              <a:rPr lang="en-US" dirty="0"/>
              <a:t> How will you and your group ensure tasks are completed as planned? </a:t>
            </a:r>
          </a:p>
          <a:p>
            <a:pPr marL="0" indent="0">
              <a:buNone/>
            </a:pPr>
            <a:endParaRPr lang="en-US" dirty="0"/>
          </a:p>
          <a:p>
            <a:pPr marL="0" indent="0">
              <a:buNone/>
            </a:pPr>
            <a:r>
              <a:rPr lang="en-US" dirty="0"/>
              <a:t>Closing  </a:t>
            </a:r>
          </a:p>
          <a:p>
            <a:pPr marL="0" indent="0">
              <a:buNone/>
            </a:pPr>
            <a:r>
              <a:rPr lang="en-US" dirty="0"/>
              <a:t> What does this mean to you with respect to producing the artefacts for the Final Project?</a:t>
            </a:r>
          </a:p>
          <a:p>
            <a:pPr marL="0" indent="0">
              <a:buNone/>
            </a:pPr>
            <a:r>
              <a:rPr lang="en-US" dirty="0"/>
              <a:t> How will you and your group confirm you have completed the project on time with the expected quality?</a:t>
            </a:r>
          </a:p>
        </p:txBody>
      </p:sp>
    </p:spTree>
    <p:extLst>
      <p:ext uri="{BB962C8B-B14F-4D97-AF65-F5344CB8AC3E}">
        <p14:creationId xmlns:p14="http://schemas.microsoft.com/office/powerpoint/2010/main" val="406901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02768" y="308248"/>
            <a:ext cx="8229600" cy="742950"/>
          </a:xfrm>
        </p:spPr>
        <p:txBody>
          <a:bodyPr/>
          <a:lstStyle/>
          <a:p>
            <a:r>
              <a:rPr lang="en-CA" altLang="en-US" dirty="0"/>
              <a:t>Initiation</a:t>
            </a:r>
            <a:endParaRPr lang="en-US" altLang="en-US" dirty="0"/>
          </a:p>
        </p:txBody>
      </p:sp>
      <p:sp>
        <p:nvSpPr>
          <p:cNvPr id="15363" name="Rectangle 3"/>
          <p:cNvSpPr>
            <a:spLocks noGrp="1" noChangeArrowheads="1"/>
          </p:cNvSpPr>
          <p:nvPr>
            <p:ph type="body" idx="1"/>
          </p:nvPr>
        </p:nvSpPr>
        <p:spPr>
          <a:xfrm>
            <a:off x="179512" y="1200150"/>
            <a:ext cx="4320480" cy="3657600"/>
          </a:xfrm>
        </p:spPr>
        <p:txBody>
          <a:bodyPr>
            <a:normAutofit/>
          </a:bodyPr>
          <a:lstStyle/>
          <a:p>
            <a:pPr>
              <a:lnSpc>
                <a:spcPct val="80000"/>
              </a:lnSpc>
            </a:pPr>
            <a:r>
              <a:rPr lang="en-US" altLang="en-US" sz="2400" b="1" dirty="0"/>
              <a:t>Initiation</a:t>
            </a:r>
          </a:p>
          <a:p>
            <a:pPr lvl="1">
              <a:lnSpc>
                <a:spcPct val="80000"/>
              </a:lnSpc>
            </a:pPr>
            <a:r>
              <a:rPr lang="en-CA" altLang="en-US" dirty="0"/>
              <a:t>Typically </a:t>
            </a:r>
            <a:r>
              <a:rPr lang="en-CA" altLang="en-US" dirty="0">
                <a:solidFill>
                  <a:schemeClr val="tx2"/>
                </a:solidFill>
              </a:rPr>
              <a:t>a company has a problem and defines a plan to solve the problem which is approved by management</a:t>
            </a:r>
            <a:r>
              <a:rPr lang="en-CA" altLang="en-US" dirty="0"/>
              <a:t>.</a:t>
            </a:r>
          </a:p>
          <a:p>
            <a:pPr lvl="1">
              <a:lnSpc>
                <a:spcPct val="80000"/>
              </a:lnSpc>
            </a:pPr>
            <a:endParaRPr lang="en-US" altLang="en-US" sz="2000" dirty="0"/>
          </a:p>
          <a:p>
            <a:pPr lvl="1">
              <a:lnSpc>
                <a:spcPct val="80000"/>
              </a:lnSpc>
            </a:pPr>
            <a:r>
              <a:rPr lang="en-US" altLang="en-US" sz="2000" dirty="0"/>
              <a:t>The Plan is </a:t>
            </a:r>
            <a:r>
              <a:rPr lang="en-US" altLang="en-US" sz="2000" dirty="0">
                <a:solidFill>
                  <a:schemeClr val="tx2"/>
                </a:solidFill>
              </a:rPr>
              <a:t>a very </a:t>
            </a:r>
            <a:r>
              <a:rPr lang="en-US" altLang="en-US" dirty="0">
                <a:solidFill>
                  <a:schemeClr val="tx2"/>
                </a:solidFill>
              </a:rPr>
              <a:t>“high-level” plan which defines the objectives to be achieved.</a:t>
            </a:r>
          </a:p>
          <a:p>
            <a:pPr lvl="1">
              <a:lnSpc>
                <a:spcPct val="80000"/>
              </a:lnSpc>
            </a:pPr>
            <a:endParaRPr lang="en-US" altLang="en-US" dirty="0">
              <a:solidFill>
                <a:srgbClr val="0070C0"/>
              </a:solidFill>
            </a:endParaRPr>
          </a:p>
          <a:p>
            <a:pPr lvl="1">
              <a:lnSpc>
                <a:spcPct val="80000"/>
              </a:lnSpc>
            </a:pPr>
            <a:r>
              <a:rPr lang="en-US" altLang="en-US" sz="2000" dirty="0"/>
              <a:t>And typically </a:t>
            </a:r>
            <a:r>
              <a:rPr lang="en-US" altLang="en-US" sz="2000" dirty="0">
                <a:solidFill>
                  <a:schemeClr val="tx2"/>
                </a:solidFill>
              </a:rPr>
              <a:t>grants authority to hir</a:t>
            </a:r>
            <a:r>
              <a:rPr lang="en-US" altLang="en-US" dirty="0">
                <a:solidFill>
                  <a:schemeClr val="tx2"/>
                </a:solidFill>
              </a:rPr>
              <a:t>e a Project Manager (PM)</a:t>
            </a:r>
            <a:endParaRPr lang="en-US" altLang="en-US" sz="2000" dirty="0">
              <a:solidFill>
                <a:schemeClr val="tx2"/>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8498" y="1462087"/>
            <a:ext cx="4619625" cy="313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841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60480"/>
            <a:ext cx="8229600" cy="742950"/>
          </a:xfrm>
        </p:spPr>
        <p:txBody>
          <a:bodyPr/>
          <a:lstStyle/>
          <a:p>
            <a:r>
              <a:rPr lang="en-CA" dirty="0"/>
              <a:t>Planning</a:t>
            </a:r>
            <a:endParaRPr lang="en-US" dirty="0"/>
          </a:p>
        </p:txBody>
      </p:sp>
      <p:pic>
        <p:nvPicPr>
          <p:cNvPr id="3074" name="Picture 2"/>
          <p:cNvPicPr>
            <a:picLocks noChangeAspect="1" noChangeArrowheads="1"/>
          </p:cNvPicPr>
          <p:nvPr/>
        </p:nvPicPr>
        <p:blipFill rotWithShape="1">
          <a:blip r:embed="rId3" cstate="print">
            <a:alphaModFix amt="50000"/>
            <a:extLst>
              <a:ext uri="{28A0092B-C50C-407E-A947-70E740481C1C}">
                <a14:useLocalDpi xmlns:a14="http://schemas.microsoft.com/office/drawing/2010/main" val="0"/>
              </a:ext>
            </a:extLst>
          </a:blip>
          <a:srcRect/>
          <a:stretch/>
        </p:blipFill>
        <p:spPr bwMode="auto">
          <a:xfrm>
            <a:off x="6749023" y="260480"/>
            <a:ext cx="2394977"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107504" y="987574"/>
            <a:ext cx="8640960" cy="3960440"/>
          </a:xfrm>
        </p:spPr>
        <p:txBody>
          <a:bodyPr>
            <a:normAutofit fontScale="92500" lnSpcReduction="20000"/>
          </a:bodyPr>
          <a:lstStyle/>
          <a:p>
            <a:pPr marL="0" indent="0">
              <a:lnSpc>
                <a:spcPct val="110000"/>
              </a:lnSpc>
              <a:spcAft>
                <a:spcPts val="600"/>
              </a:spcAft>
              <a:buNone/>
            </a:pPr>
            <a:r>
              <a:rPr lang="en-CA" b="1" dirty="0"/>
              <a:t>Project Scope: </a:t>
            </a:r>
            <a:r>
              <a:rPr lang="en-CA" dirty="0"/>
              <a:t>work to be delivered which will </a:t>
            </a:r>
            <a:br>
              <a:rPr lang="en-CA" dirty="0"/>
            </a:br>
            <a:r>
              <a:rPr lang="en-CA" dirty="0"/>
              <a:t>support business objectives, goals, and benefits.</a:t>
            </a:r>
          </a:p>
          <a:p>
            <a:pPr marL="0" indent="0">
              <a:lnSpc>
                <a:spcPct val="110000"/>
              </a:lnSpc>
              <a:spcBef>
                <a:spcPts val="600"/>
              </a:spcBef>
              <a:spcAft>
                <a:spcPts val="600"/>
              </a:spcAft>
              <a:buNone/>
            </a:pPr>
            <a:r>
              <a:rPr lang="en-CA" dirty="0"/>
              <a:t>The Project Manager (PM)</a:t>
            </a:r>
          </a:p>
          <a:p>
            <a:pPr>
              <a:lnSpc>
                <a:spcPct val="110000"/>
              </a:lnSpc>
              <a:spcAft>
                <a:spcPts val="600"/>
              </a:spcAft>
            </a:pPr>
            <a:r>
              <a:rPr lang="en-CA" dirty="0"/>
              <a:t>defines project parameters through consultation with stakeholders. typically: Senior Management, Key &amp; End Users, Technical Staff</a:t>
            </a:r>
          </a:p>
          <a:p>
            <a:pPr>
              <a:lnSpc>
                <a:spcPct val="110000"/>
              </a:lnSpc>
              <a:spcAft>
                <a:spcPts val="600"/>
              </a:spcAft>
            </a:pPr>
            <a:r>
              <a:rPr lang="en-CA" dirty="0"/>
              <a:t>ensures the project's objectives – delivery of scope – </a:t>
            </a:r>
            <a:br>
              <a:rPr lang="en-CA" dirty="0"/>
            </a:br>
            <a:r>
              <a:rPr lang="en-CA" dirty="0"/>
              <a:t>are realistic, achievable, and deliverable.</a:t>
            </a:r>
          </a:p>
          <a:p>
            <a:pPr>
              <a:lnSpc>
                <a:spcPct val="110000"/>
              </a:lnSpc>
              <a:spcAft>
                <a:spcPts val="600"/>
              </a:spcAft>
            </a:pPr>
            <a:r>
              <a:rPr lang="en-CA" dirty="0"/>
              <a:t>details the project scope so all stakeholders fully understand the work to be done (and not done).</a:t>
            </a:r>
          </a:p>
          <a:p>
            <a:pPr>
              <a:lnSpc>
                <a:spcPct val="110000"/>
              </a:lnSpc>
              <a:spcAft>
                <a:spcPts val="600"/>
              </a:spcAft>
            </a:pPr>
            <a:r>
              <a:rPr lang="en-CA" dirty="0"/>
              <a:t>estimates project costs, sets delivery schedule, defines value. </a:t>
            </a:r>
          </a:p>
        </p:txBody>
      </p:sp>
    </p:spTree>
    <p:extLst>
      <p:ext uri="{BB962C8B-B14F-4D97-AF65-F5344CB8AC3E}">
        <p14:creationId xmlns:p14="http://schemas.microsoft.com/office/powerpoint/2010/main" val="1325370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95486"/>
            <a:ext cx="8229600" cy="742950"/>
          </a:xfrm>
        </p:spPr>
        <p:txBody>
          <a:bodyPr>
            <a:normAutofit/>
          </a:bodyPr>
          <a:lstStyle/>
          <a:p>
            <a:r>
              <a:rPr lang="en-CA" sz="3200" dirty="0"/>
              <a:t>Planning – Work Breakdown Schedule (WBS)</a:t>
            </a:r>
            <a:endParaRPr lang="en-US" sz="3200" dirty="0"/>
          </a:p>
        </p:txBody>
      </p:sp>
      <p:sp>
        <p:nvSpPr>
          <p:cNvPr id="3" name="Content Placeholder 2"/>
          <p:cNvSpPr>
            <a:spLocks noGrp="1"/>
          </p:cNvSpPr>
          <p:nvPr>
            <p:ph idx="1"/>
          </p:nvPr>
        </p:nvSpPr>
        <p:spPr>
          <a:xfrm>
            <a:off x="35496" y="997855"/>
            <a:ext cx="3672408" cy="3943350"/>
          </a:xfrm>
        </p:spPr>
        <p:txBody>
          <a:bodyPr>
            <a:normAutofit lnSpcReduction="10000"/>
          </a:bodyPr>
          <a:lstStyle/>
          <a:p>
            <a:pPr>
              <a:lnSpc>
                <a:spcPct val="110000"/>
              </a:lnSpc>
              <a:spcBef>
                <a:spcPts val="0"/>
              </a:spcBef>
            </a:pPr>
            <a:r>
              <a:rPr lang="en-CA" dirty="0"/>
              <a:t>WBS </a:t>
            </a:r>
            <a:r>
              <a:rPr lang="en-CA" dirty="0">
                <a:solidFill>
                  <a:schemeClr val="tx2"/>
                </a:solidFill>
              </a:rPr>
              <a:t>breaks Scope into tasks (details of </a:t>
            </a:r>
            <a:r>
              <a:rPr lang="en-CA" i="1" dirty="0">
                <a:solidFill>
                  <a:schemeClr val="tx2"/>
                </a:solidFill>
              </a:rPr>
              <a:t>what</a:t>
            </a:r>
            <a:r>
              <a:rPr lang="en-CA" dirty="0">
                <a:solidFill>
                  <a:schemeClr val="tx2"/>
                </a:solidFill>
              </a:rPr>
              <a:t> must be done, not how) with estimated hours and needed skill levels.</a:t>
            </a:r>
            <a:endParaRPr lang="en-CA" dirty="0"/>
          </a:p>
          <a:p>
            <a:pPr>
              <a:lnSpc>
                <a:spcPct val="110000"/>
              </a:lnSpc>
              <a:spcBef>
                <a:spcPts val="0"/>
              </a:spcBef>
            </a:pPr>
            <a:r>
              <a:rPr lang="en-CA" dirty="0"/>
              <a:t>A Gantt Chart </a:t>
            </a:r>
            <a:r>
              <a:rPr lang="en-CA" dirty="0">
                <a:solidFill>
                  <a:schemeClr val="tx2"/>
                </a:solidFill>
              </a:rPr>
              <a:t>gives the overall timeline for work-packages to be assigned to people or technical roles.</a:t>
            </a:r>
            <a:endParaRPr lang="en-CA"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904" y="1275606"/>
            <a:ext cx="5383828" cy="3240360"/>
          </a:xfrm>
          <a:prstGeom prst="rect">
            <a:avLst/>
          </a:prstGeom>
        </p:spPr>
      </p:pic>
    </p:spTree>
    <p:extLst>
      <p:ext uri="{BB962C8B-B14F-4D97-AF65-F5344CB8AC3E}">
        <p14:creationId xmlns:p14="http://schemas.microsoft.com/office/powerpoint/2010/main" val="3773894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4A5A1365-C84A-4EA7-AFE4-24546DEC5297}"/>
              </a:ext>
            </a:extLst>
          </p:cNvPr>
          <p:cNvSpPr>
            <a:spLocks noGrp="1"/>
          </p:cNvSpPr>
          <p:nvPr>
            <p:ph type="title"/>
          </p:nvPr>
        </p:nvSpPr>
        <p:spPr>
          <a:xfrm>
            <a:off x="107504" y="195486"/>
            <a:ext cx="8229600" cy="742950"/>
          </a:xfrm>
        </p:spPr>
        <p:txBody>
          <a:bodyPr>
            <a:normAutofit/>
          </a:bodyPr>
          <a:lstStyle/>
          <a:p>
            <a:r>
              <a:rPr lang="en-CA" sz="3200" dirty="0"/>
              <a:t>Planning – Budget of estimated costs</a:t>
            </a:r>
            <a:endParaRPr lang="en-US" sz="3200" dirty="0"/>
          </a:p>
        </p:txBody>
      </p:sp>
      <p:graphicFrame>
        <p:nvGraphicFramePr>
          <p:cNvPr id="6" name="Table 6">
            <a:extLst>
              <a:ext uri="{FF2B5EF4-FFF2-40B4-BE49-F238E27FC236}">
                <a16:creationId xmlns:a16="http://schemas.microsoft.com/office/drawing/2014/main" id="{0647FBFE-D390-4FF9-BC84-7D83CA185E6C}"/>
              </a:ext>
            </a:extLst>
          </p:cNvPr>
          <p:cNvGraphicFramePr>
            <a:graphicFrameLocks noGrp="1"/>
          </p:cNvGraphicFramePr>
          <p:nvPr>
            <p:extLst>
              <p:ext uri="{D42A27DB-BD31-4B8C-83A1-F6EECF244321}">
                <p14:modId xmlns:p14="http://schemas.microsoft.com/office/powerpoint/2010/main" val="3306371386"/>
              </p:ext>
            </p:extLst>
          </p:nvPr>
        </p:nvGraphicFramePr>
        <p:xfrm>
          <a:off x="341580" y="843558"/>
          <a:ext cx="8460840" cy="3937000"/>
        </p:xfrm>
        <a:graphic>
          <a:graphicData uri="http://schemas.openxmlformats.org/drawingml/2006/table">
            <a:tbl>
              <a:tblPr firstRow="1" bandRow="1">
                <a:tableStyleId>{8799B23B-EC83-4686-B30A-512413B5E67A}</a:tableStyleId>
              </a:tblPr>
              <a:tblGrid>
                <a:gridCol w="5238532">
                  <a:extLst>
                    <a:ext uri="{9D8B030D-6E8A-4147-A177-3AD203B41FA5}">
                      <a16:colId xmlns:a16="http://schemas.microsoft.com/office/drawing/2014/main" val="3464569231"/>
                    </a:ext>
                  </a:extLst>
                </a:gridCol>
                <a:gridCol w="792088">
                  <a:extLst>
                    <a:ext uri="{9D8B030D-6E8A-4147-A177-3AD203B41FA5}">
                      <a16:colId xmlns:a16="http://schemas.microsoft.com/office/drawing/2014/main" val="4223578656"/>
                    </a:ext>
                  </a:extLst>
                </a:gridCol>
                <a:gridCol w="1080120">
                  <a:extLst>
                    <a:ext uri="{9D8B030D-6E8A-4147-A177-3AD203B41FA5}">
                      <a16:colId xmlns:a16="http://schemas.microsoft.com/office/drawing/2014/main" val="3187967464"/>
                    </a:ext>
                  </a:extLst>
                </a:gridCol>
                <a:gridCol w="1350100">
                  <a:extLst>
                    <a:ext uri="{9D8B030D-6E8A-4147-A177-3AD203B41FA5}">
                      <a16:colId xmlns:a16="http://schemas.microsoft.com/office/drawing/2014/main" val="2948071738"/>
                    </a:ext>
                  </a:extLst>
                </a:gridCol>
              </a:tblGrid>
              <a:tr h="370840">
                <a:tc>
                  <a:txBody>
                    <a:bodyPr/>
                    <a:lstStyle/>
                    <a:p>
                      <a:r>
                        <a:rPr lang="en-CA" b="0" i="0" u="sng" dirty="0"/>
                        <a:t>Equipment description</a:t>
                      </a:r>
                    </a:p>
                  </a:txBody>
                  <a:tcPr/>
                </a:tc>
                <a:tc>
                  <a:txBody>
                    <a:bodyPr/>
                    <a:lstStyle/>
                    <a:p>
                      <a:pPr algn="r"/>
                      <a:r>
                        <a:rPr lang="en-CA" sz="1200" b="0" i="0" u="sng" dirty="0"/>
                        <a:t>units</a:t>
                      </a:r>
                      <a:endParaRPr lang="en-CA" b="0" i="0" u="sng" dirty="0"/>
                    </a:p>
                  </a:txBody>
                  <a:tcPr anchor="ctr"/>
                </a:tc>
                <a:tc>
                  <a:txBody>
                    <a:bodyPr/>
                    <a:lstStyle/>
                    <a:p>
                      <a:pPr algn="r"/>
                      <a:r>
                        <a:rPr lang="en-CA" b="0" i="0" u="sng" dirty="0"/>
                        <a:t>$/unit</a:t>
                      </a:r>
                    </a:p>
                  </a:txBody>
                  <a:tcPr/>
                </a:tc>
                <a:tc>
                  <a:txBody>
                    <a:bodyPr/>
                    <a:lstStyle/>
                    <a:p>
                      <a:pPr algn="r"/>
                      <a:r>
                        <a:rPr lang="en-CA" b="0" i="0" u="sng" dirty="0"/>
                        <a:t>Estimate</a:t>
                      </a:r>
                    </a:p>
                  </a:txBody>
                  <a:tcPr/>
                </a:tc>
                <a:extLst>
                  <a:ext uri="{0D108BD9-81ED-4DB2-BD59-A6C34878D82A}">
                    <a16:rowId xmlns:a16="http://schemas.microsoft.com/office/drawing/2014/main" val="2203819613"/>
                  </a:ext>
                </a:extLst>
              </a:tr>
              <a:tr h="370840">
                <a:tc>
                  <a:txBody>
                    <a:bodyPr/>
                    <a:lstStyle/>
                    <a:p>
                      <a:r>
                        <a:rPr lang="en-CA" dirty="0"/>
                        <a:t>Component A </a:t>
                      </a:r>
                      <a:r>
                        <a:rPr lang="en-CA" i="1" dirty="0"/>
                        <a:t>(details &amp; configuration)</a:t>
                      </a:r>
                    </a:p>
                  </a:txBody>
                  <a:tcPr/>
                </a:tc>
                <a:tc>
                  <a:txBody>
                    <a:bodyPr/>
                    <a:lstStyle/>
                    <a:p>
                      <a:pPr algn="r"/>
                      <a:r>
                        <a:rPr lang="en-CA" dirty="0"/>
                        <a:t>1</a:t>
                      </a:r>
                    </a:p>
                  </a:txBody>
                  <a:tcPr/>
                </a:tc>
                <a:tc>
                  <a:txBody>
                    <a:bodyPr/>
                    <a:lstStyle/>
                    <a:p>
                      <a:pPr algn="r"/>
                      <a:r>
                        <a:rPr lang="en-CA" dirty="0"/>
                        <a:t>9,234.50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CA" dirty="0"/>
                        <a:t>9,234.50</a:t>
                      </a:r>
                    </a:p>
                  </a:txBody>
                  <a:tcPr/>
                </a:tc>
                <a:extLst>
                  <a:ext uri="{0D108BD9-81ED-4DB2-BD59-A6C34878D82A}">
                    <a16:rowId xmlns:a16="http://schemas.microsoft.com/office/drawing/2014/main" val="40436480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Component B </a:t>
                      </a:r>
                      <a:r>
                        <a:rPr lang="en-CA" i="1" dirty="0"/>
                        <a:t>(details &amp; configuration)</a:t>
                      </a:r>
                    </a:p>
                  </a:txBody>
                  <a:tcPr/>
                </a:tc>
                <a:tc>
                  <a:txBody>
                    <a:bodyPr/>
                    <a:lstStyle/>
                    <a:p>
                      <a:pPr algn="r"/>
                      <a:r>
                        <a:rPr lang="en-CA" dirty="0"/>
                        <a:t>79</a:t>
                      </a:r>
                    </a:p>
                  </a:txBody>
                  <a:tcPr/>
                </a:tc>
                <a:tc>
                  <a:txBody>
                    <a:bodyPr/>
                    <a:lstStyle/>
                    <a:p>
                      <a:pPr algn="r"/>
                      <a:r>
                        <a:rPr lang="en-CA" dirty="0"/>
                        <a:t>987.65</a:t>
                      </a:r>
                    </a:p>
                  </a:txBody>
                  <a:tcPr/>
                </a:tc>
                <a:tc>
                  <a:txBody>
                    <a:bodyPr/>
                    <a:lstStyle/>
                    <a:p>
                      <a:pPr algn="r"/>
                      <a:r>
                        <a:rPr lang="en-CA" dirty="0"/>
                        <a:t>78,024.35</a:t>
                      </a:r>
                    </a:p>
                  </a:txBody>
                  <a:tcPr/>
                </a:tc>
                <a:extLst>
                  <a:ext uri="{0D108BD9-81ED-4DB2-BD59-A6C34878D82A}">
                    <a16:rowId xmlns:a16="http://schemas.microsoft.com/office/drawing/2014/main" val="29051786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Component C </a:t>
                      </a:r>
                      <a:r>
                        <a:rPr lang="en-CA" i="1" dirty="0"/>
                        <a:t>(details &amp; configuration)</a:t>
                      </a:r>
                    </a:p>
                  </a:txBody>
                  <a:tcPr/>
                </a:tc>
                <a:tc>
                  <a:txBody>
                    <a:bodyPr/>
                    <a:lstStyle/>
                    <a:p>
                      <a:pPr algn="r"/>
                      <a:r>
                        <a:rPr lang="en-CA" dirty="0"/>
                        <a:t>83</a:t>
                      </a:r>
                    </a:p>
                  </a:txBody>
                  <a:tcPr/>
                </a:tc>
                <a:tc>
                  <a:txBody>
                    <a:bodyPr/>
                    <a:lstStyle/>
                    <a:p>
                      <a:pPr algn="r"/>
                      <a:r>
                        <a:rPr lang="en-CA" dirty="0"/>
                        <a:t>345.67</a:t>
                      </a:r>
                    </a:p>
                  </a:txBody>
                  <a:tcPr/>
                </a:tc>
                <a:tc>
                  <a:txBody>
                    <a:bodyPr/>
                    <a:lstStyle/>
                    <a:p>
                      <a:pPr algn="r"/>
                      <a:r>
                        <a:rPr lang="en-CA" dirty="0"/>
                        <a:t>28,690.61</a:t>
                      </a:r>
                    </a:p>
                  </a:txBody>
                  <a:tcPr/>
                </a:tc>
                <a:extLst>
                  <a:ext uri="{0D108BD9-81ED-4DB2-BD59-A6C34878D82A}">
                    <a16:rowId xmlns:a16="http://schemas.microsoft.com/office/drawing/2014/main" val="42159435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Equipment total</a:t>
                      </a:r>
                    </a:p>
                  </a:txBody>
                  <a:tcPr/>
                </a:tc>
                <a:tc>
                  <a:txBody>
                    <a:bodyPr/>
                    <a:lstStyle/>
                    <a:p>
                      <a:pPr algn="r"/>
                      <a:endParaRPr lang="en-CA" b="1"/>
                    </a:p>
                  </a:txBody>
                  <a:tcPr/>
                </a:tc>
                <a:tc>
                  <a:txBody>
                    <a:bodyPr/>
                    <a:lstStyle/>
                    <a:p>
                      <a:pPr algn="r"/>
                      <a:endParaRPr lang="en-CA" b="1"/>
                    </a:p>
                  </a:txBody>
                  <a:tcPr/>
                </a:tc>
                <a:tc>
                  <a:txBody>
                    <a:bodyPr/>
                    <a:lstStyle/>
                    <a:p>
                      <a:pPr algn="r"/>
                      <a:r>
                        <a:rPr lang="en-CA" b="1" u="sng" dirty="0"/>
                        <a:t>115,949.46</a:t>
                      </a:r>
                    </a:p>
                  </a:txBody>
                  <a:tcPr/>
                </a:tc>
                <a:extLst>
                  <a:ext uri="{0D108BD9-81ED-4DB2-BD59-A6C34878D82A}">
                    <a16:rowId xmlns:a16="http://schemas.microsoft.com/office/drawing/2014/main" val="3628496023"/>
                  </a:ext>
                </a:extLst>
              </a:tr>
              <a:tr h="180000">
                <a:tc>
                  <a:txBody>
                    <a:bodyPr/>
                    <a:lstStyle/>
                    <a:p>
                      <a:endParaRPr lang="en-CA" sz="900" dirty="0"/>
                    </a:p>
                  </a:txBody>
                  <a:tcPr/>
                </a:tc>
                <a:tc>
                  <a:txBody>
                    <a:bodyPr/>
                    <a:lstStyle/>
                    <a:p>
                      <a:pPr algn="r"/>
                      <a:endParaRPr lang="en-CA" sz="900"/>
                    </a:p>
                  </a:txBody>
                  <a:tcPr/>
                </a:tc>
                <a:tc>
                  <a:txBody>
                    <a:bodyPr/>
                    <a:lstStyle/>
                    <a:p>
                      <a:pPr algn="r"/>
                      <a:endParaRPr lang="en-CA" sz="900"/>
                    </a:p>
                  </a:txBody>
                  <a:tcPr/>
                </a:tc>
                <a:tc>
                  <a:txBody>
                    <a:bodyPr/>
                    <a:lstStyle/>
                    <a:p>
                      <a:pPr algn="r"/>
                      <a:endParaRPr lang="en-CA" sz="900" dirty="0"/>
                    </a:p>
                  </a:txBody>
                  <a:tcPr/>
                </a:tc>
                <a:extLst>
                  <a:ext uri="{0D108BD9-81ED-4DB2-BD59-A6C34878D82A}">
                    <a16:rowId xmlns:a16="http://schemas.microsoft.com/office/drawing/2014/main" val="167467658"/>
                  </a:ext>
                </a:extLst>
              </a:tr>
              <a:tr h="370840">
                <a:tc>
                  <a:txBody>
                    <a:bodyPr/>
                    <a:lstStyle/>
                    <a:p>
                      <a:r>
                        <a:rPr lang="en-CA" b="0" i="0" u="sng" dirty="0"/>
                        <a:t>Services description</a:t>
                      </a:r>
                    </a:p>
                  </a:txBody>
                  <a:tcPr/>
                </a:tc>
                <a:tc>
                  <a:txBody>
                    <a:bodyPr/>
                    <a:lstStyle/>
                    <a:p>
                      <a:pPr algn="r"/>
                      <a:r>
                        <a:rPr lang="en-CA" sz="1200" b="0" i="0" u="sng" dirty="0"/>
                        <a:t>hours</a:t>
                      </a:r>
                      <a:endParaRPr lang="en-CA" b="0" i="0" u="sng" dirty="0"/>
                    </a:p>
                  </a:txBody>
                  <a:tcPr anchor="ctr"/>
                </a:tc>
                <a:tc>
                  <a:txBody>
                    <a:bodyPr/>
                    <a:lstStyle/>
                    <a:p>
                      <a:pPr algn="r"/>
                      <a:r>
                        <a:rPr lang="en-CA" b="0" i="0" u="sng" dirty="0"/>
                        <a:t>$/hour</a:t>
                      </a:r>
                    </a:p>
                  </a:txBody>
                  <a:tcPr/>
                </a:tc>
                <a:tc>
                  <a:txBody>
                    <a:bodyPr/>
                    <a:lstStyle/>
                    <a:p>
                      <a:pPr algn="r"/>
                      <a:r>
                        <a:rPr lang="en-CA" b="0" i="0" u="sng" dirty="0"/>
                        <a:t>Estimate</a:t>
                      </a:r>
                    </a:p>
                  </a:txBody>
                  <a:tcPr/>
                </a:tc>
                <a:extLst>
                  <a:ext uri="{0D108BD9-81ED-4DB2-BD59-A6C34878D82A}">
                    <a16:rowId xmlns:a16="http://schemas.microsoft.com/office/drawing/2014/main" val="3519552009"/>
                  </a:ext>
                </a:extLst>
              </a:tr>
              <a:tr h="370840">
                <a:tc>
                  <a:txBody>
                    <a:bodyPr/>
                    <a:lstStyle/>
                    <a:p>
                      <a:r>
                        <a:rPr lang="en-CA" dirty="0"/>
                        <a:t>WBS task category 1</a:t>
                      </a:r>
                    </a:p>
                  </a:txBody>
                  <a:tcPr/>
                </a:tc>
                <a:tc>
                  <a:txBody>
                    <a:bodyPr/>
                    <a:lstStyle/>
                    <a:p>
                      <a:pPr algn="r"/>
                      <a:r>
                        <a:rPr lang="en-CA" dirty="0"/>
                        <a:t>87.5</a:t>
                      </a:r>
                    </a:p>
                  </a:txBody>
                  <a:tcPr/>
                </a:tc>
                <a:tc>
                  <a:txBody>
                    <a:bodyPr/>
                    <a:lstStyle/>
                    <a:p>
                      <a:pPr algn="r"/>
                      <a:r>
                        <a:rPr lang="en-CA" dirty="0"/>
                        <a:t>99.00</a:t>
                      </a:r>
                    </a:p>
                  </a:txBody>
                  <a:tcPr/>
                </a:tc>
                <a:tc>
                  <a:txBody>
                    <a:bodyPr/>
                    <a:lstStyle/>
                    <a:p>
                      <a:pPr algn="r"/>
                      <a:r>
                        <a:rPr lang="en-CA" dirty="0"/>
                        <a:t>8,662.50</a:t>
                      </a:r>
                    </a:p>
                  </a:txBody>
                  <a:tcPr/>
                </a:tc>
                <a:extLst>
                  <a:ext uri="{0D108BD9-81ED-4DB2-BD59-A6C34878D82A}">
                    <a16:rowId xmlns:a16="http://schemas.microsoft.com/office/drawing/2014/main" val="35276523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WBS task category 2</a:t>
                      </a:r>
                    </a:p>
                  </a:txBody>
                  <a:tcPr/>
                </a:tc>
                <a:tc>
                  <a:txBody>
                    <a:bodyPr/>
                    <a:lstStyle/>
                    <a:p>
                      <a:pPr algn="r"/>
                      <a:r>
                        <a:rPr lang="en-CA" dirty="0"/>
                        <a:t>190.0</a:t>
                      </a:r>
                    </a:p>
                  </a:txBody>
                  <a:tcPr/>
                </a:tc>
                <a:tc>
                  <a:txBody>
                    <a:bodyPr/>
                    <a:lstStyle/>
                    <a:p>
                      <a:pPr algn="r"/>
                      <a:r>
                        <a:rPr lang="en-CA" dirty="0"/>
                        <a:t>24.00</a:t>
                      </a:r>
                    </a:p>
                  </a:txBody>
                  <a:tcPr/>
                </a:tc>
                <a:tc>
                  <a:txBody>
                    <a:bodyPr/>
                    <a:lstStyle/>
                    <a:p>
                      <a:pPr algn="r"/>
                      <a:r>
                        <a:rPr lang="en-CA" dirty="0"/>
                        <a:t>4,560.00</a:t>
                      </a:r>
                    </a:p>
                  </a:txBody>
                  <a:tcPr/>
                </a:tc>
                <a:extLst>
                  <a:ext uri="{0D108BD9-81ED-4DB2-BD59-A6C34878D82A}">
                    <a16:rowId xmlns:a16="http://schemas.microsoft.com/office/drawing/2014/main" val="28670157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WBS task category 3</a:t>
                      </a:r>
                    </a:p>
                  </a:txBody>
                  <a:tcPr/>
                </a:tc>
                <a:tc>
                  <a:txBody>
                    <a:bodyPr/>
                    <a:lstStyle/>
                    <a:p>
                      <a:pPr algn="r"/>
                      <a:r>
                        <a:rPr lang="en-CA" dirty="0"/>
                        <a:t>63</a:t>
                      </a:r>
                    </a:p>
                  </a:txBody>
                  <a:tcPr/>
                </a:tc>
                <a:tc>
                  <a:txBody>
                    <a:bodyPr/>
                    <a:lstStyle/>
                    <a:p>
                      <a:pPr algn="r"/>
                      <a:r>
                        <a:rPr lang="en-CA" dirty="0"/>
                        <a:t>150.00</a:t>
                      </a:r>
                    </a:p>
                  </a:txBody>
                  <a:tcPr/>
                </a:tc>
                <a:tc>
                  <a:txBody>
                    <a:bodyPr/>
                    <a:lstStyle/>
                    <a:p>
                      <a:pPr algn="r"/>
                      <a:r>
                        <a:rPr lang="en-CA" dirty="0"/>
                        <a:t>9,450.00</a:t>
                      </a:r>
                    </a:p>
                  </a:txBody>
                  <a:tcPr/>
                </a:tc>
                <a:extLst>
                  <a:ext uri="{0D108BD9-81ED-4DB2-BD59-A6C34878D82A}">
                    <a16:rowId xmlns:a16="http://schemas.microsoft.com/office/drawing/2014/main" val="947646162"/>
                  </a:ext>
                </a:extLst>
              </a:tr>
              <a:tr h="370840">
                <a:tc>
                  <a:txBody>
                    <a:bodyPr/>
                    <a:lstStyle/>
                    <a:p>
                      <a:r>
                        <a:rPr lang="en-CA" b="1" dirty="0"/>
                        <a:t>Services total</a:t>
                      </a:r>
                    </a:p>
                  </a:txBody>
                  <a:tcPr/>
                </a:tc>
                <a:tc>
                  <a:txBody>
                    <a:bodyPr/>
                    <a:lstStyle/>
                    <a:p>
                      <a:pPr algn="r"/>
                      <a:endParaRPr lang="en-CA" dirty="0"/>
                    </a:p>
                  </a:txBody>
                  <a:tcPr/>
                </a:tc>
                <a:tc>
                  <a:txBody>
                    <a:bodyPr/>
                    <a:lstStyle/>
                    <a:p>
                      <a:pPr algn="r"/>
                      <a:endParaRPr lang="en-CA" dirty="0"/>
                    </a:p>
                  </a:txBody>
                  <a:tcPr/>
                </a:tc>
                <a:tc>
                  <a:txBody>
                    <a:bodyPr/>
                    <a:lstStyle/>
                    <a:p>
                      <a:pPr algn="r"/>
                      <a:r>
                        <a:rPr lang="en-CA" b="1" u="sng" dirty="0"/>
                        <a:t>22,672.50</a:t>
                      </a:r>
                    </a:p>
                  </a:txBody>
                  <a:tcPr/>
                </a:tc>
                <a:extLst>
                  <a:ext uri="{0D108BD9-81ED-4DB2-BD59-A6C34878D82A}">
                    <a16:rowId xmlns:a16="http://schemas.microsoft.com/office/drawing/2014/main" val="1425089789"/>
                  </a:ext>
                </a:extLst>
              </a:tr>
            </a:tbl>
          </a:graphicData>
        </a:graphic>
      </p:graphicFrame>
    </p:spTree>
    <p:extLst>
      <p:ext uri="{BB962C8B-B14F-4D97-AF65-F5344CB8AC3E}">
        <p14:creationId xmlns:p14="http://schemas.microsoft.com/office/powerpoint/2010/main" val="2903982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3E681-DB76-4374-8313-A9308815E067}"/>
              </a:ext>
            </a:extLst>
          </p:cNvPr>
          <p:cNvSpPr>
            <a:spLocks noGrp="1"/>
          </p:cNvSpPr>
          <p:nvPr>
            <p:ph type="title"/>
          </p:nvPr>
        </p:nvSpPr>
        <p:spPr>
          <a:xfrm>
            <a:off x="457200" y="388640"/>
            <a:ext cx="8229600" cy="742950"/>
          </a:xfrm>
        </p:spPr>
        <p:txBody>
          <a:bodyPr/>
          <a:lstStyle/>
          <a:p>
            <a:pPr algn="ctr"/>
            <a:r>
              <a:rPr lang="en-CA" dirty="0"/>
              <a:t>Some see the glass as half empty</a:t>
            </a:r>
          </a:p>
        </p:txBody>
      </p:sp>
      <p:pic>
        <p:nvPicPr>
          <p:cNvPr id="4" name="!!glass">
            <a:extLst>
              <a:ext uri="{FF2B5EF4-FFF2-40B4-BE49-F238E27FC236}">
                <a16:creationId xmlns:a16="http://schemas.microsoft.com/office/drawing/2014/main" id="{8AEAB905-CCFF-4460-9339-5434EA5515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1127" y="803954"/>
            <a:ext cx="3181745" cy="4339546"/>
          </a:xfrm>
          <a:prstGeom prst="rect">
            <a:avLst/>
          </a:prstGeom>
        </p:spPr>
      </p:pic>
    </p:spTree>
    <p:extLst>
      <p:ext uri="{BB962C8B-B14F-4D97-AF65-F5344CB8AC3E}">
        <p14:creationId xmlns:p14="http://schemas.microsoft.com/office/powerpoint/2010/main" val="196287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items on a table&#10;&#10;Description automatically generated">
            <a:extLst>
              <a:ext uri="{FF2B5EF4-FFF2-40B4-BE49-F238E27FC236}">
                <a16:creationId xmlns:a16="http://schemas.microsoft.com/office/drawing/2014/main" id="{BAA1B670-2F05-41CC-81BD-76E089166A1E}"/>
              </a:ext>
            </a:extLst>
          </p:cNvPr>
          <p:cNvPicPr>
            <a:picLocks noChangeAspect="1"/>
          </p:cNvPicPr>
          <p:nvPr/>
        </p:nvPicPr>
        <p:blipFill>
          <a:blip r:embed="rId3">
            <a:alphaModFix amt="10000"/>
            <a:extLst>
              <a:ext uri="{28A0092B-C50C-407E-A947-70E740481C1C}">
                <a14:useLocalDpi xmlns:a14="http://schemas.microsoft.com/office/drawing/2010/main" val="0"/>
              </a:ext>
            </a:extLst>
          </a:blip>
          <a:stretch>
            <a:fillRect/>
          </a:stretch>
        </p:blipFill>
        <p:spPr>
          <a:xfrm>
            <a:off x="144016" y="28947"/>
            <a:ext cx="8820472" cy="5141076"/>
          </a:xfrm>
          <a:prstGeom prst="rect">
            <a:avLst/>
          </a:prstGeom>
        </p:spPr>
      </p:pic>
      <p:sp>
        <p:nvSpPr>
          <p:cNvPr id="2" name="Title 1"/>
          <p:cNvSpPr>
            <a:spLocks noGrp="1"/>
          </p:cNvSpPr>
          <p:nvPr>
            <p:ph type="title"/>
          </p:nvPr>
        </p:nvSpPr>
        <p:spPr>
          <a:xfrm>
            <a:off x="35496" y="156642"/>
            <a:ext cx="8229600" cy="742950"/>
          </a:xfrm>
        </p:spPr>
        <p:txBody>
          <a:bodyPr/>
          <a:lstStyle/>
          <a:p>
            <a:r>
              <a:rPr lang="en-CA" dirty="0"/>
              <a:t>Executing</a:t>
            </a:r>
            <a:endParaRPr lang="en-US" dirty="0"/>
          </a:p>
        </p:txBody>
      </p:sp>
      <p:sp>
        <p:nvSpPr>
          <p:cNvPr id="3" name="Content Placeholder 2"/>
          <p:cNvSpPr>
            <a:spLocks noGrp="1"/>
          </p:cNvSpPr>
          <p:nvPr>
            <p:ph idx="1"/>
          </p:nvPr>
        </p:nvSpPr>
        <p:spPr>
          <a:xfrm>
            <a:off x="323528" y="915566"/>
            <a:ext cx="8712968" cy="3960440"/>
          </a:xfrm>
        </p:spPr>
        <p:txBody>
          <a:bodyPr>
            <a:normAutofit/>
          </a:bodyPr>
          <a:lstStyle/>
          <a:p>
            <a:r>
              <a:rPr lang="en-CA" dirty="0"/>
              <a:t>Starts after client approval and team agreement of the </a:t>
            </a:r>
            <a:br>
              <a:rPr lang="en-CA" dirty="0"/>
            </a:br>
            <a:r>
              <a:rPr lang="en-CA" dirty="0"/>
              <a:t>project plan for </a:t>
            </a:r>
            <a:r>
              <a:rPr lang="en-US" altLang="en-US" dirty="0"/>
              <a:t>cost/resources, schedule/time, scope/quality</a:t>
            </a:r>
            <a:r>
              <a:rPr lang="en-CA" dirty="0"/>
              <a:t>.</a:t>
            </a:r>
          </a:p>
          <a:p>
            <a:r>
              <a:rPr lang="en-CA" dirty="0"/>
              <a:t>PM coordinates with client for time and space, allocates resources, sources equipment, assigns tasks from WBS, communicates between and within stakeholder groups.</a:t>
            </a:r>
          </a:p>
          <a:p>
            <a:r>
              <a:rPr lang="en-CA" dirty="0"/>
              <a:t>PM performs quality assurance on project phases, </a:t>
            </a:r>
            <a:br>
              <a:rPr lang="en-CA" dirty="0"/>
            </a:br>
            <a:r>
              <a:rPr lang="en-CA" dirty="0"/>
              <a:t>ensures task completion with quality control.</a:t>
            </a:r>
          </a:p>
        </p:txBody>
      </p:sp>
    </p:spTree>
    <p:extLst>
      <p:ext uri="{BB962C8B-B14F-4D97-AF65-F5344CB8AC3E}">
        <p14:creationId xmlns:p14="http://schemas.microsoft.com/office/powerpoint/2010/main" val="35854679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5486"/>
            <a:ext cx="8229600" cy="742950"/>
          </a:xfrm>
        </p:spPr>
        <p:txBody>
          <a:bodyPr/>
          <a:lstStyle/>
          <a:p>
            <a:r>
              <a:rPr lang="en-CA" dirty="0"/>
              <a:t>Monitoring and Controlling</a:t>
            </a:r>
            <a:endParaRPr lang="en-US" dirty="0"/>
          </a:p>
        </p:txBody>
      </p:sp>
      <p:sp>
        <p:nvSpPr>
          <p:cNvPr id="3" name="Content Placeholder 2"/>
          <p:cNvSpPr>
            <a:spLocks noGrp="1"/>
          </p:cNvSpPr>
          <p:nvPr>
            <p:ph idx="1"/>
          </p:nvPr>
        </p:nvSpPr>
        <p:spPr>
          <a:xfrm>
            <a:off x="432048" y="938436"/>
            <a:ext cx="8532440" cy="4117682"/>
          </a:xfrm>
        </p:spPr>
        <p:txBody>
          <a:bodyPr>
            <a:normAutofit/>
          </a:bodyPr>
          <a:lstStyle/>
          <a:p>
            <a:pPr marL="182880" lvl="1">
              <a:lnSpc>
                <a:spcPct val="110000"/>
              </a:lnSpc>
              <a:spcBef>
                <a:spcPts val="0"/>
              </a:spcBef>
            </a:pPr>
            <a:r>
              <a:rPr lang="en-US" altLang="en-US" dirty="0">
                <a:solidFill>
                  <a:schemeClr val="tx2"/>
                </a:solidFill>
              </a:rPr>
              <a:t>Project Manager continually measures the performance (cost/resources, schedule/time, scope/quality) of all activities and compares the results with the project plan</a:t>
            </a:r>
            <a:r>
              <a:rPr lang="en-US" altLang="en-US" dirty="0"/>
              <a:t>. PM is responsible for delivering value to the client.</a:t>
            </a:r>
          </a:p>
          <a:p>
            <a:pPr marL="182880" lvl="1">
              <a:lnSpc>
                <a:spcPct val="110000"/>
              </a:lnSpc>
              <a:spcBef>
                <a:spcPts val="0"/>
              </a:spcBef>
            </a:pPr>
            <a:r>
              <a:rPr lang="en-US" dirty="0"/>
              <a:t>How to </a:t>
            </a:r>
            <a:r>
              <a:rPr lang="en-US" dirty="0">
                <a:solidFill>
                  <a:schemeClr val="tx2"/>
                </a:solidFill>
              </a:rPr>
              <a:t>identify problems </a:t>
            </a:r>
            <a:r>
              <a:rPr lang="en-US" dirty="0"/>
              <a:t>quickly and take </a:t>
            </a:r>
            <a:r>
              <a:rPr lang="en-US" dirty="0">
                <a:solidFill>
                  <a:schemeClr val="tx2"/>
                </a:solidFill>
              </a:rPr>
              <a:t>corrective action?</a:t>
            </a:r>
          </a:p>
          <a:p>
            <a:pPr marL="182880" lvl="1">
              <a:lnSpc>
                <a:spcPct val="110000"/>
              </a:lnSpc>
              <a:spcBef>
                <a:spcPts val="0"/>
              </a:spcBef>
            </a:pPr>
            <a:r>
              <a:rPr lang="en-CA" dirty="0">
                <a:solidFill>
                  <a:schemeClr val="tx2"/>
                </a:solidFill>
              </a:rPr>
              <a:t>Monitoring task progress</a:t>
            </a:r>
            <a:r>
              <a:rPr lang="en-CA" dirty="0"/>
              <a:t>: </a:t>
            </a:r>
          </a:p>
          <a:p>
            <a:pPr marL="457200" lvl="2">
              <a:lnSpc>
                <a:spcPct val="110000"/>
              </a:lnSpc>
              <a:spcBef>
                <a:spcPts val="0"/>
              </a:spcBef>
            </a:pPr>
            <a:r>
              <a:rPr lang="en-CA" i="1" dirty="0"/>
              <a:t>Where are we now?</a:t>
            </a:r>
          </a:p>
          <a:p>
            <a:pPr marL="182880" lvl="1">
              <a:lnSpc>
                <a:spcPct val="110000"/>
              </a:lnSpc>
              <a:spcBef>
                <a:spcPts val="0"/>
              </a:spcBef>
            </a:pPr>
            <a:r>
              <a:rPr lang="en-US" dirty="0">
                <a:solidFill>
                  <a:schemeClr val="tx2"/>
                </a:solidFill>
              </a:rPr>
              <a:t>Monitoring variables</a:t>
            </a:r>
            <a:r>
              <a:rPr lang="en-US" dirty="0"/>
              <a:t>: </a:t>
            </a:r>
          </a:p>
          <a:p>
            <a:pPr marL="457200" lvl="2">
              <a:lnSpc>
                <a:spcPct val="110000"/>
              </a:lnSpc>
              <a:spcBef>
                <a:spcPts val="0"/>
              </a:spcBef>
            </a:pPr>
            <a:r>
              <a:rPr lang="en-US" dirty="0"/>
              <a:t>Plan vs Actual (timeline) </a:t>
            </a:r>
          </a:p>
          <a:p>
            <a:pPr marL="457200" lvl="2">
              <a:lnSpc>
                <a:spcPct val="110000"/>
              </a:lnSpc>
              <a:spcBef>
                <a:spcPts val="0"/>
              </a:spcBef>
            </a:pPr>
            <a:r>
              <a:rPr lang="en-US" dirty="0"/>
              <a:t>Budget vs Actual (costs)</a:t>
            </a:r>
          </a:p>
          <a:p>
            <a:pPr marL="457200" lvl="2">
              <a:lnSpc>
                <a:spcPct val="110000"/>
              </a:lnSpc>
              <a:spcBef>
                <a:spcPts val="0"/>
              </a:spcBef>
            </a:pPr>
            <a:r>
              <a:rPr lang="en-US" i="1" dirty="0"/>
              <a:t>Where should we be now?</a:t>
            </a:r>
          </a:p>
          <a:p>
            <a:pPr marL="182880" lvl="1">
              <a:lnSpc>
                <a:spcPct val="110000"/>
              </a:lnSpc>
              <a:spcBef>
                <a:spcPts val="0"/>
              </a:spcBef>
            </a:pPr>
            <a:r>
              <a:rPr lang="en-US" dirty="0">
                <a:solidFill>
                  <a:schemeClr val="tx2"/>
                </a:solidFill>
              </a:rPr>
              <a:t>Identifying corrective actions</a:t>
            </a:r>
            <a:r>
              <a:rPr lang="en-US" dirty="0"/>
              <a:t>:</a:t>
            </a:r>
          </a:p>
          <a:p>
            <a:pPr marL="457200" lvl="2">
              <a:lnSpc>
                <a:spcPct val="110000"/>
              </a:lnSpc>
              <a:spcBef>
                <a:spcPts val="0"/>
              </a:spcBef>
            </a:pPr>
            <a:r>
              <a:rPr lang="en-US" i="1" dirty="0"/>
              <a:t>How can we get back on track?</a:t>
            </a:r>
            <a:endParaRPr lang="en-US" dirty="0"/>
          </a:p>
        </p:txBody>
      </p:sp>
      <p:pic>
        <p:nvPicPr>
          <p:cNvPr id="5" name="Picture 4" descr="A close up of text on a white background&#10;&#10;Description automatically generated">
            <a:extLst>
              <a:ext uri="{FF2B5EF4-FFF2-40B4-BE49-F238E27FC236}">
                <a16:creationId xmlns:a16="http://schemas.microsoft.com/office/drawing/2014/main" id="{376C217C-53EC-4E88-AA72-9B72C52089B6}"/>
              </a:ext>
            </a:extLst>
          </p:cNvPr>
          <p:cNvPicPr>
            <a:picLocks noChangeAspect="1"/>
          </p:cNvPicPr>
          <p:nvPr/>
        </p:nvPicPr>
        <p:blipFill rotWithShape="1">
          <a:blip r:embed="rId3" cstate="print">
            <a:alphaModFix amt="50000"/>
            <a:extLst>
              <a:ext uri="{28A0092B-C50C-407E-A947-70E740481C1C}">
                <a14:useLocalDpi xmlns:a14="http://schemas.microsoft.com/office/drawing/2010/main" val="0"/>
              </a:ext>
            </a:extLst>
          </a:blip>
          <a:srcRect/>
          <a:stretch/>
        </p:blipFill>
        <p:spPr>
          <a:xfrm>
            <a:off x="5853996" y="2355726"/>
            <a:ext cx="3295684" cy="2787774"/>
          </a:xfrm>
          <a:prstGeom prst="rect">
            <a:avLst/>
          </a:prstGeom>
        </p:spPr>
      </p:pic>
    </p:spTree>
    <p:extLst>
      <p:ext uri="{BB962C8B-B14F-4D97-AF65-F5344CB8AC3E}">
        <p14:creationId xmlns:p14="http://schemas.microsoft.com/office/powerpoint/2010/main" val="22694870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779912" y="750664"/>
            <a:ext cx="5265431" cy="4320480"/>
            <a:chOff x="3256054" y="627534"/>
            <a:chExt cx="5861297" cy="4011563"/>
          </a:xfrm>
        </p:grpSpPr>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6054" y="627534"/>
              <a:ext cx="5861297" cy="4011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067944" y="3003798"/>
              <a:ext cx="446449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107504" y="1200149"/>
            <a:ext cx="3816424" cy="3870995"/>
          </a:xfrm>
        </p:spPr>
        <p:txBody>
          <a:bodyPr>
            <a:normAutofit lnSpcReduction="10000"/>
          </a:bodyPr>
          <a:lstStyle/>
          <a:p>
            <a:r>
              <a:rPr lang="en-CA" dirty="0">
                <a:solidFill>
                  <a:schemeClr val="tx2"/>
                </a:solidFill>
              </a:rPr>
              <a:t>Today, mostly Software is used to control projects</a:t>
            </a:r>
            <a:r>
              <a:rPr lang="en-CA" dirty="0"/>
              <a:t>.</a:t>
            </a:r>
          </a:p>
          <a:p>
            <a:endParaRPr lang="en-CA" dirty="0"/>
          </a:p>
          <a:p>
            <a:r>
              <a:rPr lang="en-CA" dirty="0"/>
              <a:t>There is </a:t>
            </a:r>
            <a:r>
              <a:rPr lang="en-CA" dirty="0">
                <a:solidFill>
                  <a:schemeClr val="tx2"/>
                </a:solidFill>
              </a:rPr>
              <a:t>specialized software </a:t>
            </a:r>
            <a:r>
              <a:rPr lang="en-CA" dirty="0"/>
              <a:t>for small, medium and large projects.</a:t>
            </a:r>
          </a:p>
          <a:p>
            <a:endParaRPr lang="en-CA" dirty="0"/>
          </a:p>
          <a:p>
            <a:r>
              <a:rPr lang="en-CA" dirty="0"/>
              <a:t>The software here shows the “</a:t>
            </a:r>
            <a:r>
              <a:rPr lang="en-CA" dirty="0">
                <a:solidFill>
                  <a:schemeClr val="tx2"/>
                </a:solidFill>
              </a:rPr>
              <a:t>critical path.</a:t>
            </a:r>
            <a:r>
              <a:rPr lang="en-CA" dirty="0"/>
              <a:t>”</a:t>
            </a:r>
          </a:p>
        </p:txBody>
      </p:sp>
      <p:sp>
        <p:nvSpPr>
          <p:cNvPr id="9" name="Title 1"/>
          <p:cNvSpPr>
            <a:spLocks noGrp="1"/>
          </p:cNvSpPr>
          <p:nvPr>
            <p:ph type="title"/>
          </p:nvPr>
        </p:nvSpPr>
        <p:spPr>
          <a:xfrm>
            <a:off x="0" y="195486"/>
            <a:ext cx="8229600" cy="742950"/>
          </a:xfrm>
        </p:spPr>
        <p:txBody>
          <a:bodyPr/>
          <a:lstStyle/>
          <a:p>
            <a:r>
              <a:rPr lang="en-CA" dirty="0"/>
              <a:t>Controlling (Cont’d)</a:t>
            </a:r>
            <a:endParaRPr lang="en-US" dirty="0"/>
          </a:p>
        </p:txBody>
      </p:sp>
    </p:spTree>
    <p:extLst>
      <p:ext uri="{BB962C8B-B14F-4D97-AF65-F5344CB8AC3E}">
        <p14:creationId xmlns:p14="http://schemas.microsoft.com/office/powerpoint/2010/main" val="19899816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3478"/>
            <a:ext cx="8229600" cy="742950"/>
          </a:xfrm>
        </p:spPr>
        <p:txBody>
          <a:bodyPr/>
          <a:lstStyle/>
          <a:p>
            <a:r>
              <a:rPr lang="en-CA" dirty="0"/>
              <a:t>Closing</a:t>
            </a:r>
            <a:endParaRPr lang="en-US" dirty="0"/>
          </a:p>
        </p:txBody>
      </p:sp>
      <p:sp>
        <p:nvSpPr>
          <p:cNvPr id="3" name="Content Placeholder 2"/>
          <p:cNvSpPr>
            <a:spLocks noGrp="1"/>
          </p:cNvSpPr>
          <p:nvPr>
            <p:ph idx="1"/>
          </p:nvPr>
        </p:nvSpPr>
        <p:spPr>
          <a:xfrm>
            <a:off x="251520" y="866428"/>
            <a:ext cx="5400600" cy="4153594"/>
          </a:xfrm>
        </p:spPr>
        <p:txBody>
          <a:bodyPr>
            <a:normAutofit fontScale="62500" lnSpcReduction="20000"/>
          </a:bodyPr>
          <a:lstStyle/>
          <a:p>
            <a:pPr marL="182880" lvl="1"/>
            <a:r>
              <a:rPr lang="en-US" altLang="en-US" sz="2400" dirty="0">
                <a:solidFill>
                  <a:schemeClr val="tx2"/>
                </a:solidFill>
              </a:rPr>
              <a:t>Documents the formal acceptance of the project’s product </a:t>
            </a:r>
            <a:r>
              <a:rPr lang="en-US" altLang="en-US" sz="2400" dirty="0"/>
              <a:t>and brings all aspects of the project to a close.</a:t>
            </a:r>
          </a:p>
          <a:p>
            <a:pPr marL="182880" lvl="1"/>
            <a:endParaRPr lang="en-US" altLang="en-US" dirty="0"/>
          </a:p>
          <a:p>
            <a:r>
              <a:rPr lang="en-US" dirty="0"/>
              <a:t>Closing includes the formal acceptance of the project and the ending thereof. Administrative activities include the </a:t>
            </a:r>
            <a:r>
              <a:rPr lang="en-US" dirty="0">
                <a:solidFill>
                  <a:schemeClr val="tx2"/>
                </a:solidFill>
              </a:rPr>
              <a:t>archiving of the files and documenting lessons learned</a:t>
            </a:r>
            <a:r>
              <a:rPr lang="en-US" dirty="0"/>
              <a:t>.</a:t>
            </a:r>
          </a:p>
          <a:p>
            <a:endParaRPr lang="en-US" dirty="0"/>
          </a:p>
          <a:p>
            <a:r>
              <a:rPr lang="en-US" dirty="0"/>
              <a:t>This process group consists of:</a:t>
            </a:r>
          </a:p>
          <a:p>
            <a:pPr lvl="1">
              <a:buFont typeface="Courier New" panose="02070309020205020404" pitchFamily="49" charset="0"/>
              <a:buChar char="o"/>
            </a:pPr>
            <a:r>
              <a:rPr lang="en-US" b="1" dirty="0">
                <a:solidFill>
                  <a:schemeClr val="tx2"/>
                </a:solidFill>
              </a:rPr>
              <a:t>Contract closure</a:t>
            </a:r>
            <a:r>
              <a:rPr lang="en-US" dirty="0">
                <a:solidFill>
                  <a:schemeClr val="tx2"/>
                </a:solidFill>
              </a:rPr>
              <a:t>: Complete and settle each contract </a:t>
            </a:r>
            <a:r>
              <a:rPr lang="en-US" dirty="0"/>
              <a:t>(including the resolution of any open items) and close each contract applicable to the project or project's phase/stage.</a:t>
            </a:r>
          </a:p>
          <a:p>
            <a:pPr lvl="1">
              <a:buFont typeface="Courier New" panose="02070309020205020404" pitchFamily="49" charset="0"/>
              <a:buChar char="o"/>
            </a:pPr>
            <a:endParaRPr lang="en-US" dirty="0"/>
          </a:p>
          <a:p>
            <a:pPr lvl="1">
              <a:buFont typeface="Courier New" panose="02070309020205020404" pitchFamily="49" charset="0"/>
              <a:buChar char="o"/>
            </a:pPr>
            <a:r>
              <a:rPr lang="en-US" b="1" dirty="0">
                <a:solidFill>
                  <a:schemeClr val="tx2"/>
                </a:solidFill>
              </a:rPr>
              <a:t>Project closure</a:t>
            </a:r>
            <a:r>
              <a:rPr lang="en-US" dirty="0">
                <a:solidFill>
                  <a:schemeClr val="tx2"/>
                </a:solidFill>
              </a:rPr>
              <a:t>: Finalize all activities across all of the process groups </a:t>
            </a:r>
            <a:r>
              <a:rPr lang="en-US" dirty="0"/>
              <a:t>to formally close the project or project's phase/stage.</a:t>
            </a:r>
          </a:p>
          <a:p>
            <a:pPr lvl="1">
              <a:buFont typeface="Courier New" panose="02070309020205020404" pitchFamily="49" charset="0"/>
              <a:buChar char="o"/>
            </a:pPr>
            <a:endParaRPr lang="en-US" dirty="0"/>
          </a:p>
          <a:p>
            <a:pPr lvl="1">
              <a:buFont typeface="Courier New" panose="02070309020205020404" pitchFamily="49" charset="0"/>
              <a:buChar char="o"/>
            </a:pPr>
            <a:r>
              <a:rPr lang="en-US" b="1" dirty="0">
                <a:solidFill>
                  <a:schemeClr val="tx2"/>
                </a:solidFill>
              </a:rPr>
              <a:t>Post Implementation Review</a:t>
            </a:r>
            <a:r>
              <a:rPr lang="en-US" dirty="0"/>
              <a:t>: This is </a:t>
            </a:r>
            <a:r>
              <a:rPr lang="en-US" dirty="0">
                <a:solidFill>
                  <a:schemeClr val="tx2"/>
                </a:solidFill>
              </a:rPr>
              <a:t>a vital phase </a:t>
            </a:r>
            <a:r>
              <a:rPr lang="en-US" sz="2100" dirty="0"/>
              <a:t>of the project for the project team to learn from experiences and apply to future projects. Normally a Post I</a:t>
            </a:r>
            <a:r>
              <a:rPr lang="en-US" dirty="0"/>
              <a:t>mplementation Review </a:t>
            </a:r>
            <a:r>
              <a:rPr lang="en-US" sz="2100" dirty="0"/>
              <a:t>consists of </a:t>
            </a:r>
            <a:r>
              <a:rPr lang="en-US" sz="2100" dirty="0">
                <a:solidFill>
                  <a:schemeClr val="tx2"/>
                </a:solidFill>
              </a:rPr>
              <a:t>looking at things that went well and analyzing things that went badly on the project </a:t>
            </a:r>
            <a:r>
              <a:rPr lang="en-US" sz="2100" dirty="0"/>
              <a:t>to come up with lessons learned.</a:t>
            </a: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6136" y="1491630"/>
            <a:ext cx="3326432"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26259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9502"/>
            <a:ext cx="8229600" cy="742950"/>
          </a:xfrm>
        </p:spPr>
        <p:txBody>
          <a:bodyPr/>
          <a:lstStyle/>
          <a:p>
            <a:r>
              <a:rPr lang="en-CA" dirty="0"/>
              <a:t>Project Manager Professional (PMP)</a:t>
            </a:r>
            <a:endParaRPr lang="en-US" dirty="0"/>
          </a:p>
        </p:txBody>
      </p:sp>
      <p:sp>
        <p:nvSpPr>
          <p:cNvPr id="3" name="Content Placeholder 2"/>
          <p:cNvSpPr>
            <a:spLocks noGrp="1"/>
          </p:cNvSpPr>
          <p:nvPr>
            <p:ph idx="1"/>
          </p:nvPr>
        </p:nvSpPr>
        <p:spPr>
          <a:xfrm>
            <a:off x="323528" y="1200150"/>
            <a:ext cx="8363272" cy="3657600"/>
          </a:xfrm>
        </p:spPr>
        <p:txBody>
          <a:bodyPr>
            <a:normAutofit/>
          </a:bodyPr>
          <a:lstStyle/>
          <a:p>
            <a:r>
              <a:rPr lang="en-CA" dirty="0"/>
              <a:t>Project Management is a profession and project managers must follow a Code of Ethics.</a:t>
            </a:r>
          </a:p>
          <a:p>
            <a:r>
              <a:rPr lang="en-CA" dirty="0">
                <a:solidFill>
                  <a:schemeClr val="tx2"/>
                </a:solidFill>
              </a:rPr>
              <a:t>Project Management Institute provides training and certification. </a:t>
            </a:r>
            <a:r>
              <a:rPr lang="en-CA" dirty="0"/>
              <a:t>(</a:t>
            </a:r>
            <a:r>
              <a:rPr lang="en-CA" dirty="0">
                <a:hlinkClick r:id="rId3"/>
              </a:rPr>
              <a:t>www.pmi.org</a:t>
            </a:r>
            <a:r>
              <a:rPr lang="en-CA" dirty="0"/>
              <a:t>)</a:t>
            </a:r>
          </a:p>
          <a:p>
            <a:r>
              <a:rPr lang="en-CA" sz="2500" dirty="0">
                <a:solidFill>
                  <a:schemeClr val="tx2"/>
                </a:solidFill>
              </a:rPr>
              <a:t>Seneca College is a registered education provider (R.E.P) of PMI.</a:t>
            </a:r>
          </a:p>
          <a:p>
            <a:endParaRPr lang="en-CA" dirty="0">
              <a:solidFill>
                <a:srgbClr val="0070C0"/>
              </a:solidFill>
            </a:endParaRPr>
          </a:p>
        </p:txBody>
      </p:sp>
    </p:spTree>
    <p:extLst>
      <p:ext uri="{BB962C8B-B14F-4D97-AF65-F5344CB8AC3E}">
        <p14:creationId xmlns:p14="http://schemas.microsoft.com/office/powerpoint/2010/main" val="37542783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Why there is a need for Project Management?</a:t>
            </a:r>
          </a:p>
        </p:txBody>
      </p:sp>
      <p:sp>
        <p:nvSpPr>
          <p:cNvPr id="3" name="TextBox 2"/>
          <p:cNvSpPr txBox="1"/>
          <p:nvPr/>
        </p:nvSpPr>
        <p:spPr>
          <a:xfrm>
            <a:off x="457200" y="1143000"/>
            <a:ext cx="8229600" cy="3631763"/>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CA" sz="2400" dirty="0"/>
              <a:t>Project Scope: "The work that needs to be accomplished to deliver a product, service, or result with the specified features and functions."</a:t>
            </a:r>
          </a:p>
          <a:p>
            <a:pPr marL="285750" indent="-285750">
              <a:buClr>
                <a:schemeClr val="accent1"/>
              </a:buClr>
              <a:buFont typeface="Arial" panose="020B0604020202020204" pitchFamily="34" charset="0"/>
              <a:buChar char="•"/>
            </a:pPr>
            <a:r>
              <a:rPr lang="en-US" sz="2400" dirty="0">
                <a:solidFill>
                  <a:schemeClr val="tx2"/>
                </a:solidFill>
              </a:rPr>
              <a:t>Top 5 Reasons </a:t>
            </a:r>
            <a:r>
              <a:rPr lang="en-US" sz="2400" dirty="0"/>
              <a:t>for Project Management </a:t>
            </a:r>
            <a:br>
              <a:rPr lang="en-US" sz="2400" dirty="0"/>
            </a:br>
            <a:r>
              <a:rPr lang="en-US" sz="1400" dirty="0">
                <a:hlinkClick r:id="rId3"/>
              </a:rPr>
              <a:t>http://sambit-daspatnaik.blogspot.ca/2012/10/top-5-reasons-why-we-need-project.html</a:t>
            </a:r>
            <a:r>
              <a:rPr lang="en-US" sz="1400" dirty="0"/>
              <a:t>:</a:t>
            </a:r>
          </a:p>
          <a:p>
            <a:pPr marL="800100" lvl="1" indent="-342900">
              <a:buClr>
                <a:schemeClr val="accent1"/>
              </a:buClr>
              <a:buFont typeface="+mj-lt"/>
              <a:buAutoNum type="arabicPeriod"/>
            </a:pPr>
            <a:r>
              <a:rPr lang="en-US" sz="2400" dirty="0"/>
              <a:t>deliver within </a:t>
            </a:r>
            <a:r>
              <a:rPr lang="en-US" sz="2400" dirty="0">
                <a:solidFill>
                  <a:schemeClr val="tx2"/>
                </a:solidFill>
              </a:rPr>
              <a:t>scope, on time, within budget</a:t>
            </a:r>
            <a:endParaRPr lang="en-US" sz="2400" dirty="0"/>
          </a:p>
          <a:p>
            <a:pPr marL="800100" lvl="1" indent="-342900">
              <a:buClr>
                <a:schemeClr val="accent1"/>
              </a:buClr>
              <a:buFont typeface="+mj-lt"/>
              <a:buAutoNum type="arabicPeriod"/>
            </a:pPr>
            <a:r>
              <a:rPr lang="en-US" sz="2400" dirty="0"/>
              <a:t>deliver </a:t>
            </a:r>
            <a:r>
              <a:rPr lang="en-US" sz="2400" dirty="0">
                <a:solidFill>
                  <a:schemeClr val="tx2"/>
                </a:solidFill>
              </a:rPr>
              <a:t>with quality</a:t>
            </a:r>
            <a:endParaRPr lang="en-US" sz="2400" dirty="0"/>
          </a:p>
          <a:p>
            <a:pPr marL="800100" lvl="1" indent="-342900">
              <a:buClr>
                <a:schemeClr val="accent1"/>
              </a:buClr>
              <a:buFont typeface="+mj-lt"/>
              <a:buAutoNum type="arabicPeriod"/>
            </a:pPr>
            <a:r>
              <a:rPr lang="en-US" sz="2400" dirty="0"/>
              <a:t>ensure </a:t>
            </a:r>
            <a:r>
              <a:rPr lang="en-US" sz="2400" dirty="0">
                <a:solidFill>
                  <a:schemeClr val="tx2"/>
                </a:solidFill>
              </a:rPr>
              <a:t>productivity</a:t>
            </a:r>
            <a:endParaRPr lang="en-US" sz="2400" dirty="0"/>
          </a:p>
          <a:p>
            <a:pPr marL="800100" lvl="1" indent="-342900">
              <a:buClr>
                <a:schemeClr val="accent1"/>
              </a:buClr>
              <a:buFont typeface="+mj-lt"/>
              <a:buAutoNum type="arabicPeriod"/>
            </a:pPr>
            <a:r>
              <a:rPr lang="en-US" sz="2400" dirty="0">
                <a:solidFill>
                  <a:schemeClr val="tx2"/>
                </a:solidFill>
              </a:rPr>
              <a:t>prevent re-work</a:t>
            </a:r>
            <a:endParaRPr lang="en-US" sz="2400" dirty="0"/>
          </a:p>
          <a:p>
            <a:pPr marL="800100" lvl="1" indent="-342900">
              <a:buClr>
                <a:schemeClr val="accent1"/>
              </a:buClr>
              <a:buFont typeface="+mj-lt"/>
              <a:buAutoNum type="arabicPeriod"/>
            </a:pPr>
            <a:r>
              <a:rPr lang="en-US" sz="2400" dirty="0">
                <a:solidFill>
                  <a:schemeClr val="tx2"/>
                </a:solidFill>
              </a:rPr>
              <a:t>avoid blame gaming</a:t>
            </a:r>
          </a:p>
        </p:txBody>
      </p:sp>
    </p:spTree>
    <p:extLst>
      <p:ext uri="{BB962C8B-B14F-4D97-AF65-F5344CB8AC3E}">
        <p14:creationId xmlns:p14="http://schemas.microsoft.com/office/powerpoint/2010/main" val="15623145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1131590"/>
            <a:ext cx="7772400" cy="2794323"/>
          </a:xfrm>
        </p:spPr>
        <p:txBody>
          <a:bodyPr>
            <a:normAutofit fontScale="90000"/>
          </a:bodyPr>
          <a:lstStyle/>
          <a:p>
            <a:r>
              <a:rPr lang="en-CA" dirty="0"/>
              <a:t>Failure to define the project scope and taking into account all stakeholders, can lead to miss-defining the project and failure to complete the project</a:t>
            </a:r>
            <a:br>
              <a:rPr lang="en-CA" dirty="0"/>
            </a:br>
            <a:endParaRPr lang="en-US" dirty="0"/>
          </a:p>
        </p:txBody>
      </p:sp>
      <p:sp>
        <p:nvSpPr>
          <p:cNvPr id="3" name="Text Placeholder 2"/>
          <p:cNvSpPr>
            <a:spLocks noGrp="1"/>
          </p:cNvSpPr>
          <p:nvPr>
            <p:ph type="body" idx="1"/>
          </p:nvPr>
        </p:nvSpPr>
        <p:spPr>
          <a:xfrm>
            <a:off x="722313" y="3470149"/>
            <a:ext cx="7772400" cy="613769"/>
          </a:xfrm>
        </p:spPr>
        <p:txBody>
          <a:bodyPr/>
          <a:lstStyle/>
          <a:p>
            <a:r>
              <a:rPr lang="en-CA" dirty="0">
                <a:hlinkClick r:id="rId3"/>
              </a:rPr>
              <a:t>www.pmi.org</a:t>
            </a:r>
            <a:r>
              <a:rPr lang="en-CA" dirty="0"/>
              <a:t> web site PMBOK Guide</a:t>
            </a:r>
            <a:endParaRPr lang="en-US" dirty="0"/>
          </a:p>
        </p:txBody>
      </p:sp>
    </p:spTree>
    <p:extLst>
      <p:ext uri="{BB962C8B-B14F-4D97-AF65-F5344CB8AC3E}">
        <p14:creationId xmlns:p14="http://schemas.microsoft.com/office/powerpoint/2010/main" val="526459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55" y="262508"/>
            <a:ext cx="1018456" cy="4619972"/>
          </a:xfrm>
        </p:spPr>
        <p:txBody>
          <a:bodyPr vert="vert270">
            <a:normAutofit fontScale="90000"/>
          </a:bodyPr>
          <a:lstStyle/>
          <a:p>
            <a:pPr algn="ctr"/>
            <a:r>
              <a:rPr lang="en-US" dirty="0"/>
              <a:t>Worldwide IT Spending</a:t>
            </a:r>
            <a:endParaRPr lang="en-CA" dirty="0"/>
          </a:p>
        </p:txBody>
      </p:sp>
      <p:sp>
        <p:nvSpPr>
          <p:cNvPr id="8" name="Title 1"/>
          <p:cNvSpPr txBox="1">
            <a:spLocks/>
          </p:cNvSpPr>
          <p:nvPr/>
        </p:nvSpPr>
        <p:spPr>
          <a:xfrm>
            <a:off x="7995939" y="262508"/>
            <a:ext cx="1018456" cy="4619972"/>
          </a:xfrm>
          <a:prstGeom prst="rect">
            <a:avLst/>
          </a:prstGeom>
        </p:spPr>
        <p:txBody>
          <a:bodyPr vert="vert" lIns="91440" tIns="45720" rIns="91440" bIns="45720" rtlCol="0" anchor="ctr">
            <a:normAutofit fontScale="97500"/>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pPr algn="ctr"/>
            <a:r>
              <a:rPr lang="en-US" dirty="0" err="1"/>
              <a:t>Garnter</a:t>
            </a:r>
            <a:r>
              <a:rPr lang="en-US" dirty="0"/>
              <a:t> Inc.</a:t>
            </a:r>
            <a:endParaRPr lang="en-CA" dirty="0"/>
          </a:p>
        </p:txBody>
      </p:sp>
      <p:pic>
        <p:nvPicPr>
          <p:cNvPr id="7" name="Picture 6" descr="Graphical user interface, table&#10;&#10;Description automatically generated">
            <a:extLst>
              <a:ext uri="{FF2B5EF4-FFF2-40B4-BE49-F238E27FC236}">
                <a16:creationId xmlns:a16="http://schemas.microsoft.com/office/drawing/2014/main" id="{02DE6213-613D-4CF1-BC1D-A6BE52FE0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0"/>
            <a:ext cx="6858000" cy="5143500"/>
          </a:xfrm>
          <a:prstGeom prst="rect">
            <a:avLst/>
          </a:prstGeom>
        </p:spPr>
      </p:pic>
    </p:spTree>
    <p:extLst>
      <p:ext uri="{BB962C8B-B14F-4D97-AF65-F5344CB8AC3E}">
        <p14:creationId xmlns:p14="http://schemas.microsoft.com/office/powerpoint/2010/main" val="37855758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BF51B5-D557-44D2-8887-C2A5C7F88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825" y="0"/>
            <a:ext cx="5568349" cy="5143500"/>
          </a:xfrm>
          <a:prstGeom prst="rect">
            <a:avLst/>
          </a:prstGeom>
        </p:spPr>
      </p:pic>
    </p:spTree>
    <p:extLst>
      <p:ext uri="{BB962C8B-B14F-4D97-AF65-F5344CB8AC3E}">
        <p14:creationId xmlns:p14="http://schemas.microsoft.com/office/powerpoint/2010/main" val="1841800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3E681-DB76-4374-8313-A9308815E067}"/>
              </a:ext>
            </a:extLst>
          </p:cNvPr>
          <p:cNvSpPr>
            <a:spLocks noGrp="1"/>
          </p:cNvSpPr>
          <p:nvPr>
            <p:ph type="title"/>
          </p:nvPr>
        </p:nvSpPr>
        <p:spPr/>
        <p:txBody>
          <a:bodyPr/>
          <a:lstStyle/>
          <a:p>
            <a:pPr algn="ctr"/>
            <a:r>
              <a:rPr lang="en-CA" dirty="0"/>
              <a:t>Some see the glass as half full</a:t>
            </a:r>
          </a:p>
        </p:txBody>
      </p:sp>
      <p:pic>
        <p:nvPicPr>
          <p:cNvPr id="5" name="!!glass">
            <a:extLst>
              <a:ext uri="{FF2B5EF4-FFF2-40B4-BE49-F238E27FC236}">
                <a16:creationId xmlns:a16="http://schemas.microsoft.com/office/drawing/2014/main" id="{AC467BD9-136E-4405-A13D-F0A9C26458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1127" y="803954"/>
            <a:ext cx="3181745" cy="4339546"/>
          </a:xfrm>
          <a:prstGeom prst="rect">
            <a:avLst/>
          </a:prstGeom>
        </p:spPr>
      </p:pic>
    </p:spTree>
    <p:extLst>
      <p:ext uri="{BB962C8B-B14F-4D97-AF65-F5344CB8AC3E}">
        <p14:creationId xmlns:p14="http://schemas.microsoft.com/office/powerpoint/2010/main" val="2022526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3E681-DB76-4374-8313-A9308815E067}"/>
              </a:ext>
            </a:extLst>
          </p:cNvPr>
          <p:cNvSpPr>
            <a:spLocks noGrp="1"/>
          </p:cNvSpPr>
          <p:nvPr>
            <p:ph type="title"/>
          </p:nvPr>
        </p:nvSpPr>
        <p:spPr>
          <a:xfrm>
            <a:off x="0" y="389990"/>
            <a:ext cx="9144000" cy="1317664"/>
          </a:xfrm>
        </p:spPr>
        <p:txBody>
          <a:bodyPr>
            <a:normAutofit/>
          </a:bodyPr>
          <a:lstStyle/>
          <a:p>
            <a:pPr algn="ctr"/>
            <a:r>
              <a:rPr lang="en-CA" dirty="0"/>
              <a:t>Project Managers see the glass </a:t>
            </a:r>
            <a:br>
              <a:rPr lang="en-CA" dirty="0"/>
            </a:br>
            <a:r>
              <a:rPr lang="en-CA" dirty="0"/>
              <a:t>was too big</a:t>
            </a:r>
          </a:p>
        </p:txBody>
      </p:sp>
      <p:pic>
        <p:nvPicPr>
          <p:cNvPr id="4" name="!!glass">
            <a:extLst>
              <a:ext uri="{FF2B5EF4-FFF2-40B4-BE49-F238E27FC236}">
                <a16:creationId xmlns:a16="http://schemas.microsoft.com/office/drawing/2014/main" id="{13BBE4AF-AE75-4A4D-BE32-33251742D0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5337" y="771550"/>
            <a:ext cx="3213326" cy="4382620"/>
          </a:xfrm>
          <a:prstGeom prst="rect">
            <a:avLst/>
          </a:prstGeom>
        </p:spPr>
      </p:pic>
    </p:spTree>
    <p:extLst>
      <p:ext uri="{BB962C8B-B14F-4D97-AF65-F5344CB8AC3E}">
        <p14:creationId xmlns:p14="http://schemas.microsoft.com/office/powerpoint/2010/main" val="1348161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00050"/>
            <a:ext cx="9144000" cy="742950"/>
          </a:xfrm>
        </p:spPr>
        <p:txBody>
          <a:bodyPr>
            <a:normAutofit/>
          </a:bodyPr>
          <a:lstStyle/>
          <a:p>
            <a:pPr algn="ctr"/>
            <a:r>
              <a:rPr lang="en-CA" dirty="0"/>
              <a:t>Final Project, 1</a:t>
            </a:r>
            <a:r>
              <a:rPr lang="en-CA" baseline="30000" dirty="0"/>
              <a:t>st</a:t>
            </a:r>
            <a:r>
              <a:rPr lang="en-CA" dirty="0"/>
              <a:t> Deliverable: the plan</a:t>
            </a:r>
          </a:p>
        </p:txBody>
      </p:sp>
      <p:sp>
        <p:nvSpPr>
          <p:cNvPr id="5" name="Content Placeholder 4"/>
          <p:cNvSpPr>
            <a:spLocks noGrp="1"/>
          </p:cNvSpPr>
          <p:nvPr>
            <p:ph idx="1"/>
          </p:nvPr>
        </p:nvSpPr>
        <p:spPr>
          <a:xfrm>
            <a:off x="971600" y="1200150"/>
            <a:ext cx="8172400" cy="3657600"/>
          </a:xfrm>
        </p:spPr>
        <p:txBody>
          <a:bodyPr>
            <a:normAutofit lnSpcReduction="10000"/>
          </a:bodyPr>
          <a:lstStyle/>
          <a:p>
            <a:pPr marL="0" indent="0">
              <a:buNone/>
            </a:pPr>
            <a:r>
              <a:rPr lang="en-CA" dirty="0"/>
              <a:t>Project Planning:</a:t>
            </a:r>
            <a:endParaRPr lang="en-US" dirty="0"/>
          </a:p>
          <a:p>
            <a:pPr marL="457200" lvl="0" indent="-457200">
              <a:buFont typeface="+mj-lt"/>
              <a:buAutoNum type="arabicPeriod"/>
            </a:pPr>
            <a:r>
              <a:rPr lang="en-US" dirty="0"/>
              <a:t>Create your Team's private channel</a:t>
            </a:r>
          </a:p>
          <a:p>
            <a:pPr marL="457200" lvl="0" indent="-457200">
              <a:buFont typeface="+mj-lt"/>
              <a:buAutoNum type="arabicPeriod"/>
            </a:pPr>
            <a:r>
              <a:rPr lang="en-US" dirty="0"/>
              <a:t>Each team member uploads their notes on Project Management Process Groups to channel &gt; Files</a:t>
            </a:r>
          </a:p>
          <a:p>
            <a:pPr marL="457200" lvl="0" indent="-457200">
              <a:buFont typeface="+mj-lt"/>
              <a:buAutoNum type="arabicPeriod"/>
            </a:pPr>
            <a:r>
              <a:rPr lang="en-US" dirty="0"/>
              <a:t>Each team member reviews other member's notes</a:t>
            </a:r>
          </a:p>
          <a:p>
            <a:pPr marL="457200" lvl="0" indent="-457200">
              <a:buFont typeface="+mj-lt"/>
              <a:buAutoNum type="arabicPeriod"/>
            </a:pPr>
            <a:r>
              <a:rPr lang="en-US" dirty="0"/>
              <a:t>The team develops a common understanding of</a:t>
            </a:r>
            <a:br>
              <a:rPr lang="en-US" dirty="0"/>
            </a:br>
            <a:r>
              <a:rPr lang="en-US" dirty="0"/>
              <a:t>Project Management Process Groups</a:t>
            </a:r>
          </a:p>
          <a:p>
            <a:pPr marL="457200" lvl="0" indent="-457200">
              <a:buFont typeface="+mj-lt"/>
              <a:buAutoNum type="arabicPeriod"/>
            </a:pPr>
            <a:r>
              <a:rPr lang="en-US" dirty="0"/>
              <a:t>Develop a S.M.A.R.T. plan for the whole project</a:t>
            </a:r>
          </a:p>
          <a:p>
            <a:pPr marL="457200" lvl="0" indent="-457200">
              <a:buFont typeface="+mj-lt"/>
              <a:buAutoNum type="arabicPeriod"/>
            </a:pPr>
            <a:r>
              <a:rPr lang="en-US" dirty="0"/>
              <a:t>Post the Plan.xlsx file in Team's private channel &gt; Files</a:t>
            </a: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737" y="1275606"/>
            <a:ext cx="359863" cy="360040"/>
          </a:xfrm>
          <a:prstGeom prst="rect">
            <a:avLst/>
          </a:prstGeom>
        </p:spPr>
      </p:pic>
    </p:spTree>
    <p:extLst>
      <p:ext uri="{BB962C8B-B14F-4D97-AF65-F5344CB8AC3E}">
        <p14:creationId xmlns:p14="http://schemas.microsoft.com/office/powerpoint/2010/main" val="4027366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70E56-D7F9-47E8-A385-5E443C1986DC}"/>
              </a:ext>
            </a:extLst>
          </p:cNvPr>
          <p:cNvSpPr>
            <a:spLocks noGrp="1"/>
          </p:cNvSpPr>
          <p:nvPr>
            <p:ph type="title"/>
          </p:nvPr>
        </p:nvSpPr>
        <p:spPr/>
        <p:txBody>
          <a:bodyPr/>
          <a:lstStyle/>
          <a:p>
            <a:pPr algn="ctr"/>
            <a:r>
              <a:rPr lang="en-US" dirty="0"/>
              <a:t>What is Project Management?</a:t>
            </a:r>
            <a:endParaRPr lang="en-CA" dirty="0"/>
          </a:p>
        </p:txBody>
      </p:sp>
      <p:sp>
        <p:nvSpPr>
          <p:cNvPr id="3" name="TextBox 2">
            <a:extLst>
              <a:ext uri="{FF2B5EF4-FFF2-40B4-BE49-F238E27FC236}">
                <a16:creationId xmlns:a16="http://schemas.microsoft.com/office/drawing/2014/main" id="{E10A3EEB-A804-4CB8-9E53-B306EA9D0C02}"/>
              </a:ext>
            </a:extLst>
          </p:cNvPr>
          <p:cNvSpPr txBox="1"/>
          <p:nvPr/>
        </p:nvSpPr>
        <p:spPr>
          <a:xfrm>
            <a:off x="0" y="1275606"/>
            <a:ext cx="9144000" cy="2862322"/>
          </a:xfrm>
          <a:prstGeom prst="rect">
            <a:avLst/>
          </a:prstGeom>
          <a:noFill/>
        </p:spPr>
        <p:txBody>
          <a:bodyPr wrap="square" rtlCol="0">
            <a:spAutoFit/>
          </a:bodyPr>
          <a:lstStyle/>
          <a:p>
            <a:pPr algn="ctr"/>
            <a:r>
              <a:rPr lang="en-CA" sz="4800" dirty="0"/>
              <a:t>It's like</a:t>
            </a:r>
            <a:br>
              <a:rPr lang="en-CA" sz="6600" dirty="0"/>
            </a:br>
            <a:r>
              <a:rPr lang="en-CA" sz="6600" dirty="0">
                <a:hlinkClick r:id="rId3"/>
              </a:rPr>
              <a:t>herding cats</a:t>
            </a:r>
            <a:r>
              <a:rPr lang="en-CA" sz="6600" dirty="0"/>
              <a:t> </a:t>
            </a:r>
            <a:r>
              <a:rPr lang="en-CA" sz="4800" dirty="0"/>
              <a:t>or</a:t>
            </a:r>
            <a:br>
              <a:rPr lang="en-CA" sz="4800" dirty="0"/>
            </a:br>
            <a:r>
              <a:rPr lang="en-CA" sz="6600" dirty="0">
                <a:hlinkClick r:id="rId4"/>
              </a:rPr>
              <a:t>building airplanes</a:t>
            </a:r>
            <a:endParaRPr lang="en-CA" sz="6600" dirty="0"/>
          </a:p>
        </p:txBody>
      </p:sp>
    </p:spTree>
    <p:extLst>
      <p:ext uri="{BB962C8B-B14F-4D97-AF65-F5344CB8AC3E}">
        <p14:creationId xmlns:p14="http://schemas.microsoft.com/office/powerpoint/2010/main" val="977492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11658"/>
            <a:ext cx="9144000" cy="6858001"/>
          </a:xfrm>
          <a:prstGeom prst="rect">
            <a:avLst/>
          </a:prstGeom>
        </p:spPr>
      </p:pic>
      <p:pic>
        <p:nvPicPr>
          <p:cNvPr id="1026" name="Picture 2" descr="http://www.umsl.edu/~sauterv/analysis/6840papers_f12/Brunnert/index_files/24-%2520Avoiding%2520scope%2520cree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537" y="4001686"/>
            <a:ext cx="4986924" cy="27428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6085FDB-A572-4F7C-942B-97E1C77D9125}"/>
              </a:ext>
            </a:extLst>
          </p:cNvPr>
          <p:cNvSpPr txBox="1"/>
          <p:nvPr/>
        </p:nvSpPr>
        <p:spPr>
          <a:xfrm>
            <a:off x="1655675" y="441026"/>
            <a:ext cx="5832648" cy="3416320"/>
          </a:xfrm>
          <a:prstGeom prst="rect">
            <a:avLst/>
          </a:prstGeom>
          <a:solidFill>
            <a:schemeClr val="bg1">
              <a:alpha val="75000"/>
            </a:schemeClr>
          </a:solidFill>
          <a:ln w="63500">
            <a:noFill/>
          </a:ln>
          <a:effectLst/>
        </p:spPr>
        <p:txBody>
          <a:bodyPr wrap="square" rtlCol="0">
            <a:spAutoFit/>
          </a:bodyPr>
          <a:lstStyle/>
          <a:p>
            <a:r>
              <a:rPr lang="en-CA" sz="3600" dirty="0"/>
              <a:t>Business Systems Analysis</a:t>
            </a:r>
            <a:br>
              <a:rPr lang="en-CA" sz="3600" dirty="0"/>
            </a:br>
            <a:r>
              <a:rPr lang="en-CA" sz="3600" dirty="0"/>
              <a:t> – What's the problem?</a:t>
            </a:r>
          </a:p>
          <a:p>
            <a:r>
              <a:rPr lang="en-CA" sz="3600" dirty="0"/>
              <a:t>System Development</a:t>
            </a:r>
            <a:br>
              <a:rPr lang="en-CA" sz="3600" dirty="0"/>
            </a:br>
            <a:r>
              <a:rPr lang="en-CA" sz="3600" dirty="0"/>
              <a:t> – What's the solution?</a:t>
            </a:r>
          </a:p>
          <a:p>
            <a:r>
              <a:rPr lang="en-CA" sz="3600" dirty="0"/>
              <a:t>Project Management</a:t>
            </a:r>
            <a:br>
              <a:rPr lang="en-CA" sz="3600" dirty="0"/>
            </a:br>
            <a:r>
              <a:rPr lang="en-CA" sz="3600" dirty="0"/>
              <a:t> – Make it happen!</a:t>
            </a:r>
          </a:p>
        </p:txBody>
      </p:sp>
      <p:sp>
        <p:nvSpPr>
          <p:cNvPr id="3" name="TextBox 2">
            <a:extLst>
              <a:ext uri="{FF2B5EF4-FFF2-40B4-BE49-F238E27FC236}">
                <a16:creationId xmlns:a16="http://schemas.microsoft.com/office/drawing/2014/main" id="{087AA047-25F8-4A39-80ED-39121C5EA92C}"/>
              </a:ext>
            </a:extLst>
          </p:cNvPr>
          <p:cNvSpPr txBox="1"/>
          <p:nvPr/>
        </p:nvSpPr>
        <p:spPr>
          <a:xfrm>
            <a:off x="640012" y="441026"/>
            <a:ext cx="1015663" cy="3416320"/>
          </a:xfrm>
          <a:prstGeom prst="rect">
            <a:avLst/>
          </a:prstGeom>
          <a:noFill/>
        </p:spPr>
        <p:txBody>
          <a:bodyPr vert="vert270" wrap="square" rtlCol="0" anchor="ctr" anchorCtr="1">
            <a:spAutoFit/>
            <a:scene3d>
              <a:camera prst="orthographicFront"/>
              <a:lightRig rig="threePt" dir="t">
                <a:rot lat="0" lon="0" rev="0"/>
              </a:lightRig>
            </a:scene3d>
            <a:sp3d>
              <a:bevelB w="0" h="0" prst="relaxedInset"/>
            </a:sp3d>
          </a:bodyPr>
          <a:lstStyle/>
          <a:p>
            <a:r>
              <a:rPr lang="en-US" sz="5400" b="1" dirty="0">
                <a:ln w="12700">
                  <a:solidFill>
                    <a:schemeClr val="tx1"/>
                  </a:solidFill>
                </a:ln>
                <a:solidFill>
                  <a:schemeClr val="bg1"/>
                </a:solidFill>
                <a:effectLst>
                  <a:glow rad="228600">
                    <a:schemeClr val="accent3">
                      <a:satMod val="175000"/>
                      <a:alpha val="40000"/>
                    </a:schemeClr>
                  </a:glow>
                  <a:outerShdw blurRad="50800" dist="50800" dir="5400000" algn="ctr" rotWithShape="0">
                    <a:schemeClr val="tx1"/>
                  </a:outerShdw>
                </a:effectLst>
              </a:rPr>
              <a:t>PROJECT</a:t>
            </a:r>
            <a:endParaRPr lang="en-CA" b="1" dirty="0">
              <a:ln w="12700">
                <a:solidFill>
                  <a:schemeClr val="tx1"/>
                </a:solidFill>
              </a:ln>
              <a:solidFill>
                <a:schemeClr val="bg1"/>
              </a:solidFill>
              <a:effectLst>
                <a:glow rad="228600">
                  <a:schemeClr val="accent3">
                    <a:satMod val="175000"/>
                    <a:alpha val="40000"/>
                  </a:schemeClr>
                </a:glow>
                <a:outerShdw blurRad="50800" dist="50800" dir="5400000" algn="ctr" rotWithShape="0">
                  <a:schemeClr val="tx1"/>
                </a:outerShdw>
              </a:effectLst>
            </a:endParaRPr>
          </a:p>
        </p:txBody>
      </p:sp>
    </p:spTree>
    <p:extLst>
      <p:ext uri="{BB962C8B-B14F-4D97-AF65-F5344CB8AC3E}">
        <p14:creationId xmlns:p14="http://schemas.microsoft.com/office/powerpoint/2010/main" val="123531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1265" y="1082452"/>
            <a:ext cx="8712968" cy="3693000"/>
          </a:xfrm>
        </p:spPr>
        <p:txBody>
          <a:bodyPr>
            <a:normAutofit fontScale="92500"/>
          </a:bodyPr>
          <a:lstStyle/>
          <a:p>
            <a:r>
              <a:rPr lang="en-US" b="1" dirty="0">
                <a:solidFill>
                  <a:schemeClr val="tx2"/>
                </a:solidFill>
              </a:rPr>
              <a:t>…something employers want you to know!</a:t>
            </a:r>
          </a:p>
          <a:p>
            <a:r>
              <a:rPr lang="en-US" dirty="0">
                <a:solidFill>
                  <a:schemeClr val="tx2"/>
                </a:solidFill>
              </a:rPr>
              <a:t>Programming</a:t>
            </a:r>
            <a:r>
              <a:rPr lang="en-US" dirty="0"/>
              <a:t> is just one aspect of creating a solution. </a:t>
            </a:r>
          </a:p>
          <a:p>
            <a:r>
              <a:rPr lang="en-US" dirty="0">
                <a:solidFill>
                  <a:schemeClr val="tx2"/>
                </a:solidFill>
              </a:rPr>
              <a:t>IT Project </a:t>
            </a:r>
            <a:r>
              <a:rPr lang="en-US" dirty="0" err="1">
                <a:solidFill>
                  <a:schemeClr val="tx2"/>
                </a:solidFill>
              </a:rPr>
              <a:t>Mgmt</a:t>
            </a:r>
            <a:r>
              <a:rPr lang="en-US" dirty="0">
                <a:solidFill>
                  <a:schemeClr val="tx2"/>
                </a:solidFill>
              </a:rPr>
              <a:t> is responsible for the whole solution.</a:t>
            </a:r>
          </a:p>
          <a:p>
            <a:r>
              <a:rPr lang="en-CA" b="1" dirty="0"/>
              <a:t>"Project management is the application of knowledge, skills, tools and techniques to project activities to meet project requirements."</a:t>
            </a:r>
            <a:br>
              <a:rPr lang="en-CA" b="1" dirty="0"/>
            </a:br>
            <a:r>
              <a:rPr lang="en-CA" dirty="0"/>
              <a:t>-- Project Management Body of Knowledge (PMBOK) Guide from pmi.org</a:t>
            </a:r>
          </a:p>
        </p:txBody>
      </p:sp>
      <p:sp>
        <p:nvSpPr>
          <p:cNvPr id="6" name="Title 1"/>
          <p:cNvSpPr>
            <a:spLocks noGrp="1"/>
          </p:cNvSpPr>
          <p:nvPr>
            <p:ph type="title"/>
          </p:nvPr>
        </p:nvSpPr>
        <p:spPr>
          <a:xfrm>
            <a:off x="305779" y="267494"/>
            <a:ext cx="7434573" cy="742950"/>
          </a:xfrm>
        </p:spPr>
        <p:txBody>
          <a:bodyPr>
            <a:noAutofit/>
          </a:bodyPr>
          <a:lstStyle/>
          <a:p>
            <a:pPr lvl="0"/>
            <a:r>
              <a:rPr lang="en-US" dirty="0"/>
              <a:t>What is Project Management? </a:t>
            </a:r>
          </a:p>
        </p:txBody>
      </p:sp>
    </p:spTree>
    <p:extLst>
      <p:ext uri="{BB962C8B-B14F-4D97-AF65-F5344CB8AC3E}">
        <p14:creationId xmlns:p14="http://schemas.microsoft.com/office/powerpoint/2010/main" val="35806992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39417</TotalTime>
  <Words>9736</Words>
  <Application>Microsoft Office PowerPoint</Application>
  <PresentationFormat>On-screen Show (16:9)</PresentationFormat>
  <Paragraphs>623</Paragraphs>
  <Slides>38</Slides>
  <Notes>38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Arial Rounded MT Bold</vt:lpstr>
      <vt:lpstr>Calibri</vt:lpstr>
      <vt:lpstr>Courier New</vt:lpstr>
      <vt:lpstr>Franklin Gothic Demi</vt:lpstr>
      <vt:lpstr>Noto Sans</vt:lpstr>
      <vt:lpstr>Verdana</vt:lpstr>
      <vt:lpstr>Webdings</vt:lpstr>
      <vt:lpstr>Clarity</vt:lpstr>
      <vt:lpstr>Computer Principles for Programmers</vt:lpstr>
      <vt:lpstr>Agenda</vt:lpstr>
      <vt:lpstr>Some see the glass as half empty</vt:lpstr>
      <vt:lpstr>Some see the glass as half full</vt:lpstr>
      <vt:lpstr>Project Managers see the glass  was too big</vt:lpstr>
      <vt:lpstr>Final Project, 1st Deliverable: the plan</vt:lpstr>
      <vt:lpstr>What is Project Management?</vt:lpstr>
      <vt:lpstr>PowerPoint Presentation</vt:lpstr>
      <vt:lpstr>What is Project Management? </vt:lpstr>
      <vt:lpstr>PowerPoint Presentation</vt:lpstr>
      <vt:lpstr>Six Phases of a Project</vt:lpstr>
      <vt:lpstr>Rules of Project Management</vt:lpstr>
      <vt:lpstr>What are some typical ICT Projects?” </vt:lpstr>
      <vt:lpstr>What does a Project Manager do?</vt:lpstr>
      <vt:lpstr>What does a Project Manager know?</vt:lpstr>
      <vt:lpstr>Good Cheap Fast</vt:lpstr>
      <vt:lpstr>Project Management Process Groups</vt:lpstr>
      <vt:lpstr>SMART objectives</vt:lpstr>
      <vt:lpstr>PM test at http://thatpmgame.com/</vt:lpstr>
      <vt:lpstr>Advantages of Project Management &amp; Project Management Certification</vt:lpstr>
      <vt:lpstr>Advantages of Project Management</vt:lpstr>
      <vt:lpstr>PM and more at Seneca College</vt:lpstr>
      <vt:lpstr>Notes</vt:lpstr>
      <vt:lpstr>Is it too late to start?</vt:lpstr>
      <vt:lpstr>PM Process Groups</vt:lpstr>
      <vt:lpstr>Initiation</vt:lpstr>
      <vt:lpstr>Planning</vt:lpstr>
      <vt:lpstr>Planning – Work Breakdown Schedule (WBS)</vt:lpstr>
      <vt:lpstr>Planning – Budget of estimated costs</vt:lpstr>
      <vt:lpstr>Executing</vt:lpstr>
      <vt:lpstr>Monitoring and Controlling</vt:lpstr>
      <vt:lpstr>Controlling (Cont’d)</vt:lpstr>
      <vt:lpstr>Closing</vt:lpstr>
      <vt:lpstr>Project Manager Professional (PMP)</vt:lpstr>
      <vt:lpstr>Why there is a need for Project Management?</vt:lpstr>
      <vt:lpstr>Failure to define the project scope and taking into account all stakeholders, can lead to miss-defining the project and failure to complete the project </vt:lpstr>
      <vt:lpstr>Worldwide IT Spending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Timothy.McKenna@senecacollege.ca;Reza Khojasteh;Marc.Gurwitz@senecacollege.ca;Danny Roy</dc:creator>
  <cp:lastModifiedBy>Tim McKenna</cp:lastModifiedBy>
  <cp:revision>949</cp:revision>
  <cp:lastPrinted>2019-11-18T03:57:36Z</cp:lastPrinted>
  <dcterms:created xsi:type="dcterms:W3CDTF">2016-05-30T19:06:58Z</dcterms:created>
  <dcterms:modified xsi:type="dcterms:W3CDTF">2022-12-26T21:28:49Z</dcterms:modified>
</cp:coreProperties>
</file>