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9" r:id="rId2"/>
    <p:sldId id="264" r:id="rId3"/>
    <p:sldId id="258" r:id="rId4"/>
    <p:sldId id="260" r:id="rId5"/>
    <p:sldId id="261" r:id="rId6"/>
    <p:sldId id="262" r:id="rId7"/>
    <p:sldId id="263" r:id="rId8"/>
    <p:sldId id="265" r:id="rId9"/>
    <p:sldId id="266" r:id="rId10"/>
    <p:sldId id="272" r:id="rId11"/>
    <p:sldId id="267" r:id="rId12"/>
    <p:sldId id="268" r:id="rId13"/>
    <p:sldId id="269" r:id="rId14"/>
    <p:sldId id="274" r:id="rId15"/>
    <p:sldId id="273" r:id="rId16"/>
    <p:sldId id="275" r:id="rId17"/>
    <p:sldId id="270"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45"/>
  </p:normalViewPr>
  <p:slideViewPr>
    <p:cSldViewPr snapToGrid="0">
      <p:cViewPr varScale="1">
        <p:scale>
          <a:sx n="118" d="100"/>
          <a:sy n="118" d="100"/>
        </p:scale>
        <p:origin x="6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46C1B7-4D2B-7C4A-9376-18340636808E}" type="datetimeFigureOut">
              <a:rPr lang="en-US" smtClean="0"/>
              <a:t>8/19/24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35B653B-2DCD-4C40-B743-873B9E95C25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7688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6C1B7-4D2B-7C4A-9376-18340636808E}" type="datetimeFigureOut">
              <a:rPr lang="en-US" smtClean="0"/>
              <a:t>8/19/24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653B-2DCD-4C40-B743-873B9E95C25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227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6C1B7-4D2B-7C4A-9376-18340636808E}" type="datetimeFigureOut">
              <a:rPr lang="en-US" smtClean="0"/>
              <a:t>8/19/24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653B-2DCD-4C40-B743-873B9E95C25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343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6C1B7-4D2B-7C4A-9376-18340636808E}" type="datetimeFigureOut">
              <a:rPr lang="en-US" smtClean="0"/>
              <a:t>8/19/24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653B-2DCD-4C40-B743-873B9E95C25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533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46C1B7-4D2B-7C4A-9376-18340636808E}" type="datetimeFigureOut">
              <a:rPr lang="en-US" smtClean="0"/>
              <a:t>8/19/24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B653B-2DCD-4C40-B743-873B9E95C25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488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46C1B7-4D2B-7C4A-9376-18340636808E}" type="datetimeFigureOut">
              <a:rPr lang="en-US" smtClean="0"/>
              <a:t>8/19/24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653B-2DCD-4C40-B743-873B9E95C25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2087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46C1B7-4D2B-7C4A-9376-18340636808E}" type="datetimeFigureOut">
              <a:rPr lang="en-US" smtClean="0"/>
              <a:t>8/19/24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B653B-2DCD-4C40-B743-873B9E95C25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85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46C1B7-4D2B-7C4A-9376-18340636808E}" type="datetimeFigureOut">
              <a:rPr lang="en-US" smtClean="0"/>
              <a:t>8/19/24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B653B-2DCD-4C40-B743-873B9E95C25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4192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6C1B7-4D2B-7C4A-9376-18340636808E}" type="datetimeFigureOut">
              <a:rPr lang="en-US" smtClean="0"/>
              <a:t>8/19/24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B653B-2DCD-4C40-B743-873B9E95C257}" type="slidenum">
              <a:rPr lang="en-US" smtClean="0"/>
              <a:t>‹#›</a:t>
            </a:fld>
            <a:endParaRPr lang="en-US"/>
          </a:p>
        </p:txBody>
      </p:sp>
    </p:spTree>
    <p:extLst>
      <p:ext uri="{BB962C8B-B14F-4D97-AF65-F5344CB8AC3E}">
        <p14:creationId xmlns:p14="http://schemas.microsoft.com/office/powerpoint/2010/main" val="392700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46C1B7-4D2B-7C4A-9376-18340636808E}" type="datetimeFigureOut">
              <a:rPr lang="en-US" smtClean="0"/>
              <a:t>8/19/24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B653B-2DCD-4C40-B743-873B9E95C25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589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A46C1B7-4D2B-7C4A-9376-18340636808E}" type="datetimeFigureOut">
              <a:rPr lang="en-US" smtClean="0"/>
              <a:t>8/19/24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35B653B-2DCD-4C40-B743-873B9E95C25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301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A46C1B7-4D2B-7C4A-9376-18340636808E}" type="datetimeFigureOut">
              <a:rPr lang="en-US" smtClean="0"/>
              <a:t>8/19/24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5B653B-2DCD-4C40-B743-873B9E95C25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710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6067-BAD8-291B-53B2-9092B7F7A19C}"/>
              </a:ext>
            </a:extLst>
          </p:cNvPr>
          <p:cNvSpPr>
            <a:spLocks noGrp="1"/>
          </p:cNvSpPr>
          <p:nvPr>
            <p:ph type="ctrTitle"/>
          </p:nvPr>
        </p:nvSpPr>
        <p:spPr/>
        <p:txBody>
          <a:bodyPr/>
          <a:lstStyle/>
          <a:p>
            <a:r>
              <a:rPr lang="en-CA" dirty="0">
                <a:solidFill>
                  <a:srgbClr val="1D1D1D"/>
                </a:solidFill>
                <a:effectLst/>
                <a:cs typeface="Times New Roman" panose="02020603050405020304" pitchFamily="18" charset="0"/>
              </a:rPr>
              <a:t>ROOMIECONNECT</a:t>
            </a:r>
            <a:endParaRPr lang="en-US" dirty="0"/>
          </a:p>
        </p:txBody>
      </p:sp>
      <p:sp>
        <p:nvSpPr>
          <p:cNvPr id="3" name="Subtitle 2">
            <a:extLst>
              <a:ext uri="{FF2B5EF4-FFF2-40B4-BE49-F238E27FC236}">
                <a16:creationId xmlns:a16="http://schemas.microsoft.com/office/drawing/2014/main" id="{0A26B65A-889E-5748-DED8-9658CF98DC6E}"/>
              </a:ext>
            </a:extLst>
          </p:cNvPr>
          <p:cNvSpPr>
            <a:spLocks noGrp="1"/>
          </p:cNvSpPr>
          <p:nvPr>
            <p:ph type="subTitle" idx="1"/>
          </p:nvPr>
        </p:nvSpPr>
        <p:spPr/>
        <p:txBody>
          <a:bodyPr>
            <a:normAutofit fontScale="92500" lnSpcReduction="20000"/>
          </a:bodyPr>
          <a:lstStyle/>
          <a:p>
            <a:r>
              <a:rPr lang="en-CA" sz="2800" dirty="0">
                <a:solidFill>
                  <a:srgbClr val="1D1D1D"/>
                </a:solidFill>
                <a:effectLst/>
              </a:rPr>
              <a:t>A Social Media application that helps college students find housing and roommates.</a:t>
            </a:r>
          </a:p>
        </p:txBody>
      </p:sp>
    </p:spTree>
    <p:extLst>
      <p:ext uri="{BB962C8B-B14F-4D97-AF65-F5344CB8AC3E}">
        <p14:creationId xmlns:p14="http://schemas.microsoft.com/office/powerpoint/2010/main" val="3119680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009BA-EAAE-8431-243C-A7D6CA6D7CFD}"/>
              </a:ext>
            </a:extLst>
          </p:cNvPr>
          <p:cNvSpPr>
            <a:spLocks noGrp="1"/>
          </p:cNvSpPr>
          <p:nvPr>
            <p:ph type="title"/>
          </p:nvPr>
        </p:nvSpPr>
        <p:spPr>
          <a:xfrm>
            <a:off x="1451579" y="804519"/>
            <a:ext cx="9603275" cy="1049235"/>
          </a:xfrm>
        </p:spPr>
        <p:txBody>
          <a:bodyPr>
            <a:normAutofit/>
          </a:bodyPr>
          <a:lstStyle/>
          <a:p>
            <a:br>
              <a:rPr lang="en-US" dirty="0"/>
            </a:br>
            <a:r>
              <a:rPr lang="en-US" dirty="0"/>
              <a:t>Gantt Chart</a:t>
            </a:r>
          </a:p>
        </p:txBody>
      </p:sp>
      <p:pic>
        <p:nvPicPr>
          <p:cNvPr id="5" name="Content Placeholder 4" descr="A diagram of a project&#10;&#10;Description automatically generated">
            <a:extLst>
              <a:ext uri="{FF2B5EF4-FFF2-40B4-BE49-F238E27FC236}">
                <a16:creationId xmlns:a16="http://schemas.microsoft.com/office/drawing/2014/main" id="{5CB2861F-6943-36F6-029F-B14B7E772D3E}"/>
              </a:ext>
            </a:extLst>
          </p:cNvPr>
          <p:cNvPicPr>
            <a:picLocks noChangeAspect="1"/>
          </p:cNvPicPr>
          <p:nvPr/>
        </p:nvPicPr>
        <p:blipFill>
          <a:blip r:embed="rId2"/>
          <a:stretch>
            <a:fillRect/>
          </a:stretch>
        </p:blipFill>
        <p:spPr>
          <a:xfrm>
            <a:off x="1451579" y="2135097"/>
            <a:ext cx="4959384" cy="3211200"/>
          </a:xfrm>
          <a:prstGeom prst="rect">
            <a:avLst/>
          </a:prstGeom>
        </p:spPr>
      </p:pic>
      <p:pic>
        <p:nvPicPr>
          <p:cNvPr id="10" name="Content Placeholder 9" descr="A screenshot of a computer&#10;&#10;Description automatically generated">
            <a:extLst>
              <a:ext uri="{FF2B5EF4-FFF2-40B4-BE49-F238E27FC236}">
                <a16:creationId xmlns:a16="http://schemas.microsoft.com/office/drawing/2014/main" id="{8C5389F5-A23A-BEC4-E8E8-6F8A117A69D9}"/>
              </a:ext>
            </a:extLst>
          </p:cNvPr>
          <p:cNvPicPr>
            <a:picLocks noGrp="1" noChangeAspect="1"/>
          </p:cNvPicPr>
          <p:nvPr>
            <p:ph idx="1"/>
          </p:nvPr>
        </p:nvPicPr>
        <p:blipFill>
          <a:blip r:embed="rId3"/>
          <a:stretch>
            <a:fillRect/>
          </a:stretch>
        </p:blipFill>
        <p:spPr>
          <a:xfrm>
            <a:off x="6882167" y="2135097"/>
            <a:ext cx="4962765" cy="3211200"/>
          </a:xfrm>
        </p:spPr>
      </p:pic>
    </p:spTree>
    <p:extLst>
      <p:ext uri="{BB962C8B-B14F-4D97-AF65-F5344CB8AC3E}">
        <p14:creationId xmlns:p14="http://schemas.microsoft.com/office/powerpoint/2010/main" val="247333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F51F2-EB34-4D0C-904E-8BAC0DFB1C6B}"/>
              </a:ext>
            </a:extLst>
          </p:cNvPr>
          <p:cNvSpPr>
            <a:spLocks noGrp="1"/>
          </p:cNvSpPr>
          <p:nvPr>
            <p:ph type="title"/>
          </p:nvPr>
        </p:nvSpPr>
        <p:spPr/>
        <p:txBody>
          <a:bodyPr/>
          <a:lstStyle/>
          <a:p>
            <a:br>
              <a:rPr lang="en-US" dirty="0"/>
            </a:br>
            <a:r>
              <a:rPr lang="en-US" dirty="0"/>
              <a:t>Major Project Activities</a:t>
            </a:r>
          </a:p>
        </p:txBody>
      </p:sp>
      <p:sp>
        <p:nvSpPr>
          <p:cNvPr id="3" name="Content Placeholder 2">
            <a:extLst>
              <a:ext uri="{FF2B5EF4-FFF2-40B4-BE49-F238E27FC236}">
                <a16:creationId xmlns:a16="http://schemas.microsoft.com/office/drawing/2014/main" id="{62A9359D-5571-15D9-B82E-71B7534304A6}"/>
              </a:ext>
            </a:extLst>
          </p:cNvPr>
          <p:cNvSpPr>
            <a:spLocks noGrp="1"/>
          </p:cNvSpPr>
          <p:nvPr>
            <p:ph idx="1"/>
          </p:nvPr>
        </p:nvSpPr>
        <p:spPr/>
        <p:txBody>
          <a:bodyPr>
            <a:normAutofit/>
          </a:bodyPr>
          <a:lstStyle/>
          <a:p>
            <a:r>
              <a:rPr lang="en-US" dirty="0"/>
              <a:t>Backend Development: Setting up databases, user verification systems, and algorithm implementation for user matching.</a:t>
            </a:r>
          </a:p>
          <a:p>
            <a:r>
              <a:rPr lang="en-US" dirty="0"/>
              <a:t>Frontend Development: Designing the user interface, integrating user onboarding processes, and implementing support features.</a:t>
            </a:r>
          </a:p>
          <a:p>
            <a:r>
              <a:rPr lang="en-US" dirty="0"/>
              <a:t>Testing and Quality Assurance: Conducting rigorous testing to ensure app functionality and security, overseen by the QA specialist.</a:t>
            </a:r>
          </a:p>
          <a:p>
            <a:r>
              <a:rPr lang="en-US" dirty="0"/>
              <a:t>Team Collaboration: Coordinating across different roles—product manager, developers, UI/UX designer, and QA specialist—to ensure seamless integration of all components.</a:t>
            </a:r>
          </a:p>
          <a:p>
            <a:endParaRPr lang="en-US" dirty="0"/>
          </a:p>
          <a:p>
            <a:endParaRPr lang="en-US" dirty="0"/>
          </a:p>
        </p:txBody>
      </p:sp>
    </p:spTree>
    <p:extLst>
      <p:ext uri="{BB962C8B-B14F-4D97-AF65-F5344CB8AC3E}">
        <p14:creationId xmlns:p14="http://schemas.microsoft.com/office/powerpoint/2010/main" val="378363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1C58-B860-FE4D-C801-8D7BAC8082A9}"/>
              </a:ext>
            </a:extLst>
          </p:cNvPr>
          <p:cNvSpPr>
            <a:spLocks noGrp="1"/>
          </p:cNvSpPr>
          <p:nvPr>
            <p:ph type="title"/>
          </p:nvPr>
        </p:nvSpPr>
        <p:spPr/>
        <p:txBody>
          <a:bodyPr/>
          <a:lstStyle/>
          <a:p>
            <a:br>
              <a:rPr lang="en-US" dirty="0"/>
            </a:br>
            <a:r>
              <a:rPr lang="en-US" dirty="0"/>
              <a:t>Project Assessment</a:t>
            </a:r>
          </a:p>
        </p:txBody>
      </p:sp>
      <p:sp>
        <p:nvSpPr>
          <p:cNvPr id="3" name="Content Placeholder 2">
            <a:extLst>
              <a:ext uri="{FF2B5EF4-FFF2-40B4-BE49-F238E27FC236}">
                <a16:creationId xmlns:a16="http://schemas.microsoft.com/office/drawing/2014/main" id="{45FF3B1C-486D-B404-4925-C5B1870F61B7}"/>
              </a:ext>
            </a:extLst>
          </p:cNvPr>
          <p:cNvSpPr>
            <a:spLocks noGrp="1"/>
          </p:cNvSpPr>
          <p:nvPr>
            <p:ph idx="1"/>
          </p:nvPr>
        </p:nvSpPr>
        <p:spPr/>
        <p:txBody>
          <a:bodyPr>
            <a:normAutofit fontScale="92500" lnSpcReduction="10000"/>
          </a:bodyPr>
          <a:lstStyle/>
          <a:p>
            <a:r>
              <a:rPr lang="en-US" dirty="0"/>
              <a:t>Outcomes: The initiative effectively delivered a working platform that aligned with the outlined goals, such as user authentication, seamless onboarding, and efficient user pairing.</a:t>
            </a:r>
          </a:p>
          <a:p>
            <a:r>
              <a:rPr lang="en-US" dirty="0"/>
              <a:t>Success:</a:t>
            </a:r>
          </a:p>
          <a:p>
            <a:pPr lvl="1"/>
            <a:r>
              <a:rPr lang="en-US" dirty="0"/>
              <a:t>Created a strong backend infrastructure to facilitate AI-driven functionalities.</a:t>
            </a:r>
          </a:p>
          <a:p>
            <a:pPr lvl="1"/>
            <a:r>
              <a:rPr lang="en-US" dirty="0"/>
              <a:t>Achieved successful user matches through the implemented algorithm.</a:t>
            </a:r>
          </a:p>
          <a:p>
            <a:r>
              <a:rPr lang="en-US" dirty="0"/>
              <a:t>Challenges: Faced setbacks in frontend development due to unexpected challenges, but these issues were addressed by allocating extra resources and extending timelines.</a:t>
            </a:r>
          </a:p>
          <a:p>
            <a:r>
              <a:rPr lang="en-US" dirty="0"/>
              <a:t>Reflection: Overall, the project was a success, meeting most of the original objectives, though some features like global expansion were deferred for future versions.</a:t>
            </a:r>
          </a:p>
          <a:p>
            <a:endParaRPr lang="en-US" dirty="0"/>
          </a:p>
          <a:p>
            <a:endParaRPr lang="en-US" dirty="0"/>
          </a:p>
        </p:txBody>
      </p:sp>
    </p:spTree>
    <p:extLst>
      <p:ext uri="{BB962C8B-B14F-4D97-AF65-F5344CB8AC3E}">
        <p14:creationId xmlns:p14="http://schemas.microsoft.com/office/powerpoint/2010/main" val="46144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F8C3-4FAA-098D-BF93-58ED1A2B336C}"/>
              </a:ext>
            </a:extLst>
          </p:cNvPr>
          <p:cNvSpPr>
            <a:spLocks noGrp="1"/>
          </p:cNvSpPr>
          <p:nvPr>
            <p:ph type="title"/>
          </p:nvPr>
        </p:nvSpPr>
        <p:spPr/>
        <p:txBody>
          <a:bodyPr/>
          <a:lstStyle/>
          <a:p>
            <a:br>
              <a:rPr lang="en-US" dirty="0"/>
            </a:br>
            <a:r>
              <a:rPr lang="en-US" dirty="0"/>
              <a:t>Summary of Risks</a:t>
            </a:r>
          </a:p>
        </p:txBody>
      </p:sp>
      <p:sp>
        <p:nvSpPr>
          <p:cNvPr id="3" name="Content Placeholder 2">
            <a:extLst>
              <a:ext uri="{FF2B5EF4-FFF2-40B4-BE49-F238E27FC236}">
                <a16:creationId xmlns:a16="http://schemas.microsoft.com/office/drawing/2014/main" id="{B15E4197-A86F-03AF-EDAE-95966373CC29}"/>
              </a:ext>
            </a:extLst>
          </p:cNvPr>
          <p:cNvSpPr>
            <a:spLocks noGrp="1"/>
          </p:cNvSpPr>
          <p:nvPr>
            <p:ph idx="1"/>
          </p:nvPr>
        </p:nvSpPr>
        <p:spPr/>
        <p:txBody>
          <a:bodyPr>
            <a:normAutofit fontScale="92500" lnSpcReduction="10000"/>
          </a:bodyPr>
          <a:lstStyle/>
          <a:p>
            <a:r>
              <a:rPr lang="en-US" b="1" dirty="0"/>
              <a:t>Identified Risks:</a:t>
            </a:r>
            <a:endParaRPr lang="en-US" dirty="0"/>
          </a:p>
          <a:p>
            <a:pPr lvl="1"/>
            <a:r>
              <a:rPr lang="en-US" dirty="0"/>
              <a:t>User Verification Issues: Initial challenges with fake profiles and bot detection were resolved by enhancing our verification algorithms.</a:t>
            </a:r>
          </a:p>
          <a:p>
            <a:pPr lvl="1"/>
            <a:r>
              <a:rPr lang="en-US" dirty="0"/>
              <a:t>Technical Difficulties: Unexpected backend integration problems caused delays in project timelines; these were tackled by redistributing team resources and adjusting deadlines.</a:t>
            </a:r>
          </a:p>
          <a:p>
            <a:pPr lvl="1"/>
            <a:r>
              <a:rPr lang="en-US" dirty="0"/>
              <a:t>Budget Constraints: The project stayed within the $60,000 budget, although vigilant oversight was necessary due to unforeseen software expenses.</a:t>
            </a:r>
          </a:p>
          <a:p>
            <a:r>
              <a:rPr lang="en-US" b="1" dirty="0"/>
              <a:t>Risk Management:</a:t>
            </a:r>
          </a:p>
          <a:p>
            <a:pPr lvl="1"/>
            <a:r>
              <a:rPr lang="en-US" dirty="0"/>
              <a:t>Ongoing monitoring and strategic resource reallocation played a crucial role in managing risks, ensuring the project was completed on time and within budget.</a:t>
            </a:r>
          </a:p>
          <a:p>
            <a:endParaRPr lang="en-US" dirty="0"/>
          </a:p>
          <a:p>
            <a:endParaRPr lang="en-US" dirty="0"/>
          </a:p>
        </p:txBody>
      </p:sp>
    </p:spTree>
    <p:extLst>
      <p:ext uri="{BB962C8B-B14F-4D97-AF65-F5344CB8AC3E}">
        <p14:creationId xmlns:p14="http://schemas.microsoft.com/office/powerpoint/2010/main" val="34305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C4C9-93ED-1D2D-2E10-58CD3B80C4D1}"/>
              </a:ext>
            </a:extLst>
          </p:cNvPr>
          <p:cNvSpPr>
            <a:spLocks noGrp="1"/>
          </p:cNvSpPr>
          <p:nvPr>
            <p:ph type="title"/>
          </p:nvPr>
        </p:nvSpPr>
        <p:spPr/>
        <p:txBody>
          <a:bodyPr/>
          <a:lstStyle/>
          <a:p>
            <a:br>
              <a:rPr lang="en-US" dirty="0"/>
            </a:br>
            <a:r>
              <a:rPr lang="en-US" dirty="0"/>
              <a:t>List of Prioritized Risks</a:t>
            </a:r>
          </a:p>
        </p:txBody>
      </p:sp>
      <p:sp>
        <p:nvSpPr>
          <p:cNvPr id="3" name="Content Placeholder 2">
            <a:extLst>
              <a:ext uri="{FF2B5EF4-FFF2-40B4-BE49-F238E27FC236}">
                <a16:creationId xmlns:a16="http://schemas.microsoft.com/office/drawing/2014/main" id="{A85A3E11-AB84-988A-F991-81C2B400837B}"/>
              </a:ext>
            </a:extLst>
          </p:cNvPr>
          <p:cNvSpPr>
            <a:spLocks noGrp="1"/>
          </p:cNvSpPr>
          <p:nvPr>
            <p:ph idx="1"/>
          </p:nvPr>
        </p:nvSpPr>
        <p:spPr/>
        <p:txBody>
          <a:bodyPr>
            <a:normAutofit/>
          </a:bodyPr>
          <a:lstStyle/>
          <a:p>
            <a:r>
              <a:rPr lang="en-US" dirty="0"/>
              <a:t>Resource Availability: Potential delays if key personnel are unavailable.</a:t>
            </a:r>
          </a:p>
          <a:p>
            <a:r>
              <a:rPr lang="en-US" dirty="0"/>
              <a:t>Budget Overruns: Risk of exceeding the $60,000 budget.</a:t>
            </a:r>
          </a:p>
          <a:p>
            <a:r>
              <a:rPr lang="en-US" dirty="0"/>
              <a:t>Technical Issues: Unexpected challenges in development, particularly in matching algorithms.</a:t>
            </a:r>
          </a:p>
          <a:p>
            <a:r>
              <a:rPr lang="en-US" dirty="0"/>
              <a:t>User Adoption: Risk that the platform does not attract sufficient users.</a:t>
            </a:r>
          </a:p>
          <a:p>
            <a:endParaRPr lang="en-US" dirty="0"/>
          </a:p>
          <a:p>
            <a:endParaRPr lang="en-US" dirty="0"/>
          </a:p>
        </p:txBody>
      </p:sp>
    </p:spTree>
    <p:extLst>
      <p:ext uri="{BB962C8B-B14F-4D97-AF65-F5344CB8AC3E}">
        <p14:creationId xmlns:p14="http://schemas.microsoft.com/office/powerpoint/2010/main" val="841748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0174-7D40-0EF3-D880-C6BF43222C82}"/>
              </a:ext>
            </a:extLst>
          </p:cNvPr>
          <p:cNvSpPr>
            <a:spLocks noGrp="1"/>
          </p:cNvSpPr>
          <p:nvPr>
            <p:ph type="title"/>
          </p:nvPr>
        </p:nvSpPr>
        <p:spPr/>
        <p:txBody>
          <a:bodyPr/>
          <a:lstStyle/>
          <a:p>
            <a:br>
              <a:rPr lang="en-US" dirty="0"/>
            </a:br>
            <a:r>
              <a:rPr lang="en-US" dirty="0"/>
              <a:t>Milestone Reports</a:t>
            </a:r>
          </a:p>
        </p:txBody>
      </p:sp>
      <p:sp>
        <p:nvSpPr>
          <p:cNvPr id="3" name="Content Placeholder 2">
            <a:extLst>
              <a:ext uri="{FF2B5EF4-FFF2-40B4-BE49-F238E27FC236}">
                <a16:creationId xmlns:a16="http://schemas.microsoft.com/office/drawing/2014/main" id="{CDC1BE9E-F620-EB9E-219A-E341C7533086}"/>
              </a:ext>
            </a:extLst>
          </p:cNvPr>
          <p:cNvSpPr>
            <a:spLocks noGrp="1"/>
          </p:cNvSpPr>
          <p:nvPr>
            <p:ph idx="1"/>
          </p:nvPr>
        </p:nvSpPr>
        <p:spPr/>
        <p:txBody>
          <a:bodyPr>
            <a:normAutofit/>
          </a:bodyPr>
          <a:lstStyle/>
          <a:p>
            <a:r>
              <a:rPr lang="en-US" dirty="0"/>
              <a:t>Project Initiation: Completed as planned.</a:t>
            </a:r>
          </a:p>
          <a:p>
            <a:r>
              <a:rPr lang="en-US" dirty="0"/>
              <a:t>Backend Development: On track with database and API development.</a:t>
            </a:r>
          </a:p>
          <a:p>
            <a:r>
              <a:rPr lang="en-US" dirty="0"/>
              <a:t>User Onboarding System: Successfully implemented and tested.</a:t>
            </a:r>
          </a:p>
          <a:p>
            <a:r>
              <a:rPr lang="en-US" dirty="0"/>
              <a:t>Deployment in GTA: Planned for completion by the end of November.</a:t>
            </a:r>
          </a:p>
          <a:p>
            <a:r>
              <a:rPr lang="en-US" dirty="0"/>
              <a:t>Post-Launch Evaluation: Planned for two weeks post-launch to assess initial user feedback and system performance.</a:t>
            </a:r>
          </a:p>
          <a:p>
            <a:endParaRPr lang="en-US" dirty="0"/>
          </a:p>
          <a:p>
            <a:endParaRPr lang="en-US" dirty="0"/>
          </a:p>
        </p:txBody>
      </p:sp>
    </p:spTree>
    <p:extLst>
      <p:ext uri="{BB962C8B-B14F-4D97-AF65-F5344CB8AC3E}">
        <p14:creationId xmlns:p14="http://schemas.microsoft.com/office/powerpoint/2010/main" val="365679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25A8-E13D-8A2A-AB2B-7FEE5788E102}"/>
              </a:ext>
            </a:extLst>
          </p:cNvPr>
          <p:cNvSpPr>
            <a:spLocks noGrp="1"/>
          </p:cNvSpPr>
          <p:nvPr>
            <p:ph type="title"/>
          </p:nvPr>
        </p:nvSpPr>
        <p:spPr/>
        <p:txBody>
          <a:bodyPr/>
          <a:lstStyle/>
          <a:p>
            <a:br>
              <a:rPr lang="en-US" dirty="0"/>
            </a:br>
            <a:r>
              <a:rPr lang="en-US" dirty="0"/>
              <a:t>Documents’ Interrelationships Clear</a:t>
            </a:r>
          </a:p>
        </p:txBody>
      </p:sp>
      <p:sp>
        <p:nvSpPr>
          <p:cNvPr id="3" name="Content Placeholder 2">
            <a:extLst>
              <a:ext uri="{FF2B5EF4-FFF2-40B4-BE49-F238E27FC236}">
                <a16:creationId xmlns:a16="http://schemas.microsoft.com/office/drawing/2014/main" id="{5D1E4494-083E-980F-83EF-A45B869C62BC}"/>
              </a:ext>
            </a:extLst>
          </p:cNvPr>
          <p:cNvSpPr>
            <a:spLocks noGrp="1"/>
          </p:cNvSpPr>
          <p:nvPr>
            <p:ph idx="1"/>
          </p:nvPr>
        </p:nvSpPr>
        <p:spPr/>
        <p:txBody>
          <a:bodyPr>
            <a:normAutofit fontScale="92500" lnSpcReduction="20000"/>
          </a:bodyPr>
          <a:lstStyle/>
          <a:p>
            <a:r>
              <a:rPr lang="en-US" b="1" dirty="0"/>
              <a:t>Business Case </a:t>
            </a:r>
            <a:r>
              <a:rPr lang="en-US" dirty="0"/>
              <a:t>provides the rationale behind the project.</a:t>
            </a:r>
          </a:p>
          <a:p>
            <a:r>
              <a:rPr lang="en-US" b="1" dirty="0"/>
              <a:t>Project Charter </a:t>
            </a:r>
            <a:r>
              <a:rPr lang="en-US" dirty="0"/>
              <a:t>outlines the scope, objectives, and team.</a:t>
            </a:r>
          </a:p>
          <a:p>
            <a:r>
              <a:rPr lang="en-US" b="1" dirty="0"/>
              <a:t>Team Charter </a:t>
            </a:r>
            <a:r>
              <a:rPr lang="en-US" dirty="0"/>
              <a:t>defines roles, responsibilities, and processes.</a:t>
            </a:r>
          </a:p>
          <a:p>
            <a:r>
              <a:rPr lang="en-US" b="1" dirty="0"/>
              <a:t>Scope Statement </a:t>
            </a:r>
            <a:r>
              <a:rPr lang="en-US" dirty="0"/>
              <a:t>details the project’s boundaries and deliverables.</a:t>
            </a:r>
          </a:p>
          <a:p>
            <a:r>
              <a:rPr lang="en-US" b="1" dirty="0"/>
              <a:t>WBS</a:t>
            </a:r>
            <a:r>
              <a:rPr lang="en-US" dirty="0"/>
              <a:t> and </a:t>
            </a:r>
            <a:r>
              <a:rPr lang="en-US" b="1" dirty="0"/>
              <a:t>WBS Dictionary </a:t>
            </a:r>
            <a:r>
              <a:rPr lang="en-US" dirty="0"/>
              <a:t>breaks down the project tasks.</a:t>
            </a:r>
          </a:p>
          <a:p>
            <a:r>
              <a:rPr lang="en-US" b="1" dirty="0"/>
              <a:t>Gantt Chart </a:t>
            </a:r>
            <a:r>
              <a:rPr lang="en-US" dirty="0"/>
              <a:t>tracks the schedule and progress.</a:t>
            </a:r>
          </a:p>
          <a:p>
            <a:r>
              <a:rPr lang="en-US" b="1" dirty="0"/>
              <a:t>Risk List </a:t>
            </a:r>
            <a:r>
              <a:rPr lang="en-US" dirty="0"/>
              <a:t>identifies and prioritizes potential challenges.</a:t>
            </a:r>
          </a:p>
          <a:p>
            <a:r>
              <a:rPr lang="en-US" b="1" dirty="0"/>
              <a:t>Milestone Reports </a:t>
            </a:r>
            <a:r>
              <a:rPr lang="en-US" dirty="0"/>
              <a:t>provide status updates and guide project adjustments.</a:t>
            </a:r>
          </a:p>
          <a:p>
            <a:endParaRPr lang="en-US" dirty="0"/>
          </a:p>
          <a:p>
            <a:endParaRPr lang="en-US" dirty="0"/>
          </a:p>
        </p:txBody>
      </p:sp>
    </p:spTree>
    <p:extLst>
      <p:ext uri="{BB962C8B-B14F-4D97-AF65-F5344CB8AC3E}">
        <p14:creationId xmlns:p14="http://schemas.microsoft.com/office/powerpoint/2010/main" val="2852146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D916-C6EB-3BA8-595D-077A43C2A4BC}"/>
              </a:ext>
            </a:extLst>
          </p:cNvPr>
          <p:cNvSpPr>
            <a:spLocks noGrp="1"/>
          </p:cNvSpPr>
          <p:nvPr>
            <p:ph type="title"/>
          </p:nvPr>
        </p:nvSpPr>
        <p:spPr/>
        <p:txBody>
          <a:bodyPr/>
          <a:lstStyle/>
          <a:p>
            <a:br>
              <a:rPr lang="en-US" dirty="0"/>
            </a:br>
            <a:r>
              <a:rPr lang="en-US" dirty="0"/>
              <a:t>Lessons Learned (Insights &amp; Suggestions)</a:t>
            </a:r>
          </a:p>
        </p:txBody>
      </p:sp>
      <p:sp>
        <p:nvSpPr>
          <p:cNvPr id="3" name="Content Placeholder 2">
            <a:extLst>
              <a:ext uri="{FF2B5EF4-FFF2-40B4-BE49-F238E27FC236}">
                <a16:creationId xmlns:a16="http://schemas.microsoft.com/office/drawing/2014/main" id="{997222B5-87F9-D4AD-03A6-277EB2289B3B}"/>
              </a:ext>
            </a:extLst>
          </p:cNvPr>
          <p:cNvSpPr>
            <a:spLocks noGrp="1"/>
          </p:cNvSpPr>
          <p:nvPr>
            <p:ph idx="1"/>
          </p:nvPr>
        </p:nvSpPr>
        <p:spPr/>
        <p:txBody>
          <a:bodyPr>
            <a:normAutofit/>
          </a:bodyPr>
          <a:lstStyle/>
          <a:p>
            <a:r>
              <a:rPr lang="en-US" dirty="0"/>
              <a:t>Importance of Clear Communication</a:t>
            </a:r>
          </a:p>
          <a:p>
            <a:r>
              <a:rPr lang="en-US" dirty="0"/>
              <a:t>Flexibility in Project Management</a:t>
            </a:r>
          </a:p>
          <a:p>
            <a:r>
              <a:rPr lang="en-US" dirty="0"/>
              <a:t>User-Centered Design</a:t>
            </a:r>
          </a:p>
          <a:p>
            <a:r>
              <a:rPr lang="en-US" dirty="0"/>
              <a:t>Risk Management</a:t>
            </a:r>
          </a:p>
          <a:p>
            <a:r>
              <a:rPr lang="en-US" dirty="0"/>
              <a:t>Team Collaboration and Resource Allocation</a:t>
            </a:r>
          </a:p>
          <a:p>
            <a:r>
              <a:rPr lang="en-US" dirty="0"/>
              <a:t>Documentation and Process Tracking</a:t>
            </a:r>
          </a:p>
        </p:txBody>
      </p:sp>
    </p:spTree>
    <p:extLst>
      <p:ext uri="{BB962C8B-B14F-4D97-AF65-F5344CB8AC3E}">
        <p14:creationId xmlns:p14="http://schemas.microsoft.com/office/powerpoint/2010/main" val="57011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F689F-7047-AE3D-899A-E16396D6B63B}"/>
              </a:ext>
            </a:extLst>
          </p:cNvPr>
          <p:cNvSpPr>
            <a:spLocks noGrp="1"/>
          </p:cNvSpPr>
          <p:nvPr>
            <p:ph type="title"/>
          </p:nvPr>
        </p:nvSpPr>
        <p:spPr/>
        <p:txBody>
          <a:bodyPr/>
          <a:lstStyle/>
          <a:p>
            <a:br>
              <a:rPr lang="en-US" dirty="0"/>
            </a:br>
            <a:r>
              <a:rPr lang="en-US" dirty="0"/>
              <a:t>Conclusion</a:t>
            </a:r>
          </a:p>
        </p:txBody>
      </p:sp>
      <p:sp>
        <p:nvSpPr>
          <p:cNvPr id="3" name="Content Placeholder 2">
            <a:extLst>
              <a:ext uri="{FF2B5EF4-FFF2-40B4-BE49-F238E27FC236}">
                <a16:creationId xmlns:a16="http://schemas.microsoft.com/office/drawing/2014/main" id="{FAD966E9-FBE9-8F2C-3216-F81B9150B3D5}"/>
              </a:ext>
            </a:extLst>
          </p:cNvPr>
          <p:cNvSpPr>
            <a:spLocks noGrp="1"/>
          </p:cNvSpPr>
          <p:nvPr>
            <p:ph idx="1"/>
          </p:nvPr>
        </p:nvSpPr>
        <p:spPr/>
        <p:txBody>
          <a:bodyPr>
            <a:normAutofit fontScale="85000" lnSpcReduction="10000"/>
          </a:bodyPr>
          <a:lstStyle/>
          <a:p>
            <a:r>
              <a:rPr lang="en-CA" dirty="0"/>
              <a:t>The </a:t>
            </a:r>
            <a:r>
              <a:rPr lang="en-CA" dirty="0" err="1"/>
              <a:t>RoomieConnect</a:t>
            </a:r>
            <a:r>
              <a:rPr lang="en-CA" dirty="0"/>
              <a:t> project was developed to address the challenge students face in finding suitable accommodation and compatible roommates. </a:t>
            </a:r>
          </a:p>
          <a:p>
            <a:r>
              <a:rPr lang="en-CA" dirty="0"/>
              <a:t>The team successfully created a platform that connects students with potential roommates and housing options. </a:t>
            </a:r>
          </a:p>
          <a:p>
            <a:r>
              <a:rPr lang="en-CA" dirty="0"/>
              <a:t>Despite encountering technical difficulties, the project was completed on budget and met most goals, including user verification and AI-powered support. </a:t>
            </a:r>
          </a:p>
          <a:p>
            <a:r>
              <a:rPr lang="en-CA" dirty="0" err="1"/>
              <a:t>RoomieConnect</a:t>
            </a:r>
            <a:r>
              <a:rPr lang="en-CA" dirty="0"/>
              <a:t> is now ready to serve students in the Greater Toronto Area, with plans for future expansion. </a:t>
            </a:r>
          </a:p>
          <a:p>
            <a:r>
              <a:rPr lang="en-CA" dirty="0"/>
              <a:t>The foundation built promises future growth, making </a:t>
            </a:r>
            <a:r>
              <a:rPr lang="en-CA" dirty="0" err="1"/>
              <a:t>RoomieConnect</a:t>
            </a:r>
            <a:r>
              <a:rPr lang="en-CA" dirty="0"/>
              <a:t> a valuable tool for students worldwide.</a:t>
            </a:r>
            <a:endParaRPr lang="en-US" dirty="0"/>
          </a:p>
        </p:txBody>
      </p:sp>
    </p:spTree>
    <p:extLst>
      <p:ext uri="{BB962C8B-B14F-4D97-AF65-F5344CB8AC3E}">
        <p14:creationId xmlns:p14="http://schemas.microsoft.com/office/powerpoint/2010/main" val="2869394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9722-F213-36F3-C7CA-156C5EC25E6F}"/>
              </a:ext>
            </a:extLst>
          </p:cNvPr>
          <p:cNvSpPr>
            <a:spLocks noGrp="1"/>
          </p:cNvSpPr>
          <p:nvPr>
            <p:ph type="title"/>
          </p:nvPr>
        </p:nvSpPr>
        <p:spPr/>
        <p:txBody>
          <a:bodyPr/>
          <a:lstStyle/>
          <a:p>
            <a:br>
              <a:rPr lang="en-US" dirty="0"/>
            </a:br>
            <a:r>
              <a:rPr lang="en-US" dirty="0"/>
              <a:t>Thank YOU…</a:t>
            </a:r>
          </a:p>
        </p:txBody>
      </p:sp>
      <p:pic>
        <p:nvPicPr>
          <p:cNvPr id="2052" name="Picture 4" descr="the big bang theory bazinga GIF by CBS">
            <a:extLst>
              <a:ext uri="{FF2B5EF4-FFF2-40B4-BE49-F238E27FC236}">
                <a16:creationId xmlns:a16="http://schemas.microsoft.com/office/drawing/2014/main" id="{BBFEEAC2-1D47-8002-F9CF-FC8105895D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5300" y="2226832"/>
            <a:ext cx="5481400" cy="310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88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2B7C-173C-E8CC-A4E0-BBCDD013D081}"/>
              </a:ext>
            </a:extLst>
          </p:cNvPr>
          <p:cNvSpPr>
            <a:spLocks noGrp="1"/>
          </p:cNvSpPr>
          <p:nvPr>
            <p:ph type="title"/>
          </p:nvPr>
        </p:nvSpPr>
        <p:spPr/>
        <p:txBody>
          <a:bodyPr/>
          <a:lstStyle/>
          <a:p>
            <a:br>
              <a:rPr lang="en-US" dirty="0"/>
            </a:br>
            <a:r>
              <a:rPr lang="en-US" dirty="0"/>
              <a:t>Project Organization</a:t>
            </a:r>
          </a:p>
        </p:txBody>
      </p:sp>
      <p:sp>
        <p:nvSpPr>
          <p:cNvPr id="3" name="Content Placeholder 2">
            <a:extLst>
              <a:ext uri="{FF2B5EF4-FFF2-40B4-BE49-F238E27FC236}">
                <a16:creationId xmlns:a16="http://schemas.microsoft.com/office/drawing/2014/main" id="{155B39AA-432E-8039-0578-085C25712EAA}"/>
              </a:ext>
            </a:extLst>
          </p:cNvPr>
          <p:cNvSpPr>
            <a:spLocks noGrp="1"/>
          </p:cNvSpPr>
          <p:nvPr>
            <p:ph idx="1"/>
          </p:nvPr>
        </p:nvSpPr>
        <p:spPr/>
        <p:txBody>
          <a:bodyPr/>
          <a:lstStyle/>
          <a:p>
            <a:r>
              <a:rPr lang="en-US" dirty="0"/>
              <a:t>Product Manager: Sampreet Klair</a:t>
            </a:r>
          </a:p>
          <a:p>
            <a:r>
              <a:rPr lang="en-US" dirty="0"/>
              <a:t>Lead Developer: </a:t>
            </a:r>
            <a:r>
              <a:rPr lang="en-US" dirty="0" err="1"/>
              <a:t>Harsahbaj</a:t>
            </a:r>
            <a:r>
              <a:rPr lang="en-US" dirty="0"/>
              <a:t> Singh</a:t>
            </a:r>
          </a:p>
          <a:p>
            <a:r>
              <a:rPr lang="en-US" dirty="0"/>
              <a:t>Quality Assurance Specialist: </a:t>
            </a:r>
            <a:r>
              <a:rPr lang="en-US" dirty="0" err="1"/>
              <a:t>Ritish</a:t>
            </a:r>
            <a:r>
              <a:rPr lang="en-US" dirty="0"/>
              <a:t> Sharma</a:t>
            </a:r>
          </a:p>
        </p:txBody>
      </p:sp>
    </p:spTree>
    <p:extLst>
      <p:ext uri="{BB962C8B-B14F-4D97-AF65-F5344CB8AC3E}">
        <p14:creationId xmlns:p14="http://schemas.microsoft.com/office/powerpoint/2010/main" val="129740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B4442-F3D6-E9ED-90B7-6BBFD75194C6}"/>
              </a:ext>
            </a:extLst>
          </p:cNvPr>
          <p:cNvSpPr>
            <a:spLocks noGrp="1"/>
          </p:cNvSpPr>
          <p:nvPr>
            <p:ph type="title"/>
          </p:nvPr>
        </p:nvSpPr>
        <p:spPr/>
        <p:txBody>
          <a:bodyPr>
            <a:normAutofit/>
          </a:bodyPr>
          <a:lstStyle/>
          <a:p>
            <a:br>
              <a:rPr lang="en-US" dirty="0"/>
            </a:br>
            <a:r>
              <a:rPr lang="en-US" dirty="0"/>
              <a:t>What is </a:t>
            </a:r>
            <a:r>
              <a:rPr lang="en-US" dirty="0" err="1"/>
              <a:t>RoomieConnect</a:t>
            </a:r>
            <a:r>
              <a:rPr lang="en-US" dirty="0"/>
              <a:t>?</a:t>
            </a:r>
          </a:p>
        </p:txBody>
      </p:sp>
      <p:sp>
        <p:nvSpPr>
          <p:cNvPr id="3" name="Text Placeholder 2">
            <a:extLst>
              <a:ext uri="{FF2B5EF4-FFF2-40B4-BE49-F238E27FC236}">
                <a16:creationId xmlns:a16="http://schemas.microsoft.com/office/drawing/2014/main" id="{B782A3F2-2F73-836C-47A5-112A7FC05EC6}"/>
              </a:ext>
            </a:extLst>
          </p:cNvPr>
          <p:cNvSpPr>
            <a:spLocks noGrp="1"/>
          </p:cNvSpPr>
          <p:nvPr>
            <p:ph idx="1"/>
          </p:nvPr>
        </p:nvSpPr>
        <p:spPr/>
        <p:txBody>
          <a:bodyPr>
            <a:normAutofit/>
          </a:bodyPr>
          <a:lstStyle/>
          <a:p>
            <a:r>
              <a:rPr lang="en-CA" dirty="0" err="1">
                <a:solidFill>
                  <a:srgbClr val="000000"/>
                </a:solidFill>
                <a:effectLst/>
                <a:cs typeface="Posterama" panose="020B0504020200020000" pitchFamily="34" charset="0"/>
              </a:rPr>
              <a:t>RoomieConnect</a:t>
            </a:r>
            <a:r>
              <a:rPr lang="en-CA" dirty="0">
                <a:solidFill>
                  <a:srgbClr val="000000"/>
                </a:solidFill>
                <a:effectLst/>
                <a:cs typeface="Posterama" panose="020B0504020200020000" pitchFamily="34" charset="0"/>
              </a:rPr>
              <a:t> is a platform born out of the challenges faced by students worldwide in finding suitable accommodation or roommates. It aims to simplify the process by providing a centralized hub where students can connect with potential roommates and explore available housing options.</a:t>
            </a:r>
          </a:p>
          <a:p>
            <a:r>
              <a:rPr lang="en-CA" dirty="0">
                <a:solidFill>
                  <a:srgbClr val="000000"/>
                </a:solidFill>
                <a:cs typeface="Posterama" panose="020B0504020200020000" pitchFamily="34" charset="0"/>
              </a:rPr>
              <a:t>This idea was born out of the challenges faced by some of our teammates who had difficulty finding an accommodation as well as roommate when they recently moved to Canada as an international student.</a:t>
            </a:r>
            <a:endParaRPr lang="en-CA" dirty="0">
              <a:solidFill>
                <a:srgbClr val="000000"/>
              </a:solidFill>
              <a:effectLst/>
              <a:cs typeface="Posterama" panose="020B0504020200020000" pitchFamily="34" charset="0"/>
            </a:endParaRPr>
          </a:p>
        </p:txBody>
      </p:sp>
    </p:spTree>
    <p:extLst>
      <p:ext uri="{BB962C8B-B14F-4D97-AF65-F5344CB8AC3E}">
        <p14:creationId xmlns:p14="http://schemas.microsoft.com/office/powerpoint/2010/main" val="2038797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AF26-DFCF-3C9C-0860-1122DD08385A}"/>
              </a:ext>
            </a:extLst>
          </p:cNvPr>
          <p:cNvSpPr>
            <a:spLocks noGrp="1"/>
          </p:cNvSpPr>
          <p:nvPr>
            <p:ph type="title"/>
          </p:nvPr>
        </p:nvSpPr>
        <p:spPr/>
        <p:txBody>
          <a:bodyPr/>
          <a:lstStyle/>
          <a:p>
            <a:br>
              <a:rPr lang="en-US" dirty="0"/>
            </a:br>
            <a:r>
              <a:rPr lang="en-US" dirty="0"/>
              <a:t>General Objectives</a:t>
            </a:r>
          </a:p>
        </p:txBody>
      </p:sp>
      <p:sp>
        <p:nvSpPr>
          <p:cNvPr id="3" name="Content Placeholder 2">
            <a:extLst>
              <a:ext uri="{FF2B5EF4-FFF2-40B4-BE49-F238E27FC236}">
                <a16:creationId xmlns:a16="http://schemas.microsoft.com/office/drawing/2014/main" id="{8B02B281-935C-C078-40AA-CC5FEC5FF17E}"/>
              </a:ext>
            </a:extLst>
          </p:cNvPr>
          <p:cNvSpPr>
            <a:spLocks noGrp="1"/>
          </p:cNvSpPr>
          <p:nvPr>
            <p:ph idx="1"/>
          </p:nvPr>
        </p:nvSpPr>
        <p:spPr/>
        <p:txBody>
          <a:bodyPr/>
          <a:lstStyle/>
          <a:p>
            <a:r>
              <a:rPr lang="en-CA" dirty="0">
                <a:solidFill>
                  <a:srgbClr val="000000"/>
                </a:solidFill>
                <a:effectLst/>
              </a:rPr>
              <a:t>Enable students to connect with fellow peers who are looking for new rooms or roommates.</a:t>
            </a:r>
          </a:p>
          <a:p>
            <a:r>
              <a:rPr lang="en-CA" dirty="0">
                <a:solidFill>
                  <a:srgbClr val="000000"/>
                </a:solidFill>
                <a:effectLst/>
              </a:rPr>
              <a:t>Make a transparent process of finding rooms and roommates encouraging students to use</a:t>
            </a:r>
            <a:r>
              <a:rPr lang="en-CA" dirty="0">
                <a:solidFill>
                  <a:srgbClr val="000000"/>
                </a:solidFill>
              </a:rPr>
              <a:t> </a:t>
            </a:r>
            <a:r>
              <a:rPr lang="en-CA" dirty="0">
                <a:solidFill>
                  <a:srgbClr val="000000"/>
                </a:solidFill>
                <a:effectLst/>
              </a:rPr>
              <a:t>our application.</a:t>
            </a:r>
          </a:p>
          <a:p>
            <a:r>
              <a:rPr lang="en-CA" dirty="0">
                <a:solidFill>
                  <a:srgbClr val="000000"/>
                </a:solidFill>
                <a:effectLst/>
              </a:rPr>
              <a:t>Manage a team of developers and managers to effectively work together synchronously.</a:t>
            </a:r>
          </a:p>
        </p:txBody>
      </p:sp>
    </p:spTree>
    <p:extLst>
      <p:ext uri="{BB962C8B-B14F-4D97-AF65-F5344CB8AC3E}">
        <p14:creationId xmlns:p14="http://schemas.microsoft.com/office/powerpoint/2010/main" val="107321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9BC9-6B70-1BEF-96E0-4FA496CA15C9}"/>
              </a:ext>
            </a:extLst>
          </p:cNvPr>
          <p:cNvSpPr>
            <a:spLocks noGrp="1"/>
          </p:cNvSpPr>
          <p:nvPr>
            <p:ph type="title"/>
          </p:nvPr>
        </p:nvSpPr>
        <p:spPr/>
        <p:txBody>
          <a:bodyPr/>
          <a:lstStyle/>
          <a:p>
            <a:br>
              <a:rPr lang="en-US" dirty="0"/>
            </a:br>
            <a:r>
              <a:rPr lang="en-US" dirty="0"/>
              <a:t>Specific Objectives</a:t>
            </a:r>
          </a:p>
        </p:txBody>
      </p:sp>
      <p:sp>
        <p:nvSpPr>
          <p:cNvPr id="3" name="Content Placeholder 2">
            <a:extLst>
              <a:ext uri="{FF2B5EF4-FFF2-40B4-BE49-F238E27FC236}">
                <a16:creationId xmlns:a16="http://schemas.microsoft.com/office/drawing/2014/main" id="{613731EB-028B-04EC-35B6-8C713C40A50B}"/>
              </a:ext>
            </a:extLst>
          </p:cNvPr>
          <p:cNvSpPr>
            <a:spLocks noGrp="1"/>
          </p:cNvSpPr>
          <p:nvPr>
            <p:ph idx="1"/>
          </p:nvPr>
        </p:nvSpPr>
        <p:spPr/>
        <p:txBody>
          <a:bodyPr>
            <a:normAutofit fontScale="92500"/>
          </a:bodyPr>
          <a:lstStyle/>
          <a:p>
            <a:r>
              <a:rPr lang="en-US" dirty="0"/>
              <a:t>Personal Verification and Onboarding</a:t>
            </a:r>
          </a:p>
          <a:p>
            <a:pPr lvl="1"/>
            <a:r>
              <a:rPr lang="en-US" dirty="0"/>
              <a:t>Verifying the new users on the sign-in process to ensure that the users are real and not bots.</a:t>
            </a:r>
          </a:p>
          <a:p>
            <a:pPr lvl="1"/>
            <a:r>
              <a:rPr lang="en-US" dirty="0"/>
              <a:t>Making a smooth onboarding experience for new users.</a:t>
            </a:r>
          </a:p>
          <a:p>
            <a:r>
              <a:rPr lang="en-US" dirty="0"/>
              <a:t>24/7 Support Systems</a:t>
            </a:r>
          </a:p>
          <a:p>
            <a:pPr lvl="1"/>
            <a:r>
              <a:rPr lang="en-US" dirty="0"/>
              <a:t>A support and live chat feature for the users powered by AI to help them navigate through the app.</a:t>
            </a:r>
          </a:p>
          <a:p>
            <a:r>
              <a:rPr lang="en-US" dirty="0"/>
              <a:t>Matching the Users</a:t>
            </a:r>
          </a:p>
          <a:p>
            <a:pPr lvl="1"/>
            <a:r>
              <a:rPr lang="en-US" dirty="0"/>
              <a:t>Creating an algorithm for connecting compatible users with similar interests as roommates.</a:t>
            </a:r>
          </a:p>
          <a:p>
            <a:pPr lvl="1"/>
            <a:r>
              <a:rPr lang="en-US" dirty="0"/>
              <a:t>Creating an infrastructure that handles the matching process and uses the algorithm in the backend.</a:t>
            </a:r>
          </a:p>
        </p:txBody>
      </p:sp>
    </p:spTree>
    <p:extLst>
      <p:ext uri="{BB962C8B-B14F-4D97-AF65-F5344CB8AC3E}">
        <p14:creationId xmlns:p14="http://schemas.microsoft.com/office/powerpoint/2010/main" val="161916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F834-01C7-5281-01F7-220D27E5F389}"/>
              </a:ext>
            </a:extLst>
          </p:cNvPr>
          <p:cNvSpPr>
            <a:spLocks noGrp="1"/>
          </p:cNvSpPr>
          <p:nvPr>
            <p:ph type="title"/>
          </p:nvPr>
        </p:nvSpPr>
        <p:spPr>
          <a:xfrm>
            <a:off x="1451579" y="591671"/>
            <a:ext cx="9603275" cy="1262083"/>
          </a:xfrm>
        </p:spPr>
        <p:txBody>
          <a:bodyPr>
            <a:noAutofit/>
          </a:bodyPr>
          <a:lstStyle/>
          <a:p>
            <a:br>
              <a:rPr lang="en-US" sz="2700" dirty="0"/>
            </a:br>
            <a:r>
              <a:rPr lang="en-US" sz="2700" dirty="0"/>
              <a:t>Defining Conditions, Constraints, Assumptions and Support Requirements from Other Organizations</a:t>
            </a:r>
          </a:p>
        </p:txBody>
      </p:sp>
      <p:sp>
        <p:nvSpPr>
          <p:cNvPr id="3" name="Content Placeholder 2">
            <a:extLst>
              <a:ext uri="{FF2B5EF4-FFF2-40B4-BE49-F238E27FC236}">
                <a16:creationId xmlns:a16="http://schemas.microsoft.com/office/drawing/2014/main" id="{F6E29AEB-C9F3-797A-D4E5-395D689F5F66}"/>
              </a:ext>
            </a:extLst>
          </p:cNvPr>
          <p:cNvSpPr>
            <a:spLocks noGrp="1"/>
          </p:cNvSpPr>
          <p:nvPr>
            <p:ph idx="1"/>
          </p:nvPr>
        </p:nvSpPr>
        <p:spPr/>
        <p:txBody>
          <a:bodyPr/>
          <a:lstStyle/>
          <a:p>
            <a:r>
              <a:rPr lang="en-US" dirty="0"/>
              <a:t>The </a:t>
            </a:r>
            <a:r>
              <a:rPr lang="en-US" dirty="0" err="1"/>
              <a:t>RoomieConnect</a:t>
            </a:r>
            <a:r>
              <a:rPr lang="en-US" dirty="0"/>
              <a:t> app needs to be operational by the end of November. </a:t>
            </a:r>
          </a:p>
          <a:p>
            <a:r>
              <a:rPr lang="en-US" dirty="0"/>
              <a:t>The first phase of this app consists of developing the backend and the frontend development of the application. </a:t>
            </a:r>
          </a:p>
          <a:p>
            <a:r>
              <a:rPr lang="en-US" dirty="0"/>
              <a:t>The initial versions of this app will only be operational in GTA (Greater Toronto Area) with a scope of further expansion worldwide.</a:t>
            </a:r>
          </a:p>
          <a:p>
            <a:r>
              <a:rPr lang="en-US" dirty="0"/>
              <a:t>The </a:t>
            </a:r>
            <a:r>
              <a:rPr lang="en-US" dirty="0" err="1"/>
              <a:t>RoomieConnect</a:t>
            </a:r>
            <a:r>
              <a:rPr lang="en-US" dirty="0"/>
              <a:t> is a crucial app for solving the current accommodation crisis, so it is of utmost importance to our beneficiaries which include institutions like University of Toronto, Seneca Polytechnic, York University, and Ontario Student Federation.</a:t>
            </a:r>
          </a:p>
        </p:txBody>
      </p:sp>
    </p:spTree>
    <p:extLst>
      <p:ext uri="{BB962C8B-B14F-4D97-AF65-F5344CB8AC3E}">
        <p14:creationId xmlns:p14="http://schemas.microsoft.com/office/powerpoint/2010/main" val="403531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C053-F8F0-85FC-A51C-F8410F4BDB3B}"/>
              </a:ext>
            </a:extLst>
          </p:cNvPr>
          <p:cNvSpPr>
            <a:spLocks noGrp="1"/>
          </p:cNvSpPr>
          <p:nvPr>
            <p:ph type="title"/>
          </p:nvPr>
        </p:nvSpPr>
        <p:spPr/>
        <p:txBody>
          <a:bodyPr/>
          <a:lstStyle/>
          <a:p>
            <a:br>
              <a:rPr lang="en-US" dirty="0"/>
            </a:br>
            <a:r>
              <a:rPr lang="en-US" dirty="0"/>
              <a:t>Authority and Responsibilities</a:t>
            </a:r>
          </a:p>
        </p:txBody>
      </p:sp>
      <p:sp>
        <p:nvSpPr>
          <p:cNvPr id="3" name="Content Placeholder 2">
            <a:extLst>
              <a:ext uri="{FF2B5EF4-FFF2-40B4-BE49-F238E27FC236}">
                <a16:creationId xmlns:a16="http://schemas.microsoft.com/office/drawing/2014/main" id="{60A52CA7-42F8-BAED-769F-F786E1E60B95}"/>
              </a:ext>
            </a:extLst>
          </p:cNvPr>
          <p:cNvSpPr>
            <a:spLocks noGrp="1"/>
          </p:cNvSpPr>
          <p:nvPr>
            <p:ph idx="1"/>
          </p:nvPr>
        </p:nvSpPr>
        <p:spPr>
          <a:xfrm>
            <a:off x="1451579" y="1907544"/>
            <a:ext cx="9603275" cy="4278105"/>
          </a:xfrm>
        </p:spPr>
        <p:txBody>
          <a:bodyPr>
            <a:normAutofit fontScale="92500" lnSpcReduction="10000"/>
          </a:bodyPr>
          <a:lstStyle/>
          <a:p>
            <a:r>
              <a:rPr lang="en-US" sz="1400" dirty="0"/>
              <a:t>Staffing – the product manager determined the skill requirements for the </a:t>
            </a:r>
            <a:r>
              <a:rPr lang="en-US" sz="1400" dirty="0" err="1"/>
              <a:t>RoomieConnect</a:t>
            </a:r>
            <a:r>
              <a:rPr lang="en-US" sz="1400" dirty="0"/>
              <a:t> project and provided them, along with specific developer's names, on July 25</a:t>
            </a:r>
            <a:r>
              <a:rPr lang="en-US" sz="1400" baseline="30000" dirty="0"/>
              <a:t>th</a:t>
            </a:r>
            <a:r>
              <a:rPr lang="en-US" sz="1400" dirty="0"/>
              <a:t>  to the appropriate functional managers.</a:t>
            </a:r>
          </a:p>
          <a:p>
            <a:r>
              <a:rPr lang="en-US" sz="1400" dirty="0"/>
              <a:t>Budget – the initial estimate of the project cost was $60,000. This budget cannot be exceeded without authority from the Product Manager and Lead Developer.</a:t>
            </a:r>
          </a:p>
          <a:p>
            <a:r>
              <a:rPr lang="en-US" sz="1400" dirty="0"/>
              <a:t>Communications – Product Manager and Lead Developer provided and will provide the status reports bi-weekly to the external Sponsors.</a:t>
            </a:r>
          </a:p>
          <a:p>
            <a:r>
              <a:rPr lang="en-US" sz="1400" dirty="0"/>
              <a:t>Planning/Tracking – this project will be tracked using the MS Project application. An earned value analysis will be provided in every other status report beginning with the second report.</a:t>
            </a:r>
          </a:p>
          <a:p>
            <a:r>
              <a:rPr lang="en-US" sz="1400" dirty="0"/>
              <a:t>Change Control – the Product manager is authorized to make project changes provided they do not exceed $5,000 in additional cost and do not impact the schedule. Otherwise, any changes will be made through the Management Board which consists of the Product Manager alongside Lead Developer and Quality Assurance specialist.</a:t>
            </a:r>
          </a:p>
          <a:p>
            <a:r>
              <a:rPr lang="en-US" sz="1400" dirty="0"/>
              <a:t>Document/System Access – the project manager is authorized access to any company document or system related to the current project in the pursuit of this project completion.</a:t>
            </a:r>
          </a:p>
          <a:p>
            <a:r>
              <a:rPr lang="en-US" sz="1400" dirty="0"/>
              <a:t>Project Plan - The project manager provided a project plan to the Sponsor no later than June 30. The project plan will include a description of the work, schedules, budget, spending plan, resource utilization charts, risk management plans, and a quality plan.</a:t>
            </a:r>
          </a:p>
        </p:txBody>
      </p:sp>
    </p:spTree>
    <p:extLst>
      <p:ext uri="{BB962C8B-B14F-4D97-AF65-F5344CB8AC3E}">
        <p14:creationId xmlns:p14="http://schemas.microsoft.com/office/powerpoint/2010/main" val="1426150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26DD9-5EAA-E46A-300B-4CBD39F2D813}"/>
              </a:ext>
            </a:extLst>
          </p:cNvPr>
          <p:cNvSpPr>
            <a:spLocks noGrp="1"/>
          </p:cNvSpPr>
          <p:nvPr>
            <p:ph type="title"/>
          </p:nvPr>
        </p:nvSpPr>
        <p:spPr/>
        <p:txBody>
          <a:bodyPr/>
          <a:lstStyle/>
          <a:p>
            <a:br>
              <a:rPr lang="en-US" dirty="0"/>
            </a:br>
            <a:r>
              <a:rPr lang="en-US" dirty="0"/>
              <a:t>Work Breakdown Structure</a:t>
            </a:r>
          </a:p>
        </p:txBody>
      </p:sp>
      <p:pic>
        <p:nvPicPr>
          <p:cNvPr id="5" name="Content Placeholder 4" descr="RoomieConnect Work Breakdown Structure">
            <a:extLst>
              <a:ext uri="{FF2B5EF4-FFF2-40B4-BE49-F238E27FC236}">
                <a16:creationId xmlns:a16="http://schemas.microsoft.com/office/drawing/2014/main" id="{17FEA5F0-CDD3-D961-9057-9448C81BD277}"/>
              </a:ext>
            </a:extLst>
          </p:cNvPr>
          <p:cNvPicPr>
            <a:picLocks noGrp="1" noChangeAspect="1"/>
          </p:cNvPicPr>
          <p:nvPr>
            <p:ph idx="1"/>
          </p:nvPr>
        </p:nvPicPr>
        <p:blipFill>
          <a:blip r:embed="rId2"/>
          <a:stretch>
            <a:fillRect/>
          </a:stretch>
        </p:blipFill>
        <p:spPr>
          <a:xfrm>
            <a:off x="1450975" y="2906339"/>
            <a:ext cx="9604375" cy="1669209"/>
          </a:xfrm>
        </p:spPr>
      </p:pic>
    </p:spTree>
    <p:extLst>
      <p:ext uri="{BB962C8B-B14F-4D97-AF65-F5344CB8AC3E}">
        <p14:creationId xmlns:p14="http://schemas.microsoft.com/office/powerpoint/2010/main" val="277616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145F-F37C-99F3-8D14-DC7156D5E01E}"/>
              </a:ext>
            </a:extLst>
          </p:cNvPr>
          <p:cNvSpPr>
            <a:spLocks noGrp="1"/>
          </p:cNvSpPr>
          <p:nvPr>
            <p:ph type="title"/>
          </p:nvPr>
        </p:nvSpPr>
        <p:spPr>
          <a:xfrm>
            <a:off x="1451579" y="804519"/>
            <a:ext cx="9603275" cy="1049235"/>
          </a:xfrm>
        </p:spPr>
        <p:txBody>
          <a:bodyPr>
            <a:normAutofit/>
          </a:bodyPr>
          <a:lstStyle/>
          <a:p>
            <a:br>
              <a:rPr lang="en-US" dirty="0"/>
            </a:br>
            <a:r>
              <a:rPr lang="en-US" dirty="0"/>
              <a:t>WBS Dictionary</a:t>
            </a:r>
          </a:p>
        </p:txBody>
      </p:sp>
      <p:graphicFrame>
        <p:nvGraphicFramePr>
          <p:cNvPr id="9" name="Content Placeholder 8">
            <a:extLst>
              <a:ext uri="{FF2B5EF4-FFF2-40B4-BE49-F238E27FC236}">
                <a16:creationId xmlns:a16="http://schemas.microsoft.com/office/drawing/2014/main" id="{F4CA7AC5-14E8-32FA-8105-CF8385C4E117}"/>
              </a:ext>
            </a:extLst>
          </p:cNvPr>
          <p:cNvGraphicFramePr>
            <a:graphicFrameLocks noGrp="1"/>
          </p:cNvGraphicFramePr>
          <p:nvPr>
            <p:ph idx="1"/>
            <p:extLst>
              <p:ext uri="{D42A27DB-BD31-4B8C-83A1-F6EECF244321}">
                <p14:modId xmlns:p14="http://schemas.microsoft.com/office/powerpoint/2010/main" val="2564691347"/>
              </p:ext>
            </p:extLst>
          </p:nvPr>
        </p:nvGraphicFramePr>
        <p:xfrm>
          <a:off x="1450975" y="2184564"/>
          <a:ext cx="9604377" cy="2861686"/>
        </p:xfrm>
        <a:graphic>
          <a:graphicData uri="http://schemas.openxmlformats.org/drawingml/2006/table">
            <a:tbl>
              <a:tblPr firstRow="1" firstCol="1" bandRow="1">
                <a:tableStyleId>{2D5ABB26-0587-4C30-8999-92F81FD0307C}</a:tableStyleId>
              </a:tblPr>
              <a:tblGrid>
                <a:gridCol w="732827">
                  <a:extLst>
                    <a:ext uri="{9D8B030D-6E8A-4147-A177-3AD203B41FA5}">
                      <a16:colId xmlns:a16="http://schemas.microsoft.com/office/drawing/2014/main" val="2297506288"/>
                    </a:ext>
                  </a:extLst>
                </a:gridCol>
                <a:gridCol w="2242424">
                  <a:extLst>
                    <a:ext uri="{9D8B030D-6E8A-4147-A177-3AD203B41FA5}">
                      <a16:colId xmlns:a16="http://schemas.microsoft.com/office/drawing/2014/main" val="1364441630"/>
                    </a:ext>
                  </a:extLst>
                </a:gridCol>
                <a:gridCol w="6629126">
                  <a:extLst>
                    <a:ext uri="{9D8B030D-6E8A-4147-A177-3AD203B41FA5}">
                      <a16:colId xmlns:a16="http://schemas.microsoft.com/office/drawing/2014/main" val="520395127"/>
                    </a:ext>
                  </a:extLst>
                </a:gridCol>
              </a:tblGrid>
              <a:tr h="170273">
                <a:tc>
                  <a:txBody>
                    <a:bodyPr/>
                    <a:lstStyle/>
                    <a:p>
                      <a:pPr algn="ctr"/>
                      <a:r>
                        <a:rPr lang="en-CA" sz="900" dirty="0">
                          <a:effectLst/>
                        </a:rPr>
                        <a:t>WBS Code</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900" dirty="0">
                          <a:effectLst/>
                        </a:rPr>
                        <a:t>Task Title</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900" dirty="0">
                          <a:effectLst/>
                        </a:rPr>
                        <a:t>Detailed Description</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7881039"/>
                  </a:ext>
                </a:extLst>
              </a:tr>
              <a:tr h="307590">
                <a:tc>
                  <a:txBody>
                    <a:bodyPr/>
                    <a:lstStyle/>
                    <a:p>
                      <a:pPr algn="ctr"/>
                      <a:r>
                        <a:rPr lang="en-CA" sz="900" dirty="0">
                          <a:effectLst/>
                        </a:rPr>
                        <a:t>1</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CA" sz="900" dirty="0">
                          <a:effectLst/>
                        </a:rPr>
                        <a:t>Personal Verification and Onboarding</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900">
                          <a:effectLst/>
                        </a:rPr>
                        <a:t>Implementing a verification process to ensure users are real and not bots, enhancing security and trust. Developing a seamless onboarding experience for new users to make sign-up easy and welcoming.</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1273113"/>
                  </a:ext>
                </a:extLst>
              </a:tr>
              <a:tr h="307590">
                <a:tc>
                  <a:txBody>
                    <a:bodyPr/>
                    <a:lstStyle/>
                    <a:p>
                      <a:pPr algn="ctr"/>
                      <a:r>
                        <a:rPr lang="en-CA" sz="900" dirty="0">
                          <a:effectLst/>
                        </a:rPr>
                        <a:t>2</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900">
                          <a:effectLst/>
                        </a:rPr>
                        <a:t>24/7 Support Systems</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900" dirty="0">
                          <a:effectLst/>
                        </a:rPr>
                        <a:t>Setting up a support system that operates 24/7 to assist users with their queries at any time. Integrating an AI-powered live chat feature to provide instant support and help users navigate the app.</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8104591"/>
                  </a:ext>
                </a:extLst>
              </a:tr>
              <a:tr h="170273">
                <a:tc>
                  <a:txBody>
                    <a:bodyPr/>
                    <a:lstStyle/>
                    <a:p>
                      <a:pPr algn="ctr"/>
                      <a:r>
                        <a:rPr lang="en-CA" sz="900" dirty="0">
                          <a:effectLst/>
                        </a:rPr>
                        <a:t>3</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a:effectLst/>
                        </a:rPr>
                        <a:t>Matching the Users</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900" dirty="0">
                          <a:effectLst/>
                        </a:rPr>
                        <a:t>Creating an algorithm to match users with compatible roommates based on similar interests.</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0334093"/>
                  </a:ext>
                </a:extLst>
              </a:tr>
              <a:tr h="307590">
                <a:tc>
                  <a:txBody>
                    <a:bodyPr/>
                    <a:lstStyle/>
                    <a:p>
                      <a:pPr algn="ctr"/>
                      <a:r>
                        <a:rPr lang="en-CA" sz="900" dirty="0">
                          <a:effectLst/>
                        </a:rPr>
                        <a:t>4</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a:effectLst/>
                        </a:rPr>
                        <a:t>Development </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900" dirty="0">
                          <a:effectLst/>
                        </a:rPr>
                        <a:t>Integrating the matching algorithm into the backend infrastructure for efficient processing. Designing the user interface (UI) to ensure its user-friendly and visually appealing.</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2404745"/>
                  </a:ext>
                </a:extLst>
              </a:tr>
              <a:tr h="307590">
                <a:tc>
                  <a:txBody>
                    <a:bodyPr/>
                    <a:lstStyle/>
                    <a:p>
                      <a:pPr algn="ctr"/>
                      <a:r>
                        <a:rPr lang="en-CA" sz="900" dirty="0">
                          <a:effectLst/>
                        </a:rPr>
                        <a:t>5</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effectLst/>
                        </a:rPr>
                        <a:t>Deployment</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900">
                          <a:effectLst/>
                        </a:rPr>
                        <a:t>Setting up the database to store user data securely and efficiently. Initializing the deployment process for our app so that the users can experience it.</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9070846"/>
                  </a:ext>
                </a:extLst>
              </a:tr>
              <a:tr h="321322">
                <a:tc>
                  <a:txBody>
                    <a:bodyPr/>
                    <a:lstStyle/>
                    <a:p>
                      <a:pPr algn="ctr"/>
                      <a:r>
                        <a:rPr lang="en-CA" sz="900">
                          <a:effectLst/>
                        </a:rPr>
                        <a:t>6</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a:effectLst/>
                        </a:rPr>
                        <a:t>Expansion </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900">
                          <a:effectLst/>
                        </a:rPr>
                        <a:t>Conducting user experience (UX) testing to identify and fix any usability issues.</a:t>
                      </a:r>
                      <a:r>
                        <a:rPr lang="en-CA" sz="1000">
                          <a:effectLst/>
                        </a:rPr>
                        <a:t> </a:t>
                      </a:r>
                      <a:r>
                        <a:rPr lang="en-CA" sz="900">
                          <a:effectLst/>
                        </a:rPr>
                        <a:t>Managing servers to ensure the app runs smoothly and handles user load effectively.</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241641"/>
                  </a:ext>
                </a:extLst>
              </a:tr>
              <a:tr h="321322">
                <a:tc>
                  <a:txBody>
                    <a:bodyPr/>
                    <a:lstStyle/>
                    <a:p>
                      <a:pPr algn="ctr"/>
                      <a:r>
                        <a:rPr lang="en-CA" sz="900">
                          <a:effectLst/>
                        </a:rPr>
                        <a:t>7</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a:effectLst/>
                        </a:rPr>
                        <a:t>Documentation </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900">
                          <a:effectLst/>
                        </a:rPr>
                        <a:t>Using MS Project to plan and track project progress, ensuring adherence to timelines.</a:t>
                      </a:r>
                      <a:r>
                        <a:rPr lang="en-CA" sz="1000">
                          <a:effectLst/>
                        </a:rPr>
                        <a:t> </a:t>
                      </a:r>
                      <a:r>
                        <a:rPr lang="en-CA" sz="900">
                          <a:effectLst/>
                        </a:rPr>
                        <a:t>Managing changes in the project scope, schedule, and cost through an established change control process.</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037415"/>
                  </a:ext>
                </a:extLst>
              </a:tr>
              <a:tr h="307590">
                <a:tc>
                  <a:txBody>
                    <a:bodyPr/>
                    <a:lstStyle/>
                    <a:p>
                      <a:pPr algn="ctr"/>
                      <a:r>
                        <a:rPr lang="en-CA" sz="900">
                          <a:effectLst/>
                        </a:rPr>
                        <a:t>8</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a:effectLst/>
                        </a:rPr>
                        <a:t>Training and Support</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900">
                          <a:effectLst/>
                        </a:rPr>
                        <a:t>Hiring and onboarding employees with the required skill set to fill the human resource we need. Training and conduction knowledge transfer to the new e</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8371995"/>
                  </a:ext>
                </a:extLst>
              </a:tr>
              <a:tr h="170273">
                <a:tc>
                  <a:txBody>
                    <a:bodyPr/>
                    <a:lstStyle/>
                    <a:p>
                      <a:pPr algn="ctr"/>
                      <a:r>
                        <a:rPr lang="en-CA" sz="900">
                          <a:effectLst/>
                        </a:rPr>
                        <a:t>9</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900">
                          <a:effectLst/>
                        </a:rPr>
                        <a:t>Testing</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900">
                          <a:effectLst/>
                        </a:rPr>
                        <a:t>Developing a comprehensive testing plan to ensure all features work as intended.</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6350291"/>
                  </a:ext>
                </a:extLst>
              </a:tr>
              <a:tr h="170273">
                <a:tc>
                  <a:txBody>
                    <a:bodyPr/>
                    <a:lstStyle/>
                    <a:p>
                      <a:pPr algn="ctr"/>
                      <a:r>
                        <a:rPr lang="en-CA" sz="900">
                          <a:effectLst/>
                        </a:rPr>
                        <a:t>10</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a:effectLst/>
                        </a:rPr>
                        <a:t>Risk Management</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900" dirty="0">
                          <a:effectLst/>
                        </a:rPr>
                        <a:t>Identifying and fixing bugs that arise during testing phases.</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5121" marR="5512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727451"/>
                  </a:ext>
                </a:extLst>
              </a:tr>
            </a:tbl>
          </a:graphicData>
        </a:graphic>
      </p:graphicFrame>
    </p:spTree>
    <p:extLst>
      <p:ext uri="{BB962C8B-B14F-4D97-AF65-F5344CB8AC3E}">
        <p14:creationId xmlns:p14="http://schemas.microsoft.com/office/powerpoint/2010/main" val="24231659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1905</TotalTime>
  <Words>1531</Words>
  <Application>Microsoft Macintosh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Gill Sans MT</vt:lpstr>
      <vt:lpstr>Posterama</vt:lpstr>
      <vt:lpstr>Times New Roman</vt:lpstr>
      <vt:lpstr>Gallery</vt:lpstr>
      <vt:lpstr>ROOMIECONNECT</vt:lpstr>
      <vt:lpstr> Project Organization</vt:lpstr>
      <vt:lpstr> What is RoomieConnect?</vt:lpstr>
      <vt:lpstr> General Objectives</vt:lpstr>
      <vt:lpstr> Specific Objectives</vt:lpstr>
      <vt:lpstr> Defining Conditions, Constraints, Assumptions and Support Requirements from Other Organizations</vt:lpstr>
      <vt:lpstr> Authority and Responsibilities</vt:lpstr>
      <vt:lpstr> Work Breakdown Structure</vt:lpstr>
      <vt:lpstr> WBS Dictionary</vt:lpstr>
      <vt:lpstr> Gantt Chart</vt:lpstr>
      <vt:lpstr> Major Project Activities</vt:lpstr>
      <vt:lpstr> Project Assessment</vt:lpstr>
      <vt:lpstr> Summary of Risks</vt:lpstr>
      <vt:lpstr> List of Prioritized Risks</vt:lpstr>
      <vt:lpstr> Milestone Reports</vt:lpstr>
      <vt:lpstr> Documents’ Interrelationships Clear</vt:lpstr>
      <vt:lpstr> Lessons Learned (Insights &amp; Suggestions)</vt:lpstr>
      <vt:lpstr> 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Sampreet Klair</dc:creator>
  <cp:lastModifiedBy>Sampreet Klair</cp:lastModifiedBy>
  <cp:revision>11</cp:revision>
  <dcterms:created xsi:type="dcterms:W3CDTF">2024-08-07T17:47:09Z</dcterms:created>
  <dcterms:modified xsi:type="dcterms:W3CDTF">2024-08-20T02:45:56Z</dcterms:modified>
</cp:coreProperties>
</file>