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5"/>
  </p:normalViewPr>
  <p:slideViewPr>
    <p:cSldViewPr snapToGrid="0">
      <p:cViewPr varScale="1">
        <p:scale>
          <a:sx n="119" d="100"/>
          <a:sy n="119"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872D1-1B65-364B-A2A3-ED6EA02D8B1D}" type="datetimeFigureOut">
              <a:rPr lang="en-US" smtClean="0"/>
              <a:t>4/12/24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18A8529-D347-0B42-83DC-F457BA428A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0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872D1-1B65-364B-A2A3-ED6EA02D8B1D}"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A8529-D347-0B42-83DC-F457BA428A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23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872D1-1B65-364B-A2A3-ED6EA02D8B1D}"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A8529-D347-0B42-83DC-F457BA428A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31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872D1-1B65-364B-A2A3-ED6EA02D8B1D}"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A8529-D347-0B42-83DC-F457BA428A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08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872D1-1B65-364B-A2A3-ED6EA02D8B1D}"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A8529-D347-0B42-83DC-F457BA428A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39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872D1-1B65-364B-A2A3-ED6EA02D8B1D}"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A8529-D347-0B42-83DC-F457BA428A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215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C872D1-1B65-364B-A2A3-ED6EA02D8B1D}" type="datetimeFigureOut">
              <a:rPr lang="en-US" smtClean="0"/>
              <a:t>4/12/24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A8529-D347-0B42-83DC-F457BA428A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68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872D1-1B65-364B-A2A3-ED6EA02D8B1D}" type="datetimeFigureOut">
              <a:rPr lang="en-US" smtClean="0"/>
              <a:t>4/12/24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A8529-D347-0B42-83DC-F457BA428A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042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872D1-1B65-364B-A2A3-ED6EA02D8B1D}" type="datetimeFigureOut">
              <a:rPr lang="en-US" smtClean="0"/>
              <a:t>4/12/24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A8529-D347-0B42-83DC-F457BA428A20}" type="slidenum">
              <a:rPr lang="en-US" smtClean="0"/>
              <a:t>‹#›</a:t>
            </a:fld>
            <a:endParaRPr lang="en-US"/>
          </a:p>
        </p:txBody>
      </p:sp>
    </p:spTree>
    <p:extLst>
      <p:ext uri="{BB962C8B-B14F-4D97-AF65-F5344CB8AC3E}">
        <p14:creationId xmlns:p14="http://schemas.microsoft.com/office/powerpoint/2010/main" val="407584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C872D1-1B65-364B-A2A3-ED6EA02D8B1D}"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A8529-D347-0B42-83DC-F457BA428A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61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C872D1-1B65-364B-A2A3-ED6EA02D8B1D}" type="datetimeFigureOut">
              <a:rPr lang="en-US" smtClean="0"/>
              <a:t>4/12/24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18A8529-D347-0B42-83DC-F457BA428A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747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C872D1-1B65-364B-A2A3-ED6EA02D8B1D}" type="datetimeFigureOut">
              <a:rPr lang="en-US" smtClean="0"/>
              <a:t>4/12/24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8A8529-D347-0B42-83DC-F457BA428A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2122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67ED-29F9-B29B-2AF6-39BF632833D9}"/>
              </a:ext>
            </a:extLst>
          </p:cNvPr>
          <p:cNvSpPr>
            <a:spLocks noGrp="1"/>
          </p:cNvSpPr>
          <p:nvPr>
            <p:ph type="ctrTitle"/>
          </p:nvPr>
        </p:nvSpPr>
        <p:spPr/>
        <p:txBody>
          <a:bodyPr/>
          <a:lstStyle/>
          <a:p>
            <a:r>
              <a:rPr lang="en-US" dirty="0"/>
              <a:t>Group 8</a:t>
            </a:r>
            <a:br>
              <a:rPr lang="en-US" dirty="0"/>
            </a:br>
            <a:r>
              <a:rPr lang="en-US" dirty="0"/>
              <a:t>Feedback </a:t>
            </a:r>
          </a:p>
        </p:txBody>
      </p:sp>
      <p:sp>
        <p:nvSpPr>
          <p:cNvPr id="3" name="Subtitle 2">
            <a:extLst>
              <a:ext uri="{FF2B5EF4-FFF2-40B4-BE49-F238E27FC236}">
                <a16:creationId xmlns:a16="http://schemas.microsoft.com/office/drawing/2014/main" id="{4269868D-EA0E-FC3B-90AC-942117CAE2BB}"/>
              </a:ext>
            </a:extLst>
          </p:cNvPr>
          <p:cNvSpPr>
            <a:spLocks noGrp="1"/>
          </p:cNvSpPr>
          <p:nvPr>
            <p:ph type="subTitle" idx="1"/>
          </p:nvPr>
        </p:nvSpPr>
        <p:spPr/>
        <p:txBody>
          <a:bodyPr>
            <a:noAutofit/>
          </a:bodyPr>
          <a:lstStyle/>
          <a:p>
            <a:pPr>
              <a:lnSpc>
                <a:spcPct val="100000"/>
              </a:lnSpc>
            </a:pPr>
            <a:r>
              <a:rPr lang="en-US" sz="1600" b="1" kern="100" cap="none" dirty="0">
                <a:effectLst/>
                <a:ea typeface="Aptos" panose="020B0004020202020204" pitchFamily="34" charset="0"/>
                <a:cs typeface="Times New Roman" panose="02020603050405020304" pitchFamily="18" charset="0"/>
              </a:rPr>
              <a:t>Group </a:t>
            </a:r>
            <a:r>
              <a:rPr lang="en-US" sz="1600" b="1" kern="100" cap="none" dirty="0">
                <a:ea typeface="Aptos" panose="020B0004020202020204" pitchFamily="34" charset="0"/>
                <a:cs typeface="Times New Roman" panose="02020603050405020304" pitchFamily="18" charset="0"/>
              </a:rPr>
              <a:t>M</a:t>
            </a:r>
            <a:r>
              <a:rPr lang="en-US" sz="1600" b="1" kern="100" cap="none" dirty="0">
                <a:effectLst/>
                <a:ea typeface="Aptos" panose="020B0004020202020204" pitchFamily="34" charset="0"/>
                <a:cs typeface="Times New Roman" panose="02020603050405020304" pitchFamily="18" charset="0"/>
              </a:rPr>
              <a:t>embers:</a:t>
            </a:r>
            <a:endParaRPr lang="en-CA" sz="1600" b="1" kern="100" cap="none" dirty="0">
              <a:effectLst/>
              <a:ea typeface="Aptos" panose="020B0004020202020204" pitchFamily="34" charset="0"/>
              <a:cs typeface="Times New Roman" panose="02020603050405020304" pitchFamily="18" charset="0"/>
            </a:endParaRPr>
          </a:p>
          <a:p>
            <a:pPr>
              <a:lnSpc>
                <a:spcPct val="100000"/>
              </a:lnSpc>
            </a:pPr>
            <a:r>
              <a:rPr lang="en-US" sz="1600" kern="100" cap="none" dirty="0">
                <a:effectLst/>
                <a:ea typeface="Aptos" panose="020B0004020202020204" pitchFamily="34" charset="0"/>
                <a:cs typeface="Times New Roman" panose="02020603050405020304" pitchFamily="18" charset="0"/>
              </a:rPr>
              <a:t>Sampreet Klair (sklair2@myseneca.ca) - 145031225</a:t>
            </a:r>
          </a:p>
          <a:p>
            <a:pPr>
              <a:lnSpc>
                <a:spcPct val="100000"/>
              </a:lnSpc>
            </a:pPr>
            <a:r>
              <a:rPr lang="en-US" sz="1600" kern="100" cap="none" dirty="0">
                <a:effectLst/>
                <a:ea typeface="Aptos" panose="020B0004020202020204" pitchFamily="34" charset="0"/>
                <a:cs typeface="Times New Roman" panose="02020603050405020304" pitchFamily="18" charset="0"/>
              </a:rPr>
              <a:t>Harsahbaj Singh (hsna27@myseneca.ca) - 146457221</a:t>
            </a:r>
          </a:p>
          <a:p>
            <a:pPr>
              <a:lnSpc>
                <a:spcPct val="100000"/>
              </a:lnSpc>
            </a:pPr>
            <a:r>
              <a:rPr lang="en-US" sz="1600" kern="100" cap="none" dirty="0">
                <a:effectLst/>
                <a:ea typeface="Aptos" panose="020B0004020202020204" pitchFamily="34" charset="0"/>
                <a:cs typeface="Times New Roman" panose="02020603050405020304" pitchFamily="18" charset="0"/>
              </a:rPr>
              <a:t>Viralika (viralika@myseneca.ca) - 145387221</a:t>
            </a:r>
          </a:p>
          <a:p>
            <a:pPr>
              <a:lnSpc>
                <a:spcPct val="100000"/>
              </a:lnSpc>
            </a:pPr>
            <a:r>
              <a:rPr lang="en-US" sz="1600" kern="100" cap="none" dirty="0">
                <a:effectLst/>
                <a:ea typeface="Aptos" panose="020B0004020202020204" pitchFamily="34" charset="0"/>
                <a:cs typeface="Times New Roman" panose="02020603050405020304" pitchFamily="18" charset="0"/>
              </a:rPr>
              <a:t>Arth Indravadanbhai Patel (apatel590@myseneca.ca) - 119100220</a:t>
            </a:r>
          </a:p>
        </p:txBody>
      </p:sp>
    </p:spTree>
    <p:extLst>
      <p:ext uri="{BB962C8B-B14F-4D97-AF65-F5344CB8AC3E}">
        <p14:creationId xmlns:p14="http://schemas.microsoft.com/office/powerpoint/2010/main" val="235154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BBB6-D958-1415-24E7-A13D0E2472CE}"/>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F3BE4339-6302-E381-1967-AD1956C3CD3D}"/>
              </a:ext>
            </a:extLst>
          </p:cNvPr>
          <p:cNvSpPr>
            <a:spLocks noGrp="1"/>
          </p:cNvSpPr>
          <p:nvPr>
            <p:ph idx="1"/>
          </p:nvPr>
        </p:nvSpPr>
        <p:spPr/>
        <p:txBody>
          <a:bodyPr>
            <a:normAutofit/>
          </a:bodyPr>
          <a:lstStyle/>
          <a:p>
            <a:r>
              <a:rPr lang="en-US" kern="100" dirty="0">
                <a:effectLst/>
                <a:ea typeface="Aptos" panose="020B0004020202020204" pitchFamily="34" charset="0"/>
                <a:cs typeface="Times New Roman" panose="02020603050405020304" pitchFamily="18" charset="0"/>
              </a:rPr>
              <a:t>As a business owner, getting feedback from the customers about our services is very important and crucial for sustaining and growing our business. </a:t>
            </a:r>
          </a:p>
          <a:p>
            <a:r>
              <a:rPr lang="en-US" kern="100" dirty="0">
                <a:effectLst/>
                <a:ea typeface="Aptos" panose="020B0004020202020204" pitchFamily="34" charset="0"/>
                <a:cs typeface="Times New Roman" panose="02020603050405020304" pitchFamily="18" charset="0"/>
              </a:rPr>
              <a:t>To help and facilitate, Linda about knowing how her services were from customer’s perspective we have created feedback diagrams which consists of all Class Diagrams (combined), creating customer feedback sequence diagram and querying customer’s feedback sequence diagram. </a:t>
            </a:r>
          </a:p>
          <a:p>
            <a:r>
              <a:rPr lang="en-US" kern="100" dirty="0">
                <a:effectLst/>
                <a:ea typeface="Aptos" panose="020B0004020202020204" pitchFamily="34" charset="0"/>
                <a:cs typeface="Times New Roman" panose="02020603050405020304" pitchFamily="18" charset="0"/>
              </a:rPr>
              <a:t>With the help of our diagrams, Linda will have better customer awareness and would be able to provide better service to the customers.</a:t>
            </a:r>
            <a:endParaRPr lang="en-CA"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3327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1865-F045-E720-9849-DB622F71ECDF}"/>
              </a:ext>
            </a:extLst>
          </p:cNvPr>
          <p:cNvSpPr>
            <a:spLocks noGrp="1"/>
          </p:cNvSpPr>
          <p:nvPr>
            <p:ph type="title"/>
          </p:nvPr>
        </p:nvSpPr>
        <p:spPr/>
        <p:txBody>
          <a:bodyPr/>
          <a:lstStyle/>
          <a:p>
            <a:r>
              <a:rPr lang="en-US" dirty="0"/>
              <a:t>Reasons why this user story is important:</a:t>
            </a:r>
          </a:p>
        </p:txBody>
      </p:sp>
      <p:sp>
        <p:nvSpPr>
          <p:cNvPr id="3" name="Content Placeholder 2">
            <a:extLst>
              <a:ext uri="{FF2B5EF4-FFF2-40B4-BE49-F238E27FC236}">
                <a16:creationId xmlns:a16="http://schemas.microsoft.com/office/drawing/2014/main" id="{7D0E973C-F136-B1E6-389C-3E0A36721998}"/>
              </a:ext>
            </a:extLst>
          </p:cNvPr>
          <p:cNvSpPr>
            <a:spLocks noGrp="1"/>
          </p:cNvSpPr>
          <p:nvPr>
            <p:ph idx="1"/>
          </p:nvPr>
        </p:nvSpPr>
        <p:spPr/>
        <p:txBody>
          <a:bodyPr/>
          <a:lstStyle/>
          <a:p>
            <a:r>
              <a:rPr lang="en-US" kern="100" dirty="0">
                <a:ea typeface="Aptos" panose="020B0004020202020204" pitchFamily="34" charset="0"/>
                <a:cs typeface="Times New Roman" panose="02020603050405020304" pitchFamily="18" charset="0"/>
              </a:rPr>
              <a:t>B</a:t>
            </a:r>
            <a:r>
              <a:rPr lang="en-US" kern="100" dirty="0">
                <a:effectLst/>
                <a:ea typeface="Aptos" panose="020B0004020202020204" pitchFamily="34" charset="0"/>
                <a:cs typeface="Times New Roman" panose="02020603050405020304" pitchFamily="18" charset="0"/>
              </a:rPr>
              <a:t>etter </a:t>
            </a:r>
            <a:r>
              <a:rPr lang="en-US" kern="100" dirty="0">
                <a:ea typeface="Aptos" panose="020B0004020202020204" pitchFamily="34" charset="0"/>
                <a:cs typeface="Times New Roman" panose="02020603050405020304" pitchFamily="18" charset="0"/>
              </a:rPr>
              <a:t>C</a:t>
            </a:r>
            <a:r>
              <a:rPr lang="en-US" kern="100" dirty="0">
                <a:effectLst/>
                <a:ea typeface="Aptos" panose="020B0004020202020204" pitchFamily="34" charset="0"/>
                <a:cs typeface="Times New Roman" panose="02020603050405020304" pitchFamily="18" charset="0"/>
              </a:rPr>
              <a:t>ustomer </a:t>
            </a:r>
            <a:r>
              <a:rPr lang="en-US" kern="100" dirty="0">
                <a:ea typeface="Aptos" panose="020B0004020202020204" pitchFamily="34" charset="0"/>
                <a:cs typeface="Times New Roman" panose="02020603050405020304" pitchFamily="18" charset="0"/>
              </a:rPr>
              <a:t>S</a:t>
            </a:r>
            <a:r>
              <a:rPr lang="en-US" kern="100" dirty="0">
                <a:effectLst/>
                <a:ea typeface="Aptos" panose="020B0004020202020204" pitchFamily="34" charset="0"/>
                <a:cs typeface="Times New Roman" panose="02020603050405020304" pitchFamily="18" charset="0"/>
              </a:rPr>
              <a:t>atisfaction</a:t>
            </a:r>
          </a:p>
          <a:p>
            <a:r>
              <a:rPr lang="en-US" dirty="0"/>
              <a:t>Competitive Advantage</a:t>
            </a:r>
          </a:p>
          <a:p>
            <a:r>
              <a:rPr lang="en-US" dirty="0"/>
              <a:t>Informed Decision Making</a:t>
            </a:r>
          </a:p>
          <a:p>
            <a:r>
              <a:rPr lang="en-US" dirty="0"/>
              <a:t>Useful Actionable Insights</a:t>
            </a:r>
          </a:p>
          <a:p>
            <a:r>
              <a:rPr lang="en-US" dirty="0"/>
              <a:t>Increased Business Efficiency</a:t>
            </a:r>
          </a:p>
          <a:p>
            <a:r>
              <a:rPr lang="en-US" dirty="0"/>
              <a:t>Streamlined Feedback Process</a:t>
            </a:r>
          </a:p>
          <a:p>
            <a:endParaRPr lang="en-US" dirty="0"/>
          </a:p>
        </p:txBody>
      </p:sp>
    </p:spTree>
    <p:extLst>
      <p:ext uri="{BB962C8B-B14F-4D97-AF65-F5344CB8AC3E}">
        <p14:creationId xmlns:p14="http://schemas.microsoft.com/office/powerpoint/2010/main" val="385500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0" name="Picture 6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 name="Straight Connector 70">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3" name="Rectangle 72">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958194B-7231-2B33-E0FC-73E8C2EDF940}"/>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Class Diagram</a:t>
            </a:r>
            <a:endParaRPr lang="en-US" dirty="0"/>
          </a:p>
        </p:txBody>
      </p:sp>
      <p:grpSp>
        <p:nvGrpSpPr>
          <p:cNvPr id="75" name="Group 74">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58" name="Rectangle 57">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diagram of a company&#10;&#10;Description automatically generated">
            <a:extLst>
              <a:ext uri="{FF2B5EF4-FFF2-40B4-BE49-F238E27FC236}">
                <a16:creationId xmlns:a16="http://schemas.microsoft.com/office/drawing/2014/main" id="{EDBD35D2-6BDC-3BF2-E030-2D25773E29A8}"/>
              </a:ext>
            </a:extLst>
          </p:cNvPr>
          <p:cNvPicPr>
            <a:picLocks noGrp="1" noChangeAspect="1"/>
          </p:cNvPicPr>
          <p:nvPr>
            <p:ph idx="1"/>
          </p:nvPr>
        </p:nvPicPr>
        <p:blipFill>
          <a:blip r:embed="rId3"/>
          <a:stretch>
            <a:fillRect/>
          </a:stretch>
        </p:blipFill>
        <p:spPr>
          <a:xfrm>
            <a:off x="3453364" y="377965"/>
            <a:ext cx="8606443" cy="5357509"/>
          </a:xfrm>
          <a:prstGeom prst="rect">
            <a:avLst/>
          </a:prstGeom>
        </p:spPr>
      </p:pic>
      <p:pic>
        <p:nvPicPr>
          <p:cNvPr id="77" name="Picture 76">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8" name="Straight Connector 77">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86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75EF-F4FB-34A7-637B-71958B518B6D}"/>
              </a:ext>
            </a:extLst>
          </p:cNvPr>
          <p:cNvSpPr>
            <a:spLocks noGrp="1"/>
          </p:cNvSpPr>
          <p:nvPr>
            <p:ph type="title"/>
          </p:nvPr>
        </p:nvSpPr>
        <p:spPr/>
        <p:txBody>
          <a:bodyPr>
            <a:normAutofit/>
          </a:bodyPr>
          <a:lstStyle/>
          <a:p>
            <a:r>
              <a:rPr lang="en-US" dirty="0"/>
              <a:t>Sequence Diagram for creating a Feedback:</a:t>
            </a:r>
          </a:p>
        </p:txBody>
      </p:sp>
      <p:pic>
        <p:nvPicPr>
          <p:cNvPr id="10" name="Content Placeholder 9" descr="A diagram of a software project&#10;&#10;Description automatically generated with medium confidence">
            <a:extLst>
              <a:ext uri="{FF2B5EF4-FFF2-40B4-BE49-F238E27FC236}">
                <a16:creationId xmlns:a16="http://schemas.microsoft.com/office/drawing/2014/main" id="{3C62B426-2257-58F0-8B34-315F79719531}"/>
              </a:ext>
            </a:extLst>
          </p:cNvPr>
          <p:cNvPicPr>
            <a:picLocks noGrp="1" noChangeAspect="1"/>
          </p:cNvPicPr>
          <p:nvPr>
            <p:ph sz="half" idx="2"/>
          </p:nvPr>
        </p:nvPicPr>
        <p:blipFill>
          <a:blip r:embed="rId2"/>
          <a:stretch>
            <a:fillRect/>
          </a:stretch>
        </p:blipFill>
        <p:spPr>
          <a:xfrm>
            <a:off x="6966708" y="2017713"/>
            <a:ext cx="4982400" cy="4039088"/>
          </a:xfrm>
        </p:spPr>
      </p:pic>
      <p:pic>
        <p:nvPicPr>
          <p:cNvPr id="24" name="Picture 23">
            <a:extLst>
              <a:ext uri="{FF2B5EF4-FFF2-40B4-BE49-F238E27FC236}">
                <a16:creationId xmlns:a16="http://schemas.microsoft.com/office/drawing/2014/main" id="{BAC1B5B0-50EA-3545-F05A-F6DD65F0310C}"/>
              </a:ext>
            </a:extLst>
          </p:cNvPr>
          <p:cNvPicPr>
            <a:picLocks noChangeAspect="1"/>
          </p:cNvPicPr>
          <p:nvPr/>
        </p:nvPicPr>
        <p:blipFill>
          <a:blip r:embed="rId3"/>
          <a:stretch>
            <a:fillRect/>
          </a:stretch>
        </p:blipFill>
        <p:spPr>
          <a:xfrm>
            <a:off x="996758" y="2317197"/>
            <a:ext cx="5784422" cy="3918081"/>
          </a:xfrm>
          <a:prstGeom prst="rect">
            <a:avLst/>
          </a:prstGeom>
        </p:spPr>
      </p:pic>
      <p:sp>
        <p:nvSpPr>
          <p:cNvPr id="25" name="Content Placeholder 11">
            <a:extLst>
              <a:ext uri="{FF2B5EF4-FFF2-40B4-BE49-F238E27FC236}">
                <a16:creationId xmlns:a16="http://schemas.microsoft.com/office/drawing/2014/main" id="{F1316D50-3B75-6362-C499-42B5EE9BF705}"/>
              </a:ext>
            </a:extLst>
          </p:cNvPr>
          <p:cNvSpPr txBox="1">
            <a:spLocks/>
          </p:cNvSpPr>
          <p:nvPr/>
        </p:nvSpPr>
        <p:spPr>
          <a:xfrm>
            <a:off x="996758" y="1864194"/>
            <a:ext cx="4645152" cy="34485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Use Case Description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032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9AC0-A364-D83C-17BD-6EC962BE0F2E}"/>
              </a:ext>
            </a:extLst>
          </p:cNvPr>
          <p:cNvSpPr>
            <a:spLocks noGrp="1"/>
          </p:cNvSpPr>
          <p:nvPr>
            <p:ph type="title"/>
          </p:nvPr>
        </p:nvSpPr>
        <p:spPr/>
        <p:txBody>
          <a:bodyPr/>
          <a:lstStyle/>
          <a:p>
            <a:r>
              <a:rPr lang="en-US" dirty="0"/>
              <a:t>Sequence Diagram for querying a Feedback:</a:t>
            </a:r>
          </a:p>
        </p:txBody>
      </p:sp>
      <p:pic>
        <p:nvPicPr>
          <p:cNvPr id="7" name="Content Placeholder 6" descr="A diagram of a software development&#10;&#10;Description automatically generated">
            <a:extLst>
              <a:ext uri="{FF2B5EF4-FFF2-40B4-BE49-F238E27FC236}">
                <a16:creationId xmlns:a16="http://schemas.microsoft.com/office/drawing/2014/main" id="{932A17EF-04C2-E61A-CFA9-9FD3B7866203}"/>
              </a:ext>
            </a:extLst>
          </p:cNvPr>
          <p:cNvPicPr>
            <a:picLocks noGrp="1" noChangeAspect="1"/>
          </p:cNvPicPr>
          <p:nvPr>
            <p:ph sz="half" idx="2"/>
          </p:nvPr>
        </p:nvPicPr>
        <p:blipFill>
          <a:blip r:embed="rId2"/>
          <a:stretch>
            <a:fillRect/>
          </a:stretch>
        </p:blipFill>
        <p:spPr>
          <a:xfrm>
            <a:off x="6402741" y="2588835"/>
            <a:ext cx="5557903" cy="2404972"/>
          </a:xfrm>
        </p:spPr>
      </p:pic>
      <p:sp>
        <p:nvSpPr>
          <p:cNvPr id="11" name="Content Placeholder 11">
            <a:extLst>
              <a:ext uri="{FF2B5EF4-FFF2-40B4-BE49-F238E27FC236}">
                <a16:creationId xmlns:a16="http://schemas.microsoft.com/office/drawing/2014/main" id="{D8DF6D98-7149-1755-2B89-17728F82EA56}"/>
              </a:ext>
            </a:extLst>
          </p:cNvPr>
          <p:cNvSpPr txBox="1">
            <a:spLocks/>
          </p:cNvSpPr>
          <p:nvPr/>
        </p:nvSpPr>
        <p:spPr>
          <a:xfrm>
            <a:off x="1076270" y="1867577"/>
            <a:ext cx="4645152" cy="34485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dirty="0"/>
          </a:p>
        </p:txBody>
      </p:sp>
      <p:sp>
        <p:nvSpPr>
          <p:cNvPr id="12" name="Content Placeholder 11">
            <a:extLst>
              <a:ext uri="{FF2B5EF4-FFF2-40B4-BE49-F238E27FC236}">
                <a16:creationId xmlns:a16="http://schemas.microsoft.com/office/drawing/2014/main" id="{223004E1-16DF-AD9C-69AD-BDAB966C2DDF}"/>
              </a:ext>
            </a:extLst>
          </p:cNvPr>
          <p:cNvSpPr>
            <a:spLocks noGrp="1"/>
          </p:cNvSpPr>
          <p:nvPr>
            <p:ph sz="half" idx="1"/>
          </p:nvPr>
        </p:nvSpPr>
        <p:spPr>
          <a:xfrm>
            <a:off x="865150" y="2003308"/>
            <a:ext cx="4645152" cy="3448595"/>
          </a:xfrm>
        </p:spPr>
        <p:txBody>
          <a:bodyPr>
            <a:normAutofit/>
          </a:bodyPr>
          <a:lstStyle/>
          <a:p>
            <a:r>
              <a:rPr lang="en-US" dirty="0"/>
              <a:t>Use Case Description</a:t>
            </a:r>
          </a:p>
          <a:p>
            <a:endParaRPr lang="en-US" dirty="0"/>
          </a:p>
          <a:p>
            <a:endParaRPr lang="en-US" dirty="0"/>
          </a:p>
          <a:p>
            <a:endParaRPr lang="en-US" dirty="0"/>
          </a:p>
          <a:p>
            <a:endParaRPr lang="en-US" dirty="0"/>
          </a:p>
          <a:p>
            <a:endParaRPr lang="en-US" dirty="0"/>
          </a:p>
        </p:txBody>
      </p:sp>
      <p:pic>
        <p:nvPicPr>
          <p:cNvPr id="16" name="Picture 15">
            <a:extLst>
              <a:ext uri="{FF2B5EF4-FFF2-40B4-BE49-F238E27FC236}">
                <a16:creationId xmlns:a16="http://schemas.microsoft.com/office/drawing/2014/main" id="{5CD8CB15-A383-6CC3-5348-D84B77A40CA1}"/>
              </a:ext>
            </a:extLst>
          </p:cNvPr>
          <p:cNvPicPr>
            <a:picLocks noChangeAspect="1"/>
          </p:cNvPicPr>
          <p:nvPr/>
        </p:nvPicPr>
        <p:blipFill>
          <a:blip r:embed="rId3"/>
          <a:stretch>
            <a:fillRect/>
          </a:stretch>
        </p:blipFill>
        <p:spPr>
          <a:xfrm>
            <a:off x="915766" y="2588835"/>
            <a:ext cx="5336268" cy="2998800"/>
          </a:xfrm>
          <a:prstGeom prst="rect">
            <a:avLst/>
          </a:prstGeom>
        </p:spPr>
      </p:pic>
    </p:spTree>
    <p:extLst>
      <p:ext uri="{BB962C8B-B14F-4D97-AF65-F5344CB8AC3E}">
        <p14:creationId xmlns:p14="http://schemas.microsoft.com/office/powerpoint/2010/main" val="389802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689B68-F742-F71F-D4DA-802D0B40246C}"/>
              </a:ext>
            </a:extLst>
          </p:cNvPr>
          <p:cNvPicPr>
            <a:picLocks noChangeAspect="1"/>
          </p:cNvPicPr>
          <p:nvPr/>
        </p:nvPicPr>
        <p:blipFill rotWithShape="1">
          <a:blip r:embed="rId3">
            <a:duotone>
              <a:schemeClr val="bg2">
                <a:shade val="45000"/>
                <a:satMod val="135000"/>
              </a:schemeClr>
              <a:prstClr val="white"/>
            </a:duotone>
            <a:alphaModFix amt="50000"/>
          </a:blip>
          <a:srcRect l="1305" r="980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EDB6E-250C-2940-7A7F-37FE9FD2C56D}"/>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6600" dirty="0"/>
              <a:t>Thank You…</a:t>
            </a:r>
          </a:p>
        </p:txBody>
      </p:sp>
      <p:cxnSp>
        <p:nvCxnSpPr>
          <p:cNvPr id="20" name="Straight Connector 19">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124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305</TotalTime>
  <Words>194</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Gill Sans MT</vt:lpstr>
      <vt:lpstr>Gallery</vt:lpstr>
      <vt:lpstr>Group 8 Feedback </vt:lpstr>
      <vt:lpstr>User Story</vt:lpstr>
      <vt:lpstr>Reasons why this user story is important:</vt:lpstr>
      <vt:lpstr>Class Diagram</vt:lpstr>
      <vt:lpstr>Sequence Diagram for creating a Feedback:</vt:lpstr>
      <vt:lpstr>Sequence Diagram for querying a 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Sampreet Klair</dc:creator>
  <cp:lastModifiedBy>Sampreet Klair</cp:lastModifiedBy>
  <cp:revision>28</cp:revision>
  <dcterms:created xsi:type="dcterms:W3CDTF">2024-04-11T22:21:27Z</dcterms:created>
  <dcterms:modified xsi:type="dcterms:W3CDTF">2024-04-12T12:57:49Z</dcterms:modified>
</cp:coreProperties>
</file>