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88" r:id="rId4"/>
    <p:sldId id="367" r:id="rId5"/>
    <p:sldId id="293" r:id="rId6"/>
    <p:sldId id="346" r:id="rId7"/>
    <p:sldId id="368" r:id="rId8"/>
    <p:sldId id="363" r:id="rId9"/>
    <p:sldId id="295" r:id="rId10"/>
    <p:sldId id="297" r:id="rId11"/>
    <p:sldId id="307" r:id="rId12"/>
    <p:sldId id="310" r:id="rId13"/>
    <p:sldId id="312" r:id="rId14"/>
    <p:sldId id="314" r:id="rId15"/>
    <p:sldId id="416" r:id="rId16"/>
    <p:sldId id="420" r:id="rId17"/>
    <p:sldId id="421" r:id="rId18"/>
    <p:sldId id="423" r:id="rId19"/>
    <p:sldId id="376" r:id="rId20"/>
    <p:sldId id="377" r:id="rId21"/>
    <p:sldId id="379" r:id="rId22"/>
    <p:sldId id="380" r:id="rId23"/>
    <p:sldId id="381" r:id="rId24"/>
    <p:sldId id="378" r:id="rId25"/>
    <p:sldId id="357" r:id="rId26"/>
    <p:sldId id="433" r:id="rId27"/>
    <p:sldId id="424" r:id="rId28"/>
    <p:sldId id="429" r:id="rId29"/>
    <p:sldId id="382" r:id="rId30"/>
    <p:sldId id="383" r:id="rId31"/>
    <p:sldId id="384" r:id="rId32"/>
    <p:sldId id="386" r:id="rId33"/>
    <p:sldId id="385" r:id="rId34"/>
    <p:sldId id="387" r:id="rId35"/>
    <p:sldId id="388" r:id="rId36"/>
    <p:sldId id="389" r:id="rId37"/>
    <p:sldId id="390" r:id="rId38"/>
    <p:sldId id="391" r:id="rId39"/>
    <p:sldId id="431" r:id="rId40"/>
    <p:sldId id="430" r:id="rId41"/>
    <p:sldId id="398" r:id="rId42"/>
    <p:sldId id="400" r:id="rId43"/>
    <p:sldId id="432" r:id="rId44"/>
    <p:sldId id="402" r:id="rId45"/>
    <p:sldId id="405" r:id="rId46"/>
    <p:sldId id="406" r:id="rId47"/>
    <p:sldId id="426"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000099"/>
    <a:srgbClr val="9900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8" autoAdjust="0"/>
    <p:restoredTop sz="96374" autoAdjust="0"/>
  </p:normalViewPr>
  <p:slideViewPr>
    <p:cSldViewPr>
      <p:cViewPr varScale="1">
        <p:scale>
          <a:sx n="125" d="100"/>
          <a:sy n="125" d="100"/>
        </p:scale>
        <p:origin x="171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Song" userId="c2a9b83f-7d42-4d04-8154-38391ae5e9d6" providerId="ADAL" clId="{FC87674E-B205-4EA5-89B2-7DAF6CB04EC8}"/>
    <pc:docChg chg="custSel modSld">
      <pc:chgData name="Wei Song" userId="c2a9b83f-7d42-4d04-8154-38391ae5e9d6" providerId="ADAL" clId="{FC87674E-B205-4EA5-89B2-7DAF6CB04EC8}" dt="2017-09-17T22:56:14.048" v="15" actId="6549"/>
      <pc:docMkLst>
        <pc:docMk/>
      </pc:docMkLst>
      <pc:sldChg chg="modNotes modNotesTx">
        <pc:chgData name="Wei Song" userId="c2a9b83f-7d42-4d04-8154-38391ae5e9d6" providerId="ADAL" clId="{FC87674E-B205-4EA5-89B2-7DAF6CB04EC8}" dt="2017-09-17T22:56:14.048" v="15" actId="6549"/>
        <pc:sldMkLst>
          <pc:docMk/>
          <pc:sldMk cId="2790793290" sldId="3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15.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16.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7" Type="http://schemas.openxmlformats.org/officeDocument/2006/relationships/hyperlink" Target="https://developer.mozilla.org/en-US/docs/Web/JavaScript/Reference/Global_Objects/Object/valueO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5" Type="http://schemas.openxmlformats.org/officeDocument/2006/relationships/hyperlink" Target="https://developer.mozilla.org/en-US/docs/Web/JavaScript/Reference/Global_Objects/Boolean" TargetMode="External"/><Relationship Id="rId4" Type="http://schemas.openxmlformats.org/officeDocument/2006/relationships/hyperlink" Target="https://developer.mozilla.org/en-US/docs/Web/JavaScript/Reference/Global_Objects/Numb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http://tech.faadooindians.com/internet/internet-architecture/</a:t>
            </a:r>
            <a:endParaRPr lang="en-US" dirty="0"/>
          </a:p>
          <a:p>
            <a:endParaRPr lang="en-US" dirty="0"/>
          </a:p>
          <a:p>
            <a:r>
              <a:rPr lang="en-US" dirty="0"/>
              <a:t>the </a:t>
            </a:r>
            <a:r>
              <a:rPr lang="en-US" i="1" dirty="0"/>
              <a:t>Internet</a:t>
            </a:r>
            <a:r>
              <a:rPr lang="en-US" dirty="0"/>
              <a:t> architecture is by definition a meta-network, a constantly changing collection of thousands of individual networks intercommunicating with a common protocol.</a:t>
            </a:r>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baseline="0" dirty="0">
                <a:solidFill>
                  <a:schemeClr val="tx1"/>
                </a:solidFill>
                <a:latin typeface="+mn-lt"/>
                <a:ea typeface="+mn-ea"/>
                <a:cs typeface="+mn-cs"/>
              </a:rPr>
              <a:t>Hypertext Transfer Protocol</a:t>
            </a:r>
            <a:r>
              <a:rPr lang="en-US" sz="1200" b="0" i="0" kern="1200" dirty="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Hypertext Transfer Protocol (HTTP) is an application protocol for distributed, collaborative, hypermedia information systems.[1] HTTP is the foundation of data communication for the World Wide Web.</a:t>
            </a:r>
          </a:p>
          <a:p>
            <a:r>
              <a:rPr lang="en-US" sz="1200" b="0" i="0" kern="1200" dirty="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server-side usually consists of three parts: a server, an application, and a database</a:t>
            </a:r>
          </a:p>
        </p:txBody>
      </p:sp>
      <p:sp>
        <p:nvSpPr>
          <p:cNvPr id="4" name="Slide Number Placeholder 3"/>
          <p:cNvSpPr>
            <a:spLocks noGrp="1"/>
          </p:cNvSpPr>
          <p:nvPr>
            <p:ph type="sldNum" sz="quarter" idx="10"/>
          </p:nvPr>
        </p:nvSpPr>
        <p:spPr/>
        <p:txBody>
          <a:bodyPr/>
          <a:lstStyle/>
          <a:p>
            <a:fld id="{76CF3DBB-8FCE-431D-B8A6-0151B8E52038}"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MDN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primitive (primitive value, primitive data type) is data that is not an object and has no methods. In JavaScript, there are 6 primitive data types: string, number, </a:t>
            </a:r>
            <a:r>
              <a:rPr lang="en-US" dirty="0" err="1"/>
              <a:t>boolean</a:t>
            </a:r>
            <a:r>
              <a:rPr lang="en-US" dirty="0"/>
              <a:t>, null, undefined, symbol (new in ECMAScript 2015). All primitives are </a:t>
            </a:r>
            <a:r>
              <a:rPr lang="en-US" b="1" dirty="0"/>
              <a:t>immutable</a:t>
            </a:r>
            <a:r>
              <a:rPr lang="en-US" dirty="0"/>
              <a:t> (cannot be changed).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Primitive wrapper objects in JavaScript</a:t>
            </a:r>
          </a:p>
          <a:p>
            <a:r>
              <a:rPr lang="en-US" dirty="0"/>
              <a:t>Except for null and undefined, all primitive values have object equivalents that wrap around the primitive values:</a:t>
            </a:r>
          </a:p>
          <a:p>
            <a:r>
              <a:rPr lang="en-US" dirty="0">
                <a:hlinkClick r:id="rId3" tooltip="The String global object is a constructor for strings, or a sequence of characters."/>
              </a:rPr>
              <a:t>String</a:t>
            </a:r>
            <a:r>
              <a:rPr lang="en-US" dirty="0"/>
              <a:t> for the string primitive.</a:t>
            </a:r>
          </a:p>
          <a:p>
            <a:r>
              <a:rPr lang="en-US" dirty="0">
                <a:hlinkClick r:id="rId4" tooltip="The Number JavaScript object is a wrapper object allowing you to work with numerical values. A Number object is created using the Number() constructor."/>
              </a:rPr>
              <a:t>Number</a:t>
            </a:r>
            <a:r>
              <a:rPr lang="en-US" dirty="0"/>
              <a:t> for the number primitive.</a:t>
            </a:r>
          </a:p>
          <a:p>
            <a:r>
              <a:rPr lang="en-US" dirty="0">
                <a:hlinkClick r:id="rId5" tooltip="The Boolean object is an object wrapper for a boolean value."/>
              </a:rPr>
              <a:t>Boolean</a:t>
            </a:r>
            <a:r>
              <a:rPr lang="en-US" dirty="0"/>
              <a:t> for the Boolean primitive.</a:t>
            </a:r>
          </a:p>
          <a:p>
            <a:r>
              <a:rPr lang="en-US" dirty="0">
                <a:hlinkClick r:id="rId6" tooltip="The Symbol() function returns a value of type symbol, has static properties that expose several members of built-in objects, has static methods that expose the global symbol registry, and resembles a built-in object class but is incomplete as a constructor because it does not support the syntax &quot;new Symbol()&quot;."/>
              </a:rPr>
              <a:t>Symbol</a:t>
            </a:r>
            <a:r>
              <a:rPr lang="en-US" dirty="0"/>
              <a:t> for the Symbol primitive.</a:t>
            </a:r>
          </a:p>
          <a:p>
            <a:r>
              <a:rPr lang="en-US" dirty="0"/>
              <a:t>The wrapper's </a:t>
            </a:r>
            <a:r>
              <a:rPr lang="en-US" dirty="0" err="1">
                <a:solidFill>
                  <a:srgbClr val="006600"/>
                </a:solidFill>
                <a:hlinkClick r:id="rId7"/>
              </a:rPr>
              <a:t>valueOf</a:t>
            </a:r>
            <a:r>
              <a:rPr lang="en-US" dirty="0">
                <a:solidFill>
                  <a:srgbClr val="006600"/>
                </a:solidFill>
                <a:hlinkClick r:id="rId7"/>
              </a:rPr>
              <a:t>()</a:t>
            </a:r>
            <a:r>
              <a:rPr lang="en-US" dirty="0">
                <a:solidFill>
                  <a:srgbClr val="006600"/>
                </a:solidFill>
              </a:rPr>
              <a:t> </a:t>
            </a:r>
            <a:r>
              <a:rPr lang="en-US" dirty="0"/>
              <a:t>method returns the primitive value.</a:t>
            </a:r>
          </a:p>
          <a:p>
            <a:endParaRPr lang="en-US" dirty="0"/>
          </a:p>
          <a:p>
            <a:r>
              <a:rPr lang="en-US" dirty="0"/>
              <a:t>Note: Object</a:t>
            </a:r>
            <a:r>
              <a:rPr lang="en-US" baseline="0" dirty="0"/>
              <a:t> include </a:t>
            </a:r>
            <a:r>
              <a:rPr lang="en-US" dirty="0"/>
              <a:t>function and array, but </a:t>
            </a:r>
          </a:p>
          <a:p>
            <a:endParaRPr lang="en-US" dirty="0"/>
          </a:p>
          <a:p>
            <a:r>
              <a:rPr lang="en-US" baseline="0" dirty="0" err="1"/>
              <a:t>typeof</a:t>
            </a:r>
            <a:r>
              <a:rPr lang="en-US" baseline="0" dirty="0"/>
              <a:t>(function(){}) // results: function</a:t>
            </a:r>
          </a:p>
          <a:p>
            <a:r>
              <a:rPr lang="en-US" baseline="0" dirty="0" err="1"/>
              <a:t>typeof</a:t>
            </a:r>
            <a:r>
              <a:rPr lang="en-US" baseline="0" dirty="0"/>
              <a:t>([]) // </a:t>
            </a:r>
            <a:r>
              <a:rPr lang="en-US" baseline="0" dirty="0" err="1"/>
              <a:t>relsuts</a:t>
            </a:r>
            <a:r>
              <a:rPr lang="en-US" baseline="0" dirty="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Firefox:</a:t>
            </a:r>
            <a:r>
              <a:rPr lang="en-US" baseline="0" dirty="0"/>
              <a:t> </a:t>
            </a:r>
          </a:p>
          <a:p>
            <a:r>
              <a:rPr lang="en-US" baseline="0" dirty="0"/>
              <a:t>Web console contains browser console</a:t>
            </a:r>
          </a:p>
          <a:p>
            <a:endParaRPr lang="en-US" baseline="0" dirty="0"/>
          </a:p>
          <a:p>
            <a:r>
              <a:rPr lang="en-US" dirty="0"/>
              <a:t>The console is also where the browser writes error messages. It writes them there so that the muggles won't see them and worry about them, but the wizards and witches of the web (such as yourselves) can easily see them. As of this writing, here's how you can find them: </a:t>
            </a:r>
          </a:p>
          <a:p>
            <a:r>
              <a:rPr lang="en-US" dirty="0"/>
              <a:t>Firefox: Tools &gt; Web Developer &gt; Error Console. Or, much easier, use the keyboard shortcut: command-shift-J on a Mac. </a:t>
            </a:r>
          </a:p>
          <a:p>
            <a:r>
              <a:rPr lang="en-US" dirty="0"/>
              <a:t>Safari: Develop &gt; Show Error Console. Or, use the keyboard shortcut: option-command-C </a:t>
            </a:r>
          </a:p>
          <a:p>
            <a:r>
              <a:rPr lang="en-US" dirty="0"/>
              <a:t>Chrome: View &gt; Developer &gt; JavaScript Console. Or, use the keyboard shortcut: option-command-j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25</a:t>
            </a:fld>
            <a:endParaRPr lang="en-US"/>
          </a:p>
        </p:txBody>
      </p:sp>
    </p:spTree>
    <p:extLst>
      <p:ext uri="{BB962C8B-B14F-4D97-AF65-F5344CB8AC3E}">
        <p14:creationId xmlns:p14="http://schemas.microsoft.com/office/powerpoint/2010/main" val="242057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ouglas%20Crockford's%20Javascrip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2400" dirty="0">
                <a:effectLst>
                  <a:outerShdw blurRad="38100" dist="38100" dir="2700000" algn="tl">
                    <a:srgbClr val="000000">
                      <a:alpha val="43137"/>
                    </a:srgbClr>
                  </a:outerShdw>
                </a:effectLst>
                <a:latin typeface="Tahoma (Body)"/>
              </a:rPr>
              <a:t>Week 1: Internet Architecture and Introduction to JavaScript</a:t>
            </a:r>
            <a:endParaRPr lang="en-CA" altLang="en-US" sz="2400" dirty="0">
              <a:effectLst>
                <a:outerShdw blurRad="38100" dist="38100" dir="2700000" algn="tl">
                  <a:srgbClr val="000000">
                    <a:alpha val="43137"/>
                  </a:srgbClr>
                </a:outerShdw>
              </a:effectLst>
              <a:latin typeface="Tahoma (Bo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a:effectLst>
                  <a:outerShdw blurRad="38100" dist="38100" dir="2700000" algn="tl">
                    <a:srgbClr val="000000">
                      <a:alpha val="43137"/>
                    </a:srgbClr>
                  </a:outerShdw>
                </a:effectLst>
              </a:rPr>
              <a:t>HTTP Request and Response Messages</a:t>
            </a:r>
          </a:p>
        </p:txBody>
      </p:sp>
      <p:pic>
        <p:nvPicPr>
          <p:cNvPr id="4" name="Picture 6"/>
          <p:cNvPicPr>
            <a:picLocks noChangeAspect="1" noChangeArrowheads="1"/>
          </p:cNvPicPr>
          <p:nvPr/>
        </p:nvPicPr>
        <p:blipFill>
          <a:blip r:embed="rId2"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992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Secure</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a:t>
            </a:r>
            <a:r>
              <a:rPr lang="en-US" sz="2800" dirty="0">
                <a:solidFill>
                  <a:srgbClr val="000099"/>
                </a:solidFill>
                <a:effectLst>
                  <a:outerShdw blurRad="38100" dist="38100" dir="2700000" algn="tl">
                    <a:srgbClr val="000000">
                      <a:alpha val="43137"/>
                    </a:srgbClr>
                  </a:outerShdw>
                </a:effectLst>
              </a:rPr>
              <a:t>SSL</a:t>
            </a:r>
            <a:r>
              <a:rPr lang="en-US" sz="2800" dirty="0">
                <a:effectLst/>
              </a:rPr>
              <a:t>(Secure Sockets Layer) / </a:t>
            </a:r>
            <a:r>
              <a:rPr lang="en-US" sz="2800" dirty="0">
                <a:solidFill>
                  <a:srgbClr val="000099"/>
                </a:solidFill>
                <a:effectLst>
                  <a:outerShdw blurRad="38100" dist="38100" dir="2700000" algn="tl">
                    <a:srgbClr val="000000">
                      <a:alpha val="43137"/>
                    </a:srgbClr>
                  </a:outerShdw>
                </a:effectLst>
              </a:rPr>
              <a:t>TLS</a:t>
            </a:r>
            <a:r>
              <a:rPr lang="en-US" sz="2800" dirty="0">
                <a:effectLst>
                  <a:outerShdw blurRad="38100" dist="38100" dir="2700000" algn="tl">
                    <a:srgbClr val="000000">
                      <a:alpha val="43137"/>
                    </a:srgbClr>
                  </a:outerShdw>
                </a:effectLst>
              </a:rPr>
              <a:t> </a:t>
            </a:r>
            <a:r>
              <a:rPr lang="en-US" sz="2800" dirty="0">
                <a:effectLst/>
              </a:rPr>
              <a:t>(Transport Layer Security) </a:t>
            </a:r>
            <a:r>
              <a:rPr lang="en-US" sz="2800" dirty="0">
                <a:solidFill>
                  <a:srgbClr val="000099"/>
                </a:solidFill>
                <a:effectLst>
                  <a:outerShdw blurRad="38100" dist="38100" dir="2700000" algn="tl">
                    <a:srgbClr val="000000">
                      <a:alpha val="43137"/>
                    </a:srgbClr>
                  </a:outerShdw>
                </a:effectLst>
              </a:rPr>
              <a:t>protocol</a:t>
            </a:r>
            <a:r>
              <a:rPr lang="en-US" sz="2800" dirty="0"/>
              <a:t>,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32244"/>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27057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Web-based technologies (and generally relies on Web browsers for the presentation of user-interfaces) is typically considered a Web application.</a:t>
            </a:r>
          </a:p>
          <a:p>
            <a:pPr lvl="1"/>
            <a:r>
              <a:rPr lang="en-US" altLang="en-US" sz="2400" dirty="0">
                <a:effectLst/>
              </a:rPr>
              <a:t>Update 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p>
          <a:p>
            <a:pPr>
              <a:buFont typeface="Wingdings" panose="05000000000000000000" pitchFamily="2" charset="2"/>
              <a:buChar char="Ø"/>
            </a:pPr>
            <a:r>
              <a:rPr lang="en-US" altLang="en-US" sz="2400" dirty="0"/>
              <a:t>Common web applications include:</a:t>
            </a:r>
          </a:p>
          <a:p>
            <a:pPr lvl="1"/>
            <a:r>
              <a:rPr lang="en-CA" altLang="en-US" sz="2000" dirty="0"/>
              <a:t>Webmail, online retail sales, online auctions, wikis and more…</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0438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rising popularity of </a:t>
            </a:r>
            <a:r>
              <a:rPr lang="en-US" sz="2800" dirty="0">
                <a:solidFill>
                  <a:srgbClr val="000099"/>
                </a:solidFill>
                <a:effectLst>
                  <a:outerShdw blurRad="38100" dist="38100" dir="2700000" algn="tl">
                    <a:srgbClr val="000000">
                      <a:alpha val="43137"/>
                    </a:srgbClr>
                  </a:outerShdw>
                </a:effectLst>
              </a:rPr>
              <a:t>"modern" web apps</a:t>
            </a:r>
            <a:r>
              <a:rPr lang="en-US" sz="2800" dirty="0"/>
              <a:t> means that web developers are focusing on writing more and more </a:t>
            </a:r>
            <a:r>
              <a:rPr lang="en-US" sz="2800" dirty="0">
                <a:solidFill>
                  <a:srgbClr val="000099"/>
                </a:solidFill>
                <a:effectLst>
                  <a:outerShdw blurRad="38100" dist="38100" dir="2700000" algn="tl">
                    <a:srgbClr val="000000">
                      <a:alpha val="43137"/>
                    </a:srgbClr>
                  </a:outerShdw>
                </a:effectLst>
              </a:rPr>
              <a:t>front-end</a:t>
            </a:r>
            <a:r>
              <a:rPr lang="en-US" sz="2800" dirty="0"/>
              <a:t>, or </a:t>
            </a:r>
            <a:r>
              <a:rPr lang="en-US" sz="2800" dirty="0">
                <a:solidFill>
                  <a:srgbClr val="000099"/>
                </a:solidFill>
                <a:effectLst>
                  <a:outerShdw blurRad="38100" dist="38100" dir="2700000" algn="tl">
                    <a:srgbClr val="000000">
                      <a:alpha val="43137"/>
                    </a:srgbClr>
                  </a:outerShdw>
                </a:effectLst>
              </a:rPr>
              <a:t>client-side</a:t>
            </a:r>
            <a:r>
              <a:rPr lang="en-US" sz="2800" dirty="0"/>
              <a:t> code. </a:t>
            </a:r>
          </a:p>
          <a:p>
            <a:pPr>
              <a:buFont typeface="Wingdings" panose="05000000000000000000" pitchFamily="2" charset="2"/>
              <a:buChar char="Ø"/>
            </a:pPr>
            <a:endParaRPr lang="en-US" sz="1050" dirty="0"/>
          </a:p>
          <a:p>
            <a:pPr>
              <a:buFont typeface="Wingdings" panose="05000000000000000000" pitchFamily="2" charset="2"/>
              <a:buChar char="Ø"/>
            </a:pPr>
            <a:r>
              <a:rPr lang="en-US" sz="2800" dirty="0"/>
              <a:t>Although back-end, or server-side code still plays an important factor, the fact is that web developers are working more directly with </a:t>
            </a:r>
            <a:r>
              <a:rPr lang="en-US" sz="2800" dirty="0">
                <a:effectLst>
                  <a:outerShdw blurRad="38100" dist="38100" dir="2700000" algn="tl">
                    <a:srgbClr val="000000">
                      <a:alpha val="43137"/>
                    </a:srgbClr>
                  </a:outerShdw>
                </a:effectLst>
              </a:rPr>
              <a:t>HTML5</a:t>
            </a:r>
            <a:r>
              <a:rPr lang="en-US" sz="2800" dirty="0"/>
              <a:t>, </a:t>
            </a:r>
            <a:r>
              <a:rPr lang="en-US" sz="2800" dirty="0">
                <a:effectLst>
                  <a:outerShdw blurRad="38100" dist="38100" dir="2700000" algn="tl">
                    <a:srgbClr val="000000">
                      <a:alpha val="43137"/>
                    </a:srgbClr>
                  </a:outerShdw>
                </a:effectLst>
              </a:rPr>
              <a:t>CSS3</a:t>
            </a:r>
            <a:r>
              <a:rPr lang="en-US" sz="2800" dirty="0"/>
              <a:t>, </a:t>
            </a:r>
            <a:r>
              <a:rPr lang="en-US" sz="2800" dirty="0">
                <a:effectLst>
                  <a:outerShdw blurRad="38100" dist="38100" dir="2700000" algn="tl">
                    <a:srgbClr val="000000">
                      <a:alpha val="43137"/>
                    </a:srgbClr>
                  </a:outerShdw>
                </a:effectLst>
              </a:rPr>
              <a:t>JavaScript </a:t>
            </a:r>
            <a:r>
              <a:rPr lang="en-US" sz="2800" dirty="0"/>
              <a:t>and the </a:t>
            </a:r>
            <a:r>
              <a:rPr lang="en-US" sz="2800" dirty="0">
                <a:effectLst>
                  <a:outerShdw blurRad="38100" dist="38100" dir="2700000" algn="tl">
                    <a:srgbClr val="000000">
                      <a:alpha val="43137"/>
                    </a:srgbClr>
                  </a:outerShdw>
                </a:effectLst>
              </a:rPr>
              <a:t>DOM</a:t>
            </a:r>
            <a:r>
              <a:rPr lang="en-US" sz="2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98297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dirty="0"/>
              <a:t>The four pillars of  front-end web development:</a:t>
            </a:r>
          </a:p>
          <a:p>
            <a:pPr>
              <a:buFont typeface="Wingdings" panose="05000000000000000000" pitchFamily="2" charset="2"/>
              <a:buChar char="Ø"/>
            </a:pPr>
            <a:endParaRPr lang="en-US" sz="1600" baseline="0" dirty="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Content </a:t>
            </a:r>
            <a:r>
              <a:rPr lang="en-US" dirty="0">
                <a:effectLst/>
                <a:latin typeface="Helvetica Neue"/>
                <a:cs typeface="Helvetica Neue"/>
              </a:rPr>
              <a:t>and</a:t>
            </a:r>
            <a:r>
              <a:rPr lang="en-US" dirty="0">
                <a:solidFill>
                  <a:srgbClr val="0000CC"/>
                </a:solidFill>
                <a:effectLst/>
                <a:latin typeface="Helvetica Neue"/>
                <a:cs typeface="Helvetica Neue"/>
              </a:rPr>
              <a:t> </a:t>
            </a:r>
            <a:r>
              <a:rPr lang="en-US" dirty="0">
                <a:solidFill>
                  <a:srgbClr val="0000CC"/>
                </a:solidFill>
                <a:effectLst>
                  <a:outerShdw blurRad="38100" dist="38100" dir="2700000" algn="tl">
                    <a:srgbClr val="000000">
                      <a:alpha val="43137"/>
                    </a:srgbClr>
                  </a:outerShdw>
                </a:effectLst>
                <a:latin typeface="Helvetica Neue"/>
                <a:cs typeface="Helvetica Neue"/>
              </a:rPr>
              <a:t>structure</a:t>
            </a:r>
            <a:r>
              <a:rPr lang="en-US" dirty="0">
                <a:latin typeface="Helvetica Neue"/>
                <a:cs typeface="Helvetica Neue"/>
              </a:rPr>
              <a:t> of the Document</a:t>
            </a:r>
            <a:endParaRPr lang="en-US" dirty="0"/>
          </a:p>
          <a:p>
            <a:pPr lvl="1"/>
            <a:r>
              <a:rPr lang="en-US" dirty="0">
                <a:effectLst>
                  <a:outerShdw blurRad="38100" dist="38100" dir="2700000" algn="tl">
                    <a:srgbClr val="000000">
                      <a:alpha val="43137"/>
                    </a:srgbClr>
                  </a:outerShdw>
                </a:effectLst>
                <a:latin typeface="Helvetica Neue"/>
                <a:cs typeface="Helvetica Neue"/>
              </a:rPr>
              <a:t>Cascading Style Sheets (CSS) </a:t>
            </a:r>
          </a:p>
          <a:p>
            <a:pPr lvl="2">
              <a:buFont typeface="Courier New" panose="02070309020205020404" pitchFamily="49" charset="0"/>
              <a:buChar char="o"/>
            </a:pPr>
            <a:r>
              <a:rPr lang="en-CA" dirty="0">
                <a:latin typeface="Helvetica Neue"/>
                <a:cs typeface="Helvetica Neue"/>
              </a:rPr>
              <a:t>Used for describing the </a:t>
            </a:r>
            <a:r>
              <a:rPr lang="en-CA" dirty="0" err="1">
                <a:latin typeface="Helvetica Neue"/>
                <a:cs typeface="Helvetica Neue"/>
              </a:rPr>
              <a:t>appreance</a:t>
            </a:r>
            <a:r>
              <a:rPr lang="en-CA" dirty="0">
                <a:latin typeface="Helvetica Neue"/>
                <a:cs typeface="Helvetica Neue"/>
              </a:rPr>
              <a:t> and formatting of a web page</a:t>
            </a:r>
            <a:endParaRPr lang="en-US" dirty="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US" dirty="0"/>
              <a:t>2-way programming </a:t>
            </a:r>
            <a:r>
              <a:rPr lang="en-US" dirty="0">
                <a:solidFill>
                  <a:srgbClr val="0000CC"/>
                </a:solidFill>
                <a:effectLst>
                  <a:outerShdw blurRad="38100" dist="38100" dir="2700000" algn="tl">
                    <a:srgbClr val="000000">
                      <a:alpha val="43137"/>
                    </a:srgbClr>
                  </a:outerShdw>
                </a:effectLst>
                <a:latin typeface="Helvetica Neue"/>
                <a:cs typeface="Helvetica Neue"/>
              </a:rPr>
              <a:t>API</a:t>
            </a:r>
            <a:r>
              <a:rPr lang="en-US" baseline="0" dirty="0"/>
              <a:t> for JavaScript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28712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200" dirty="0"/>
              <a:t>JavaScript (sometimes shortened to </a:t>
            </a:r>
            <a:r>
              <a:rPr lang="en-CA" sz="2200" dirty="0">
                <a:solidFill>
                  <a:srgbClr val="000099"/>
                </a:solidFill>
                <a:effectLst>
                  <a:outerShdw blurRad="38100" dist="38100" dir="2700000" algn="tl">
                    <a:srgbClr val="000000">
                      <a:alpha val="43137"/>
                    </a:srgbClr>
                  </a:outerShdw>
                </a:effectLst>
              </a:rPr>
              <a:t>JS</a:t>
            </a:r>
            <a:r>
              <a:rPr lang="en-CA" sz="2200" dirty="0"/>
              <a:t>) is a lightweight, interpreted, high-level language used along with html code. </a:t>
            </a:r>
          </a:p>
          <a:p>
            <a:pPr>
              <a:spcBef>
                <a:spcPts val="300"/>
              </a:spcBef>
              <a:spcAft>
                <a:spcPts val="300"/>
              </a:spcAft>
              <a:buFont typeface="Wingdings" panose="05000000000000000000" pitchFamily="2" charset="2"/>
              <a:buChar char="Ø"/>
            </a:pPr>
            <a:r>
              <a:rPr lang="en-CA" sz="2200" dirty="0"/>
              <a:t>The language syntax is somewhat similar but not the same as the C language. Today, JavaScript is the scripting language for Web pages.</a:t>
            </a:r>
          </a:p>
          <a:p>
            <a:pPr>
              <a:spcBef>
                <a:spcPts val="300"/>
              </a:spcBef>
              <a:spcAft>
                <a:spcPts val="300"/>
              </a:spcAft>
              <a:buFont typeface="Wingdings" panose="05000000000000000000" pitchFamily="2" charset="2"/>
              <a:buChar char="Ø"/>
            </a:pPr>
            <a:r>
              <a:rPr lang="en-CA" sz="2200" dirty="0"/>
              <a:t>JavaScript is not Java</a:t>
            </a:r>
          </a:p>
          <a:p>
            <a:pPr>
              <a:spcBef>
                <a:spcPts val="300"/>
              </a:spcBef>
              <a:spcAft>
                <a:spcPts val="300"/>
              </a:spcAft>
              <a:buFont typeface="Wingdings" panose="05000000000000000000" pitchFamily="2" charset="2"/>
              <a:buChar char="Ø"/>
            </a:pPr>
            <a:r>
              <a:rPr lang="en-CA" sz="2200" dirty="0"/>
              <a:t>An interpreted language interprets and executes each statement - one-by-one - in the order they appear.</a:t>
            </a:r>
          </a:p>
          <a:p>
            <a:pPr>
              <a:spcBef>
                <a:spcPts val="300"/>
              </a:spcBef>
              <a:spcAft>
                <a:spcPts val="300"/>
              </a:spcAft>
              <a:buFont typeface="Wingdings" panose="05000000000000000000" pitchFamily="2" charset="2"/>
              <a:buChar char="Ø"/>
            </a:pPr>
            <a:r>
              <a:rPr lang="en-US" sz="2200" dirty="0"/>
              <a:t>JavaScript always runs inside a  host environment (mostly the browser). </a:t>
            </a:r>
          </a:p>
          <a:p>
            <a:pPr lvl="0">
              <a:spcBef>
                <a:spcPts val="300"/>
              </a:spcBef>
              <a:spcAft>
                <a:spcPts val="300"/>
              </a:spcAft>
              <a:buClr>
                <a:srgbClr val="5F5F5F"/>
              </a:buClr>
              <a:buFont typeface="Wingdings" panose="05000000000000000000" pitchFamily="2" charset="2"/>
              <a:buChar char="Ø"/>
            </a:pPr>
            <a:r>
              <a:rPr lang="en-CA" sz="2200" dirty="0">
                <a:solidFill>
                  <a:prstClr val="black"/>
                </a:solidFill>
              </a:rPr>
              <a:t>The JavaScript standard is based on the European Computer Manufacturers Association (</a:t>
            </a:r>
            <a:r>
              <a:rPr lang="en-CA" sz="2200" dirty="0">
                <a:solidFill>
                  <a:srgbClr val="000099"/>
                </a:solidFill>
                <a:effectLst>
                  <a:outerShdw blurRad="38100" dist="38100" dir="2700000" algn="tl">
                    <a:srgbClr val="000000">
                      <a:alpha val="43137"/>
                    </a:srgbClr>
                  </a:outerShdw>
                </a:effectLst>
              </a:rPr>
              <a:t>ECMAScript</a:t>
            </a:r>
            <a:r>
              <a:rPr lang="en-CA" sz="2200" dirty="0">
                <a:solidFill>
                  <a:prstClr val="black"/>
                </a:solidFill>
              </a:rPr>
              <a:t>). As of 2012, all modern browsers fully support ECMAScript 5.1.</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7555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 </a:t>
            </a:r>
            <a:r>
              <a:rPr lang="en-CA" sz="2800" dirty="0">
                <a:effectLst>
                  <a:outerShdw blurRad="38100" dist="38100" dir="2700000" algn="tl">
                    <a:srgbClr val="000000">
                      <a:alpha val="43137"/>
                    </a:srgbClr>
                  </a:outerShdw>
                </a:effectLst>
              </a:rPr>
              <a:t>(cont’d)</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US" sz="2400" dirty="0"/>
              <a:t>JavaScript is useful for making dynamic web pages,</a:t>
            </a:r>
            <a:r>
              <a:rPr lang="en-CA" sz="2400" dirty="0"/>
              <a:t> validating user input and changing the way the web page responds to events on the web page.</a:t>
            </a:r>
            <a:endParaRPr lang="en-US" sz="2400" dirty="0"/>
          </a:p>
          <a:p>
            <a:pPr>
              <a:spcBef>
                <a:spcPts val="300"/>
              </a:spcBef>
              <a:spcAft>
                <a:spcPts val="300"/>
              </a:spcAft>
              <a:buFont typeface="Wingdings" panose="05000000000000000000" pitchFamily="2" charset="2"/>
              <a:buChar char="Ø"/>
            </a:pPr>
            <a:r>
              <a:rPr lang="en-CA" sz="2400" dirty="0"/>
              <a:t>JavaScript statements can be stored in an external file with a </a:t>
            </a:r>
            <a:r>
              <a:rPr lang="en-CA" sz="2400" dirty="0">
                <a:solidFill>
                  <a:srgbClr val="000099"/>
                </a:solidFill>
                <a:effectLst>
                  <a:outerShdw blurRad="38100" dist="38100" dir="2700000" algn="tl">
                    <a:srgbClr val="000000">
                      <a:alpha val="43137"/>
                    </a:srgbClr>
                  </a:outerShdw>
                </a:effectLst>
              </a:rPr>
              <a:t>.</a:t>
            </a:r>
            <a:r>
              <a:rPr lang="en-CA" sz="2400" dirty="0" err="1">
                <a:solidFill>
                  <a:srgbClr val="000099"/>
                </a:solidFill>
                <a:effectLst>
                  <a:outerShdw blurRad="38100" dist="38100" dir="2700000" algn="tl">
                    <a:srgbClr val="000000">
                      <a:alpha val="43137"/>
                    </a:srgbClr>
                  </a:outerShdw>
                </a:effectLst>
              </a:rPr>
              <a:t>js</a:t>
            </a:r>
            <a:r>
              <a:rPr lang="en-CA" sz="2400" dirty="0">
                <a:solidFill>
                  <a:srgbClr val="000099"/>
                </a:solidFill>
                <a:effectLst>
                  <a:outerShdw blurRad="38100" dist="38100" dir="2700000" algn="tl">
                    <a:srgbClr val="000000">
                      <a:alpha val="43137"/>
                    </a:srgbClr>
                  </a:outerShdw>
                </a:effectLst>
              </a:rPr>
              <a:t> </a:t>
            </a:r>
            <a:r>
              <a:rPr lang="en-CA" sz="2400" dirty="0"/>
              <a:t>file extension or embedded within HTML code</a:t>
            </a:r>
            <a:r>
              <a:rPr lang="en-US" sz="2400" dirty="0"/>
              <a:t>.</a:t>
            </a:r>
          </a:p>
          <a:p>
            <a:pPr lvl="0">
              <a:buClr>
                <a:srgbClr val="5F5F5F"/>
              </a:buClr>
              <a:buFont typeface="Wingdings" panose="05000000000000000000" pitchFamily="2" charset="2"/>
              <a:buChar char="Ø"/>
            </a:pPr>
            <a:r>
              <a:rPr lang="en-US" sz="2400" dirty="0">
                <a:solidFill>
                  <a:prstClr val="black"/>
                </a:solidFill>
              </a:rPr>
              <a:t>JavaScript is one of the world's most popular programming languages.</a:t>
            </a:r>
          </a:p>
          <a:p>
            <a:pPr lvl="1">
              <a:buClr>
                <a:srgbClr val="919191"/>
              </a:buClr>
            </a:pPr>
            <a:r>
              <a:rPr lang="en-US" sz="2000" dirty="0">
                <a:solidFill>
                  <a:prstClr val="black"/>
                </a:solidFill>
              </a:rPr>
              <a:t>the role as the scripting language of the WWW.</a:t>
            </a:r>
          </a:p>
          <a:p>
            <a:pPr lvl="1">
              <a:buClr>
                <a:srgbClr val="919191"/>
              </a:buClr>
            </a:pPr>
            <a:r>
              <a:rPr lang="en-CA" sz="2000" dirty="0">
                <a:solidFill>
                  <a:prstClr val="black"/>
                </a:solidFill>
              </a:rPr>
              <a:t>simple and easy to learn</a:t>
            </a:r>
          </a:p>
          <a:p>
            <a:pPr lvl="0">
              <a:buClr>
                <a:srgbClr val="5F5F5F"/>
              </a:buClr>
              <a:buFont typeface="Wingdings" panose="05000000000000000000" pitchFamily="2" charset="2"/>
              <a:buChar char="Ø"/>
            </a:pPr>
            <a:r>
              <a:rPr lang="en-US" sz="2400" dirty="0">
                <a:solidFill>
                  <a:prstClr val="black"/>
                </a:solidFill>
              </a:rPr>
              <a:t>JavaScript is the world's </a:t>
            </a:r>
            <a:r>
              <a:rPr lang="en-US" sz="2400" dirty="0">
                <a:solidFill>
                  <a:prstClr val="black"/>
                </a:solidFill>
                <a:hlinkClick r:id="rId3" action="ppaction://hlinkfile"/>
              </a:rPr>
              <a:t>most misunderstood programming language</a:t>
            </a:r>
            <a:r>
              <a:rPr lang="en-US" sz="2400" dirty="0">
                <a:solidFill>
                  <a:prstClr val="black"/>
                </a:solidFill>
              </a:rPr>
              <a:t>.</a:t>
            </a:r>
          </a:p>
          <a:p>
            <a:pPr lvl="1">
              <a:buClr>
                <a:srgbClr val="919191"/>
              </a:buClr>
            </a:pPr>
            <a:r>
              <a:rPr lang="en-CA" sz="2000" dirty="0">
                <a:solidFill>
                  <a:prstClr val="black"/>
                </a:solidFill>
              </a:rPr>
              <a:t>The name, typecasting, used by amateurs, object-oriented,…</a:t>
            </a:r>
          </a:p>
          <a:p>
            <a:pPr lvl="0">
              <a:buClr>
                <a:srgbClr val="5F5F5F"/>
              </a:buClr>
              <a:buFont typeface="Wingdings" panose="05000000000000000000" pitchFamily="2" charset="2"/>
              <a:buChar char="Ø"/>
            </a:pPr>
            <a:r>
              <a:rPr lang="en-US" sz="2400" dirty="0">
                <a:solidFill>
                  <a:prstClr val="black"/>
                </a:solidFill>
                <a:effectLst/>
              </a:rPr>
              <a:t>JavaScript may be, in the future, the most important language you will learn.</a:t>
            </a:r>
            <a:endParaRPr lang="en-CA" sz="2400" dirty="0">
              <a:solidFill>
                <a:prstClr val="black"/>
              </a:solidFill>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58727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374831" cy="5040560"/>
          </a:xfrm>
        </p:spPr>
        <p:txBody>
          <a:bodyPr/>
          <a:lstStyle/>
          <a:p>
            <a:pPr>
              <a:buFont typeface="Wingdings" panose="05000000000000000000" pitchFamily="2" charset="2"/>
              <a:buChar char="Ø"/>
            </a:pPr>
            <a:r>
              <a:rPr lang="en-CA" sz="2400" dirty="0"/>
              <a:t>JavaScript is </a:t>
            </a:r>
            <a:r>
              <a:rPr lang="en-CA" sz="2400" b="1" dirty="0"/>
              <a:t>case-sensitive</a:t>
            </a:r>
          </a:p>
          <a:p>
            <a:pPr lvl="1"/>
            <a:r>
              <a:rPr lang="en-CA" sz="2000" dirty="0"/>
              <a:t>When writing a JavaScript script, be aware of upper and lower case characters. </a:t>
            </a:r>
          </a:p>
          <a:p>
            <a:pPr lvl="1"/>
            <a:r>
              <a:rPr lang="en-CA" sz="2000" dirty="0" err="1"/>
              <a:t>CustomerCount</a:t>
            </a:r>
            <a:r>
              <a:rPr lang="en-CA" sz="2000" dirty="0"/>
              <a:t> is not the same as </a:t>
            </a:r>
            <a:r>
              <a:rPr lang="en-CA" sz="2000" dirty="0" err="1"/>
              <a:t>Customercount</a:t>
            </a:r>
            <a:r>
              <a:rPr lang="en-CA" sz="2000" dirty="0"/>
              <a:t> nor is it the same as </a:t>
            </a:r>
            <a:r>
              <a:rPr lang="en-CA" sz="2000" dirty="0" err="1"/>
              <a:t>customerCount</a:t>
            </a:r>
            <a:endParaRPr lang="en-CA" sz="2000" dirty="0"/>
          </a:p>
          <a:p>
            <a:pPr>
              <a:buFont typeface="Wingdings" panose="05000000000000000000" pitchFamily="2" charset="2"/>
              <a:buChar char="Ø"/>
            </a:pPr>
            <a:r>
              <a:rPr lang="en-CA" sz="2400" dirty="0"/>
              <a:t>JavaScript statement</a:t>
            </a:r>
          </a:p>
          <a:p>
            <a:pPr lvl="1"/>
            <a:r>
              <a:rPr lang="en-CA" sz="2000" dirty="0"/>
              <a:t>A JavaScript typically consists of a series of statements. </a:t>
            </a:r>
          </a:p>
          <a:p>
            <a:pPr lvl="1"/>
            <a:r>
              <a:rPr lang="en-CA" sz="2000" dirty="0"/>
              <a:t>A statement is a single line of instruction to the computer made up of objects, expressions, variables, and events/</a:t>
            </a:r>
            <a:r>
              <a:rPr lang="en-CA" sz="2000" dirty="0" err="1"/>
              <a:t>eventhandlers</a:t>
            </a:r>
            <a:r>
              <a:rPr lang="en-CA" sz="2000" dirty="0"/>
              <a:t>.</a:t>
            </a:r>
          </a:p>
          <a:p>
            <a:pPr>
              <a:buFont typeface="Wingdings" panose="05000000000000000000" pitchFamily="2" charset="2"/>
              <a:buChar char="Ø"/>
            </a:pPr>
            <a:r>
              <a:rPr lang="en-CA" sz="2400" dirty="0"/>
              <a:t>Command block</a:t>
            </a:r>
          </a:p>
          <a:p>
            <a:pPr lvl="1"/>
            <a:r>
              <a:rPr lang="en-CA" sz="2000" dirty="0"/>
              <a:t>A Command block is a group of statements that is treated as a single entity and are grouped within braces - the curly brackets - {   }</a:t>
            </a:r>
          </a:p>
          <a:p>
            <a:endParaRPr lang="en-CA" sz="22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a:p>
        </p:txBody>
      </p:sp>
    </p:spTree>
    <p:extLst>
      <p:ext uri="{BB962C8B-B14F-4D97-AF65-F5344CB8AC3E}">
        <p14:creationId xmlns:p14="http://schemas.microsoft.com/office/powerpoint/2010/main" val="148770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540750" cy="5040560"/>
          </a:xfrm>
        </p:spPr>
        <p:txBody>
          <a:bodyPr/>
          <a:lstStyle/>
          <a:p>
            <a:pPr>
              <a:spcBef>
                <a:spcPts val="1200"/>
              </a:spcBef>
              <a:buFont typeface="Wingdings" panose="05000000000000000000" pitchFamily="2" charset="2"/>
              <a:buChar char="Ø"/>
            </a:pPr>
            <a:r>
              <a:rPr lang="en-CA" sz="2400" dirty="0"/>
              <a:t>Matching Pairs</a:t>
            </a:r>
          </a:p>
          <a:p>
            <a:pPr lvl="1">
              <a:spcBef>
                <a:spcPts val="1200"/>
              </a:spcBef>
            </a:pPr>
            <a:r>
              <a:rPr lang="en-CA" sz="2000" dirty="0"/>
              <a:t>Opening and closing symbols need to work in pairs. </a:t>
            </a:r>
          </a:p>
          <a:p>
            <a:pPr lvl="1">
              <a:spcBef>
                <a:spcPts val="1200"/>
              </a:spcBef>
            </a:pPr>
            <a:r>
              <a:rPr lang="en-CA" sz="2000" dirty="0"/>
              <a:t>For example, if you use the left brace { to indicate the start of a command block, then you must use the right brace } to end the command block. The same matching pairs applies to single '......' and double "......." quotes to designate text strings.</a:t>
            </a:r>
          </a:p>
          <a:p>
            <a:pPr>
              <a:spcBef>
                <a:spcPts val="1200"/>
              </a:spcBef>
              <a:buFont typeface="Wingdings" panose="05000000000000000000" pitchFamily="2" charset="2"/>
              <a:buChar char="Ø"/>
            </a:pPr>
            <a:r>
              <a:rPr lang="en-CA" sz="2400" dirty="0"/>
              <a:t>The use of comments</a:t>
            </a:r>
          </a:p>
          <a:p>
            <a:pPr lvl="1">
              <a:spcBef>
                <a:spcPts val="1200"/>
              </a:spcBef>
            </a:pPr>
            <a:r>
              <a:rPr lang="en-CA" sz="2000" dirty="0"/>
              <a:t>Block/Multi-line comment: </a:t>
            </a:r>
            <a:r>
              <a:rPr lang="en-CA" sz="2000" dirty="0">
                <a:solidFill>
                  <a:srgbClr val="000099"/>
                </a:solidFill>
                <a:effectLst>
                  <a:outerShdw blurRad="38100" dist="38100" dir="2700000" algn="tl">
                    <a:srgbClr val="000000">
                      <a:alpha val="43137"/>
                    </a:srgbClr>
                  </a:outerShdw>
                </a:effectLst>
              </a:rPr>
              <a:t>/* */ </a:t>
            </a:r>
          </a:p>
          <a:p>
            <a:pPr lvl="1">
              <a:spcBef>
                <a:spcPts val="1200"/>
              </a:spcBef>
            </a:pPr>
            <a:r>
              <a:rPr lang="en-CA" sz="2000" dirty="0"/>
              <a:t>Single line comments: </a:t>
            </a:r>
            <a:r>
              <a:rPr lang="en-CA" sz="2000" dirty="0">
                <a:solidFill>
                  <a:srgbClr val="000099"/>
                </a:solidFill>
                <a:effectLst>
                  <a:outerShdw blurRad="38100" dist="38100" dir="2700000" algn="tl">
                    <a:srgbClr val="000000">
                      <a:alpha val="43137"/>
                    </a:srgbClr>
                  </a:outerShdw>
                </a:effectLst>
              </a:rPr>
              <a:t>//</a:t>
            </a:r>
            <a:r>
              <a:rPr lang="en-CA" sz="2000" dirty="0"/>
              <a:t> </a:t>
            </a:r>
          </a:p>
          <a:p>
            <a:pPr>
              <a:spcBef>
                <a:spcPts val="1200"/>
              </a:spcBef>
              <a:buFont typeface="Wingdings" panose="05000000000000000000" pitchFamily="2" charset="2"/>
              <a:buChar char="Ø"/>
            </a:pPr>
            <a:r>
              <a:rPr lang="en-CA" sz="2400" dirty="0"/>
              <a:t>The use of white Space</a:t>
            </a:r>
          </a:p>
          <a:p>
            <a:pPr lvl="1">
              <a:spcBef>
                <a:spcPts val="1200"/>
              </a:spcBef>
            </a:pPr>
            <a:r>
              <a:rPr lang="en-CA" sz="2000" dirty="0"/>
              <a:t>JavaScript ignores extras spaces however it is recommended that you use them to make your scripts easier to read.</a:t>
            </a:r>
          </a:p>
          <a:p>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177462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There are 3 main (primitive) data types: </a:t>
            </a:r>
          </a:p>
          <a:p>
            <a:pPr lvl="1"/>
            <a:r>
              <a:rPr lang="en-US" dirty="0">
                <a:solidFill>
                  <a:srgbClr val="0000CC"/>
                </a:solidFill>
                <a:effectLst>
                  <a:outerShdw blurRad="38100" dist="38100" dir="2700000" algn="tl">
                    <a:srgbClr val="000000">
                      <a:alpha val="43137"/>
                    </a:srgbClr>
                  </a:outerShdw>
                </a:effectLst>
              </a:rPr>
              <a:t>string</a:t>
            </a:r>
          </a:p>
          <a:p>
            <a:pPr lvl="2"/>
            <a:r>
              <a:rPr lang="en-US" dirty="0"/>
              <a:t>must be enclosed in single or double quotes</a:t>
            </a:r>
          </a:p>
          <a:p>
            <a:pPr lvl="1"/>
            <a:r>
              <a:rPr lang="en-US" dirty="0">
                <a:solidFill>
                  <a:srgbClr val="0000CC"/>
                </a:solidFill>
                <a:effectLst>
                  <a:outerShdw blurRad="38100" dist="38100" dir="2700000" algn="tl">
                    <a:srgbClr val="000000">
                      <a:alpha val="43137"/>
                    </a:srgbClr>
                  </a:outerShdw>
                </a:effectLst>
              </a:rPr>
              <a:t>number</a:t>
            </a:r>
          </a:p>
          <a:p>
            <a:pPr lvl="2"/>
            <a:r>
              <a:rPr lang="en-US" dirty="0"/>
              <a:t>can be integers or floating point</a:t>
            </a:r>
          </a:p>
          <a:p>
            <a:pPr lvl="2"/>
            <a:r>
              <a:rPr lang="en-US" dirty="0"/>
              <a:t>Special number: Infinity, </a:t>
            </a:r>
            <a:r>
              <a:rPr lang="en-US" dirty="0" err="1"/>
              <a:t>NaN</a:t>
            </a:r>
            <a:endParaRPr lang="en-US" dirty="0"/>
          </a:p>
          <a:p>
            <a:pPr lvl="1"/>
            <a:r>
              <a:rPr lang="en-US" dirty="0" err="1">
                <a:solidFill>
                  <a:srgbClr val="0000CC"/>
                </a:solidFill>
                <a:effectLst>
                  <a:outerShdw blurRad="38100" dist="38100" dir="2700000" algn="tl">
                    <a:srgbClr val="000000">
                      <a:alpha val="43137"/>
                    </a:srgbClr>
                  </a:outerShdw>
                </a:effectLst>
              </a:rPr>
              <a:t>boolean</a:t>
            </a:r>
            <a:endParaRPr lang="en-US" dirty="0">
              <a:solidFill>
                <a:srgbClr val="0000CC"/>
              </a:solidFill>
              <a:effectLst>
                <a:outerShdw blurRad="38100" dist="38100" dir="2700000" algn="tl">
                  <a:srgbClr val="000000">
                    <a:alpha val="43137"/>
                  </a:srgbClr>
                </a:outerShdw>
              </a:effectLst>
            </a:endParaRPr>
          </a:p>
          <a:p>
            <a:pPr lvl="2"/>
            <a:r>
              <a:rPr lang="en-US" dirty="0"/>
              <a:t>values are binary, with the values (1) "true" and (0) "false" (without the quotes)</a:t>
            </a:r>
          </a:p>
          <a:p>
            <a:pPr>
              <a:buFont typeface="Wingdings" panose="05000000000000000000" pitchFamily="2" charset="2"/>
              <a:buChar char="Ø"/>
            </a:pPr>
            <a:r>
              <a:rPr lang="en-US" dirty="0"/>
              <a:t>Other types:</a:t>
            </a:r>
          </a:p>
          <a:p>
            <a:pPr lvl="1"/>
            <a:r>
              <a:rPr lang="en-US" dirty="0">
                <a:solidFill>
                  <a:srgbClr val="0000CC"/>
                </a:solidFill>
              </a:rPr>
              <a:t>undefined, null, object,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79079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a:buClr>
                <a:srgbClr val="5F5F5F"/>
              </a:buClr>
              <a:buFont typeface="Wingdings" panose="05000000000000000000" pitchFamily="2" charset="2"/>
              <a:buChar char="Ø"/>
            </a:pPr>
            <a:r>
              <a:rPr lang="en-CA" dirty="0">
                <a:effectLst/>
              </a:rPr>
              <a:t>Course introduction</a:t>
            </a:r>
          </a:p>
          <a:p>
            <a:pPr lvl="0">
              <a:buClr>
                <a:srgbClr val="5F5F5F"/>
              </a:buClr>
              <a:buFont typeface="Wingdings" panose="05000000000000000000" pitchFamily="2" charset="2"/>
              <a:buChar char="Ø"/>
            </a:pPr>
            <a:r>
              <a:rPr lang="en-CA" dirty="0">
                <a:solidFill>
                  <a:prstClr val="black"/>
                </a:solidFill>
              </a:rPr>
              <a:t>Internet architecture</a:t>
            </a:r>
          </a:p>
          <a:p>
            <a:pPr lvl="0">
              <a:buClr>
                <a:srgbClr val="5F5F5F"/>
              </a:buClr>
              <a:buFont typeface="Wingdings" panose="05000000000000000000" pitchFamily="2" charset="2"/>
              <a:buChar char="Ø"/>
            </a:pPr>
            <a:r>
              <a:rPr lang="en-CA" dirty="0">
                <a:solidFill>
                  <a:prstClr val="black"/>
                </a:solidFill>
              </a:rPr>
              <a:t>Web client-side programming</a:t>
            </a:r>
          </a:p>
          <a:p>
            <a:pPr lvl="0">
              <a:buClr>
                <a:srgbClr val="5F5F5F"/>
              </a:buClr>
              <a:buFont typeface="Wingdings" panose="05000000000000000000" pitchFamily="2" charset="2"/>
              <a:buChar char="Ø"/>
            </a:pPr>
            <a:r>
              <a:rPr lang="en-CA" dirty="0">
                <a:solidFill>
                  <a:prstClr val="black"/>
                </a:solidFill>
              </a:rPr>
              <a:t>Introduction to JavaScript</a:t>
            </a:r>
          </a:p>
          <a:p>
            <a:pPr eaLnBrk="1" hangingPunct="1">
              <a:buFont typeface="Wingdings" panose="05000000000000000000" pitchFamily="2" charset="2"/>
              <a:buChar char="Ø"/>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dirty="0"/>
              <a:t>JavaScript is a </a:t>
            </a:r>
            <a:r>
              <a:rPr lang="en-CA" dirty="0">
                <a:solidFill>
                  <a:srgbClr val="0000CC"/>
                </a:solidFill>
              </a:rPr>
              <a:t>loosely typed language.</a:t>
            </a:r>
          </a:p>
          <a:p>
            <a:pPr>
              <a:lnSpc>
                <a:spcPct val="80000"/>
              </a:lnSpc>
            </a:pPr>
            <a:endParaRPr lang="en-CA" dirty="0"/>
          </a:p>
          <a:p>
            <a:pPr lvl="1">
              <a:lnSpc>
                <a:spcPct val="80000"/>
              </a:lnSpc>
            </a:pPr>
            <a:r>
              <a:rPr lang="en-CA" dirty="0"/>
              <a:t>You do not have to specify the data type of a variable when you declare it. </a:t>
            </a:r>
          </a:p>
          <a:p>
            <a:pPr lvl="1">
              <a:lnSpc>
                <a:spcPct val="80000"/>
              </a:lnSpc>
            </a:pPr>
            <a:endParaRPr lang="en-CA" dirty="0"/>
          </a:p>
          <a:p>
            <a:pPr lvl="1">
              <a:lnSpc>
                <a:spcPct val="80000"/>
              </a:lnSpc>
            </a:pPr>
            <a:r>
              <a:rPr lang="en-CA" u="sng" dirty="0"/>
              <a:t>Data types are converted automatically</a:t>
            </a:r>
            <a:r>
              <a:rPr lang="en-CA" dirty="0"/>
              <a:t>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9744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Variable</a:t>
            </a:r>
          </a:p>
        </p:txBody>
      </p:sp>
      <p:sp>
        <p:nvSpPr>
          <p:cNvPr id="3" name="Content Placeholder 2"/>
          <p:cNvSpPr>
            <a:spLocks noGrp="1"/>
          </p:cNvSpPr>
          <p:nvPr>
            <p:ph idx="1"/>
          </p:nvPr>
        </p:nvSpPr>
        <p:spPr>
          <a:xfrm>
            <a:off x="301625" y="1600200"/>
            <a:ext cx="8540750" cy="4853136"/>
          </a:xfrm>
        </p:spPr>
        <p:txBody>
          <a:bodyPr>
            <a:normAutofit fontScale="77500" lnSpcReduction="20000"/>
          </a:bodyPr>
          <a:lstStyle/>
          <a:p>
            <a:pPr>
              <a:spcBef>
                <a:spcPts val="1800"/>
              </a:spcBef>
              <a:buFont typeface="Wingdings" panose="05000000000000000000" pitchFamily="2" charset="2"/>
              <a:buChar char="Ø"/>
            </a:pPr>
            <a:r>
              <a:rPr lang="en-US" sz="3600" dirty="0"/>
              <a:t>Variable naming rules are: Must start with a letter, underscore (_), or dollar sign ($)</a:t>
            </a:r>
          </a:p>
          <a:p>
            <a:pPr>
              <a:spcBef>
                <a:spcPts val="1800"/>
              </a:spcBef>
              <a:buFont typeface="Wingdings" panose="05000000000000000000" pitchFamily="2" charset="2"/>
              <a:buChar char="Ø"/>
            </a:pPr>
            <a:r>
              <a:rPr lang="en-US" sz="3600" dirty="0"/>
              <a:t>Cannot be a reserved (key) word</a:t>
            </a:r>
          </a:p>
          <a:p>
            <a:pPr>
              <a:spcBef>
                <a:spcPts val="1800"/>
              </a:spcBef>
              <a:buFont typeface="Wingdings" panose="05000000000000000000" pitchFamily="2" charset="2"/>
              <a:buChar char="Ø"/>
            </a:pPr>
            <a:r>
              <a:rPr lang="en-US" sz="3600" dirty="0"/>
              <a:t>Subsequent characters can be letters </a:t>
            </a:r>
          </a:p>
          <a:p>
            <a:pPr lvl="1">
              <a:spcBef>
                <a:spcPts val="1800"/>
              </a:spcBef>
            </a:pPr>
            <a:r>
              <a:rPr lang="en-US" sz="3100" dirty="0"/>
              <a:t>upper case (A...Z) or lower case (a...z), </a:t>
            </a:r>
          </a:p>
          <a:p>
            <a:pPr lvl="1">
              <a:spcBef>
                <a:spcPts val="1800"/>
              </a:spcBef>
            </a:pPr>
            <a:r>
              <a:rPr lang="en-US" sz="3100" dirty="0"/>
              <a:t>numbers </a:t>
            </a:r>
          </a:p>
          <a:p>
            <a:pPr lvl="1">
              <a:spcBef>
                <a:spcPts val="1800"/>
              </a:spcBef>
            </a:pPr>
            <a:r>
              <a:rPr lang="en-US" sz="3100" dirty="0"/>
              <a:t>underscores </a:t>
            </a:r>
          </a:p>
          <a:p>
            <a:pPr>
              <a:spcBef>
                <a:spcPts val="1800"/>
              </a:spcBef>
              <a:buFont typeface="Wingdings" panose="05000000000000000000" pitchFamily="2" charset="2"/>
              <a:buChar char="Ø"/>
            </a:pPr>
            <a:r>
              <a:rPr lang="en-US" sz="3500" dirty="0"/>
              <a:t>JavaScript </a:t>
            </a:r>
            <a:r>
              <a:rPr lang="en-US" sz="3500" dirty="0">
                <a:hlinkClick r:id="rId2"/>
              </a:rPr>
              <a:t>reserved words</a:t>
            </a:r>
            <a:endParaRPr lang="en-US" sz="3500" dirty="0"/>
          </a:p>
          <a:p>
            <a:pPr lvl="1">
              <a:spcBef>
                <a:spcPts val="1800"/>
              </a:spcBef>
            </a:pPr>
            <a:r>
              <a:rPr lang="en-CA" sz="3100" dirty="0"/>
              <a:t>Similar to other programming languages, JavaScript has a list of words that are considered "reserved".</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91589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Declare and Refer Variables</a:t>
            </a: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a:t>You must use the "</a:t>
            </a:r>
            <a:r>
              <a:rPr lang="en-US" sz="3400" dirty="0">
                <a:solidFill>
                  <a:srgbClr val="0000CC"/>
                </a:solidFill>
                <a:effectLst>
                  <a:outerShdw blurRad="38100" dist="38100" dir="2700000" algn="tl">
                    <a:srgbClr val="000000">
                      <a:alpha val="43137"/>
                    </a:srgbClr>
                  </a:outerShdw>
                </a:effectLst>
              </a:rPr>
              <a:t>var</a:t>
            </a:r>
            <a:r>
              <a:rPr lang="en-US" sz="3400" dirty="0"/>
              <a:t>" keyword to precede a variable name. </a:t>
            </a:r>
          </a:p>
          <a:p>
            <a:pPr>
              <a:lnSpc>
                <a:spcPct val="120000"/>
              </a:lnSpc>
              <a:buFont typeface="Wingdings" panose="05000000000000000000" pitchFamily="2" charset="2"/>
              <a:buChar char="Ø"/>
            </a:pPr>
            <a:r>
              <a:rPr lang="en-US" sz="3400" dirty="0"/>
              <a:t>Unlike the C language, you do not need a type specifier. </a:t>
            </a:r>
          </a:p>
          <a:p>
            <a:pPr lvl="1">
              <a:lnSpc>
                <a:spcPct val="120000"/>
              </a:lnSpc>
            </a:pPr>
            <a:r>
              <a:rPr lang="en-US" sz="3400" dirty="0"/>
              <a:t>The variable's initial value will set its initial type.</a:t>
            </a:r>
          </a:p>
          <a:p>
            <a:pPr>
              <a:lnSpc>
                <a:spcPct val="120000"/>
              </a:lnSpc>
              <a:buFont typeface="Wingdings" panose="05000000000000000000" pitchFamily="2" charset="2"/>
              <a:buChar char="Ø"/>
            </a:pPr>
            <a:r>
              <a:rPr lang="en-US" sz="3400" dirty="0"/>
              <a:t>Declaration syntax:</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a:t>
            </a:r>
          </a:p>
          <a:p>
            <a:pPr lvl="1">
              <a:lnSpc>
                <a:spcPct val="120000"/>
              </a:lnSpc>
              <a:buNone/>
            </a:pPr>
            <a:r>
              <a:rPr lang="en-US" sz="2300" dirty="0"/>
              <a:t>Or:</a:t>
            </a:r>
          </a:p>
          <a:p>
            <a:pPr lvl="2">
              <a:lnSpc>
                <a:spcPct val="120000"/>
              </a:lnSpc>
              <a:buNone/>
            </a:pPr>
            <a:r>
              <a:rPr lang="en-US" sz="2600" dirty="0">
                <a:solidFill>
                  <a:srgbClr val="000099"/>
                </a:solidFill>
              </a:rPr>
              <a:t>var</a:t>
            </a:r>
            <a:r>
              <a:rPr lang="en-US" sz="2600" dirty="0"/>
              <a:t> </a:t>
            </a:r>
            <a:r>
              <a:rPr lang="en-US" sz="2600" dirty="0" err="1"/>
              <a:t>variableName</a:t>
            </a:r>
            <a:r>
              <a:rPr lang="en-US" sz="2600" dirty="0"/>
              <a:t> = "Summer";</a:t>
            </a:r>
          </a:p>
          <a:p>
            <a:pPr lvl="2">
              <a:lnSpc>
                <a:spcPct val="120000"/>
              </a:lnSpc>
              <a:buNone/>
            </a:pPr>
            <a:endParaRPr lang="en-US" sz="1000" dirty="0"/>
          </a:p>
          <a:p>
            <a:pPr lvl="2">
              <a:lnSpc>
                <a:spcPct val="120000"/>
              </a:lnSpc>
              <a:buNone/>
            </a:pPr>
            <a:r>
              <a:rPr lang="en-US" sz="2600" dirty="0">
                <a:solidFill>
                  <a:srgbClr val="006600"/>
                </a:solidFill>
              </a:rPr>
              <a:t>// Referring to and using syntax:</a:t>
            </a:r>
          </a:p>
          <a:p>
            <a:pPr lvl="2">
              <a:lnSpc>
                <a:spcPct val="120000"/>
              </a:lnSpc>
              <a:buNone/>
            </a:pPr>
            <a:r>
              <a:rPr lang="en-US" sz="2600" dirty="0" err="1"/>
              <a:t>variableName</a:t>
            </a:r>
            <a:r>
              <a:rPr lang="en-US" sz="2600" dirty="0"/>
              <a:t> = 2015;</a:t>
            </a:r>
          </a:p>
          <a:p>
            <a:pPr lvl="2">
              <a:lnSpc>
                <a:spcPct val="120000"/>
              </a:lnSpc>
              <a:buNone/>
            </a:pPr>
            <a:r>
              <a:rPr lang="en-US" sz="2600" dirty="0"/>
              <a:t>console.log(</a:t>
            </a:r>
            <a:r>
              <a:rPr lang="en-US" sz="2600" dirty="0" err="1"/>
              <a:t>variableName</a:t>
            </a:r>
            <a:r>
              <a:rPr lang="en-US" sz="2600" dirty="0"/>
              <a:t>);</a:t>
            </a:r>
          </a:p>
          <a:p>
            <a:pPr>
              <a:lnSpc>
                <a:spcPct val="120000"/>
              </a:lnSpc>
              <a:buFont typeface="Wingdings" panose="05000000000000000000" pitchFamily="2" charset="2"/>
              <a:buChar char="Ø"/>
            </a:pPr>
            <a:r>
              <a:rPr lang="en-CA" sz="3400" dirty="0"/>
              <a:t>Dynamic typing</a:t>
            </a:r>
          </a:p>
          <a:p>
            <a:pPr lvl="1">
              <a:lnSpc>
                <a:spcPct val="120000"/>
              </a:lnSpc>
            </a:pPr>
            <a:r>
              <a:rPr lang="en-CA" sz="3400" dirty="0"/>
              <a:t>a JavaScript variable can have a different type in different parts of a program </a:t>
            </a:r>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79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Variables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529297"/>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extLst>
                  <a:ext uri="{0D108BD9-81ED-4DB2-BD59-A6C34878D82A}">
                    <a16:rowId xmlns:a16="http://schemas.microsoft.com/office/drawing/2014/main" val="10000"/>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dirty="0"/>
                        <a:t>some text</a:t>
                      </a:r>
                    </a:p>
                  </a:txBody>
                  <a:tcPr anchor="ctr"/>
                </a:tc>
                <a:extLst>
                  <a:ext uri="{0D108BD9-81ED-4DB2-BD59-A6C34878D82A}">
                    <a16:rowId xmlns:a16="http://schemas.microsoft.com/office/drawing/2014/main" val="10001"/>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a:t>some text</a:t>
                      </a:r>
                    </a:p>
                  </a:txBody>
                  <a:tcPr anchor="ctr"/>
                </a:tc>
                <a:extLst>
                  <a:ext uri="{0D108BD9-81ED-4DB2-BD59-A6C34878D82A}">
                    <a16:rowId xmlns:a16="http://schemas.microsoft.com/office/drawing/2014/main" val="10002"/>
                  </a:ext>
                </a:extLst>
              </a:tr>
              <a:tr h="370840">
                <a:tc>
                  <a:txBody>
                    <a:bodyPr/>
                    <a:lstStyle/>
                    <a:p>
                      <a:r>
                        <a:rPr lang="en-US" dirty="0"/>
                        <a:t>var </a:t>
                      </a:r>
                      <a:r>
                        <a:rPr lang="en-US" dirty="0" err="1"/>
                        <a:t>IdentOne</a:t>
                      </a:r>
                      <a:r>
                        <a:rPr lang="en-US" dirty="0"/>
                        <a:t> = '172';</a:t>
                      </a:r>
                    </a:p>
                  </a:txBody>
                  <a:tcPr anchor="ctr"/>
                </a:tc>
                <a:tc>
                  <a:txBody>
                    <a:bodyPr/>
                    <a:lstStyle/>
                    <a:p>
                      <a:r>
                        <a:rPr lang="en-US" dirty="0"/>
                        <a:t>String</a:t>
                      </a:r>
                    </a:p>
                  </a:txBody>
                  <a:tcPr anchor="ctr"/>
                </a:tc>
                <a:tc>
                  <a:txBody>
                    <a:bodyPr/>
                    <a:lstStyle/>
                    <a:p>
                      <a:r>
                        <a:rPr lang="en-US"/>
                        <a:t>172</a:t>
                      </a:r>
                    </a:p>
                  </a:txBody>
                  <a:tcPr anchor="ctr"/>
                </a:tc>
                <a:extLst>
                  <a:ext uri="{0D108BD9-81ED-4DB2-BD59-A6C34878D82A}">
                    <a16:rowId xmlns:a16="http://schemas.microsoft.com/office/drawing/2014/main" val="10003"/>
                  </a:ext>
                </a:extLst>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extLst>
                  <a:ext uri="{0D108BD9-81ED-4DB2-BD59-A6C34878D82A}">
                    <a16:rowId xmlns:a16="http://schemas.microsoft.com/office/drawing/2014/main" val="10004"/>
                  </a:ext>
                </a:extLst>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extLst>
                  <a:ext uri="{0D108BD9-81ED-4DB2-BD59-A6C34878D82A}">
                    <a16:rowId xmlns:a16="http://schemas.microsoft.com/office/drawing/2014/main" val="10005"/>
                  </a:ext>
                </a:extLst>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extLst>
                  <a:ext uri="{0D108BD9-81ED-4DB2-BD59-A6C34878D82A}">
                    <a16:rowId xmlns:a16="http://schemas.microsoft.com/office/drawing/2014/main" val="10006"/>
                  </a:ext>
                </a:extLst>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extLst>
                  <a:ext uri="{0D108BD9-81ED-4DB2-BD59-A6C34878D82A}">
                    <a16:rowId xmlns:a16="http://schemas.microsoft.com/office/drawing/2014/main" val="10007"/>
                  </a:ext>
                </a:extLst>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extLst>
                  <a:ext uri="{0D108BD9-81ED-4DB2-BD59-A6C34878D82A}">
                    <a16:rowId xmlns:a16="http://schemas.microsoft.com/office/drawing/2014/main" val="10008"/>
                  </a:ext>
                </a:extLst>
              </a:tr>
              <a:tr h="370840">
                <a:tc>
                  <a:txBody>
                    <a:bodyPr/>
                    <a:lstStyle/>
                    <a:p>
                      <a:r>
                        <a:rPr lang="en-US" dirty="0"/>
                        <a:t>var </a:t>
                      </a:r>
                      <a:r>
                        <a:rPr lang="en-US" dirty="0" err="1"/>
                        <a:t>ident_D</a:t>
                      </a:r>
                      <a:r>
                        <a:rPr lang="en-US" dirty="0"/>
                        <a:t>="Yes",       </a:t>
                      </a:r>
                    </a:p>
                    <a:p>
                      <a:r>
                        <a:rPr lang="en-US" dirty="0"/>
                        <a:t>     </a:t>
                      </a:r>
                      <a:r>
                        <a:rPr lang="en-US" dirty="0" err="1"/>
                        <a:t>ident_E</a:t>
                      </a:r>
                      <a:r>
                        <a:rPr lang="en-US" dirty="0"/>
                        <a:t>="No";</a:t>
                      </a:r>
                    </a:p>
                  </a:txBody>
                  <a:tcPr anchor="ctr"/>
                </a:tc>
                <a:tc>
                  <a:txBody>
                    <a:bodyPr/>
                    <a:lstStyle/>
                    <a:p>
                      <a:r>
                        <a:rPr lang="en-US"/>
                        <a:t>String / String</a:t>
                      </a:r>
                    </a:p>
                  </a:txBody>
                  <a:tcPr anchor="ctr"/>
                </a:tc>
                <a:tc>
                  <a:txBody>
                    <a:bodyPr/>
                    <a:lstStyle/>
                    <a:p>
                      <a:r>
                        <a:rPr lang="en-US" dirty="0"/>
                        <a:t>Yes / No</a:t>
                      </a:r>
                    </a:p>
                  </a:txBody>
                  <a:tcPr anchor="ct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7269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Infinity</a:t>
            </a:r>
          </a:p>
          <a:p>
            <a:pPr lvl="1"/>
            <a:r>
              <a:rPr lang="en-CA" sz="2400" dirty="0"/>
              <a:t>Number data type</a:t>
            </a:r>
          </a:p>
          <a:p>
            <a:pPr lvl="1"/>
            <a:r>
              <a:rPr lang="en-CA" sz="2400" dirty="0"/>
              <a:t>e.g. console.log(12/0);</a:t>
            </a:r>
          </a:p>
          <a:p>
            <a:pPr>
              <a:buFont typeface="Wingdings" panose="05000000000000000000" pitchFamily="2" charset="2"/>
              <a:buChar char="Ø"/>
            </a:pPr>
            <a:r>
              <a:rPr lang="en-CA" sz="2800" dirty="0" err="1"/>
              <a:t>NaN</a:t>
            </a:r>
            <a:endParaRPr lang="en-CA" sz="2800" dirty="0"/>
          </a:p>
          <a:p>
            <a:pPr lvl="1"/>
            <a:r>
              <a:rPr lang="en-CA" sz="2400" dirty="0"/>
              <a:t>means "</a:t>
            </a:r>
            <a:r>
              <a:rPr lang="en-CA" sz="2400" dirty="0">
                <a:solidFill>
                  <a:srgbClr val="000099"/>
                </a:solidFill>
                <a:effectLst>
                  <a:outerShdw blurRad="38100" dist="38100" dir="2700000" algn="tl">
                    <a:srgbClr val="000000">
                      <a:alpha val="43137"/>
                    </a:srgbClr>
                  </a:outerShdw>
                </a:effectLst>
              </a:rPr>
              <a:t>N</a:t>
            </a:r>
            <a:r>
              <a:rPr lang="en-CA" sz="2400" dirty="0"/>
              <a:t>ot </a:t>
            </a:r>
            <a:r>
              <a:rPr lang="en-CA" sz="2400" dirty="0">
                <a:solidFill>
                  <a:srgbClr val="000099"/>
                </a:solidFill>
                <a:effectLst>
                  <a:outerShdw blurRad="38100" dist="38100" dir="2700000" algn="tl">
                    <a:srgbClr val="000000">
                      <a:alpha val="43137"/>
                    </a:srgbClr>
                  </a:outerShdw>
                </a:effectLst>
              </a:rPr>
              <a:t>a</a:t>
            </a:r>
            <a:r>
              <a:rPr lang="en-CA" sz="2400" dirty="0"/>
              <a:t> </a:t>
            </a:r>
            <a:r>
              <a:rPr lang="en-CA" sz="2400" dirty="0">
                <a:solidFill>
                  <a:srgbClr val="000099"/>
                </a:solidFill>
                <a:effectLst>
                  <a:outerShdw blurRad="38100" dist="38100" dir="2700000" algn="tl">
                    <a:srgbClr val="000000">
                      <a:alpha val="43137"/>
                    </a:srgbClr>
                  </a:outerShdw>
                </a:effectLst>
              </a:rPr>
              <a:t>N</a:t>
            </a:r>
            <a:r>
              <a:rPr lang="en-CA" sz="2400" dirty="0"/>
              <a:t>umber"; Number data type</a:t>
            </a:r>
          </a:p>
          <a:p>
            <a:pPr>
              <a:buFont typeface="Wingdings" panose="05000000000000000000" pitchFamily="2" charset="2"/>
              <a:buChar char="Ø"/>
            </a:pPr>
            <a:r>
              <a:rPr lang="en-CA" sz="2800" dirty="0"/>
              <a:t>null</a:t>
            </a:r>
          </a:p>
          <a:p>
            <a:pPr lvl="1"/>
            <a:r>
              <a:rPr lang="en-CA" sz="2400" dirty="0"/>
              <a:t>both a value and a data type</a:t>
            </a:r>
          </a:p>
          <a:p>
            <a:pPr>
              <a:buFont typeface="Wingdings" panose="05000000000000000000" pitchFamily="2" charset="2"/>
              <a:buChar char="Ø"/>
            </a:pPr>
            <a:r>
              <a:rPr lang="en-CA" sz="2800" dirty="0"/>
              <a:t>undefined</a:t>
            </a:r>
          </a:p>
          <a:p>
            <a:pPr lvl="1"/>
            <a:r>
              <a:rPr lang="en-CA" sz="2400" dirty="0"/>
              <a:t>both a value and a data type</a:t>
            </a:r>
          </a:p>
          <a:p>
            <a:pPr lvl="1"/>
            <a:r>
              <a:rPr lang="en-CA" sz="2400" dirty="0"/>
              <a:t>e.g.  var x; </a:t>
            </a:r>
          </a:p>
          <a:p>
            <a:pPr marL="457200" lvl="1" indent="0">
              <a:buNone/>
            </a:pPr>
            <a:r>
              <a:rPr lang="en-CA" sz="2400" dirty="0"/>
              <a:t>          console.log(x);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spTree>
    <p:extLst>
      <p:ext uri="{BB962C8B-B14F-4D97-AF65-F5344CB8AC3E}">
        <p14:creationId xmlns:p14="http://schemas.microsoft.com/office/powerpoint/2010/main" val="243189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console.log()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console.log function to show a messages in a web console.</a:t>
            </a:r>
          </a:p>
          <a:p>
            <a:pPr>
              <a:buFont typeface="Wingdings" panose="05000000000000000000" pitchFamily="2" charset="2"/>
              <a:buChar char="Ø"/>
            </a:pPr>
            <a:r>
              <a:rPr lang="en-US" sz="2800" dirty="0"/>
              <a:t>Example code:</a:t>
            </a:r>
          </a:p>
          <a:p>
            <a:pPr marL="342900" lvl="1" indent="-1588">
              <a:buNone/>
            </a:pPr>
            <a:r>
              <a:rPr lang="en-US" sz="2000" dirty="0">
                <a:latin typeface="Lucida Console" pitchFamily="49" charset="0"/>
              </a:rPr>
              <a:t>var name = "Some text; </a:t>
            </a:r>
          </a:p>
          <a:p>
            <a:pPr marL="342900" lvl="1" indent="-1588">
              <a:buNone/>
            </a:pPr>
            <a:r>
              <a:rPr lang="en-US" sz="2000" dirty="0">
                <a:latin typeface="Lucida Console" pitchFamily="49" charset="0"/>
              </a:rPr>
              <a:t>console.log(name);</a:t>
            </a:r>
          </a:p>
          <a:p>
            <a:endParaRPr lang="en-US" sz="2800" dirty="0"/>
          </a:p>
          <a:p>
            <a:pPr>
              <a:buFont typeface="Wingdings" panose="05000000000000000000" pitchFamily="2" charset="2"/>
              <a:buChar char="Ø"/>
            </a:pPr>
            <a:r>
              <a:rPr lang="en-US" sz="2800" dirty="0"/>
              <a:t>open web console and run the codes</a:t>
            </a:r>
            <a:endParaRPr lang="en-US" sz="2400" dirty="0"/>
          </a:p>
          <a:p>
            <a:pPr lvl="1"/>
            <a:endParaRPr lang="en-US" sz="24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17924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prompt()</a:t>
            </a:r>
          </a:p>
        </p:txBody>
      </p:sp>
      <p:sp>
        <p:nvSpPr>
          <p:cNvPr id="3" name="Content Placeholder 2"/>
          <p:cNvSpPr>
            <a:spLocks noGrp="1"/>
          </p:cNvSpPr>
          <p:nvPr>
            <p:ph idx="1"/>
          </p:nvPr>
        </p:nvSpPr>
        <p:spPr>
          <a:xfrm>
            <a:off x="323528" y="1556792"/>
            <a:ext cx="8540750" cy="4859015"/>
          </a:xfrm>
        </p:spPr>
        <p:txBody>
          <a:bodyPr>
            <a:normAutofit fontScale="70000" lnSpcReduction="20000"/>
          </a:bodyPr>
          <a:lstStyle/>
          <a:p>
            <a:pPr>
              <a:lnSpc>
                <a:spcPct val="120000"/>
              </a:lnSpc>
              <a:buFont typeface="Wingdings" panose="05000000000000000000" pitchFamily="2" charset="2"/>
              <a:buChar char="Ø"/>
            </a:pPr>
            <a:r>
              <a:rPr lang="en-US" dirty="0"/>
              <a:t>Prompt box, displays a dialog box (Modal window) that prompts the user for input.</a:t>
            </a:r>
          </a:p>
          <a:p>
            <a:pPr>
              <a:lnSpc>
                <a:spcPct val="120000"/>
              </a:lnSpc>
              <a:buFont typeface="Wingdings" panose="05000000000000000000" pitchFamily="2" charset="2"/>
              <a:buChar char="Ø"/>
            </a:pPr>
            <a:r>
              <a:rPr lang="en-US" dirty="0"/>
              <a:t>Returns a string entered by the user input; or return the value </a:t>
            </a:r>
            <a:r>
              <a:rPr lang="en-US" dirty="0">
                <a:solidFill>
                  <a:srgbClr val="000099"/>
                </a:solidFill>
                <a:effectLst>
                  <a:outerShdw blurRad="38100" dist="38100" dir="2700000" algn="tl">
                    <a:srgbClr val="000000">
                      <a:alpha val="43137"/>
                    </a:srgbClr>
                  </a:outerShdw>
                </a:effectLst>
              </a:rPr>
              <a:t>null</a:t>
            </a:r>
            <a:r>
              <a:rPr lang="en-US" dirty="0"/>
              <a:t>.</a:t>
            </a:r>
          </a:p>
          <a:p>
            <a:pPr>
              <a:lnSpc>
                <a:spcPct val="120000"/>
              </a:lnSpc>
              <a:buFont typeface="Wingdings" panose="05000000000000000000" pitchFamily="2" charset="2"/>
              <a:buChar char="Ø"/>
            </a:pPr>
            <a:r>
              <a:rPr lang="en-US" dirty="0"/>
              <a:t>Example code:</a:t>
            </a:r>
          </a:p>
          <a:p>
            <a:pPr lvl="1" indent="-6350">
              <a:lnSpc>
                <a:spcPct val="120000"/>
              </a:lnSpc>
              <a:buNone/>
            </a:pPr>
            <a:r>
              <a:rPr lang="en-US" sz="2900" dirty="0" err="1">
                <a:solidFill>
                  <a:srgbClr val="0000CC"/>
                </a:solidFill>
              </a:rPr>
              <a:t>var</a:t>
            </a:r>
            <a:r>
              <a:rPr lang="en-US" sz="2900" dirty="0"/>
              <a:t> cl = prompt("Enter your favorite color", "green");</a:t>
            </a:r>
          </a:p>
          <a:p>
            <a:pPr lvl="1" indent="-6350">
              <a:lnSpc>
                <a:spcPct val="120000"/>
              </a:lnSpc>
              <a:buNone/>
            </a:pPr>
            <a:endParaRPr lang="en-US" sz="1500" dirty="0"/>
          </a:p>
          <a:p>
            <a:pPr lvl="1" indent="-6350">
              <a:lnSpc>
                <a:spcPct val="120000"/>
              </a:lnSpc>
              <a:buNone/>
            </a:pPr>
            <a:r>
              <a:rPr lang="en-US" sz="2900" dirty="0"/>
              <a:t>if (cl) { // if cl is not null</a:t>
            </a:r>
          </a:p>
          <a:p>
            <a:pPr lvl="1" indent="-6350">
              <a:lnSpc>
                <a:spcPct val="120000"/>
              </a:lnSpc>
              <a:buNone/>
            </a:pPr>
            <a:r>
              <a:rPr lang="en-US" sz="2900" dirty="0"/>
              <a:t>     console.log (cl);</a:t>
            </a:r>
          </a:p>
          <a:p>
            <a:pPr lvl="1" indent="-6350">
              <a:lnSpc>
                <a:spcPct val="120000"/>
              </a:lnSpc>
              <a:buNone/>
            </a:pPr>
            <a:r>
              <a:rPr lang="en-US" sz="2900" dirty="0"/>
              <a:t>} else {  // cl is null</a:t>
            </a:r>
          </a:p>
          <a:p>
            <a:pPr lvl="1" indent="-6350">
              <a:lnSpc>
                <a:spcPct val="120000"/>
              </a:lnSpc>
              <a:buNone/>
            </a:pPr>
            <a:r>
              <a:rPr lang="en-US" sz="2900" dirty="0"/>
              <a:t>     console.log ("No color entered.");</a:t>
            </a:r>
          </a:p>
          <a:p>
            <a:pPr lvl="1" indent="-6350">
              <a:lnSpc>
                <a:spcPct val="120000"/>
              </a:lnSpc>
              <a:buNone/>
            </a:pPr>
            <a:r>
              <a:rPr lang="en-US" sz="2900" dirty="0"/>
              <a:t>}</a:t>
            </a:r>
          </a:p>
          <a:p>
            <a:pPr lvl="1" indent="-6350">
              <a:lnSpc>
                <a:spcPct val="120000"/>
              </a:lnSpc>
              <a:buNone/>
            </a:pPr>
            <a:endParaRPr lang="en-US" sz="900" dirty="0"/>
          </a:p>
          <a:p>
            <a:pPr marL="793750" indent="-457200">
              <a:lnSpc>
                <a:spcPct val="120000"/>
              </a:lnSpc>
              <a:buFont typeface="Wingdings" panose="05000000000000000000" pitchFamily="2" charset="2"/>
              <a:buChar char="q"/>
            </a:pPr>
            <a:r>
              <a:rPr lang="en-US" sz="3100" dirty="0"/>
              <a:t>Note: you should not use this function </a:t>
            </a:r>
            <a:r>
              <a:rPr lang="en-US" sz="3300" dirty="0"/>
              <a:t>in a web app.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4095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sz="4000" dirty="0">
                <a:effectLst>
                  <a:outerShdw blurRad="38100" dist="38100" dir="2700000" algn="tl">
                    <a:srgbClr val="000000">
                      <a:alpha val="43137"/>
                    </a:srgbClr>
                  </a:outerShdw>
                </a:effectLst>
              </a:rPr>
              <a:t>Expressions</a:t>
            </a:r>
          </a:p>
        </p:txBody>
      </p:sp>
      <p:sp>
        <p:nvSpPr>
          <p:cNvPr id="3" name="Content Placeholder 2"/>
          <p:cNvSpPr>
            <a:spLocks noGrp="1"/>
          </p:cNvSpPr>
          <p:nvPr>
            <p:ph idx="1"/>
          </p:nvPr>
        </p:nvSpPr>
        <p:spPr>
          <a:xfrm>
            <a:off x="457200" y="1412776"/>
            <a:ext cx="8229600" cy="4832449"/>
          </a:xfrm>
        </p:spPr>
        <p:txBody>
          <a:bodyPr>
            <a:normAutofit fontScale="92500" lnSpcReduction="20000"/>
          </a:bodyPr>
          <a:lstStyle/>
          <a:p>
            <a:pPr>
              <a:buFont typeface="Wingdings" panose="05000000000000000000" pitchFamily="2" charset="2"/>
              <a:buChar char="Ø"/>
            </a:pPr>
            <a:r>
              <a:rPr lang="en-US" sz="2800" dirty="0"/>
              <a:t>An expression is any valid set of literals, variables, operators, and expressions that evaluates to a single value. </a:t>
            </a:r>
          </a:p>
          <a:p>
            <a:pPr>
              <a:spcBef>
                <a:spcPts val="1200"/>
              </a:spcBef>
              <a:buFont typeface="Wingdings" panose="05000000000000000000" pitchFamily="2" charset="2"/>
              <a:buChar char="Ø"/>
            </a:pPr>
            <a:r>
              <a:rPr lang="en-US" sz="2800" dirty="0"/>
              <a:t>The value may be a number, a string, or a logical value. </a:t>
            </a:r>
          </a:p>
          <a:p>
            <a:pPr>
              <a:spcBef>
                <a:spcPts val="1200"/>
              </a:spcBef>
              <a:buFont typeface="Wingdings" panose="05000000000000000000" pitchFamily="2" charset="2"/>
              <a:buChar char="Ø"/>
            </a:pPr>
            <a:r>
              <a:rPr lang="en-US" sz="2800" dirty="0"/>
              <a:t>Two types of expressions:</a:t>
            </a:r>
          </a:p>
          <a:p>
            <a:pPr marL="914400" lvl="1" indent="-457200">
              <a:buFont typeface="+mj-lt"/>
              <a:buAutoNum type="arabicPeriod"/>
            </a:pPr>
            <a:r>
              <a:rPr lang="en-US" sz="2400" dirty="0"/>
              <a:t>those that assign a value to a variable, e.g. x = 7 . </a:t>
            </a:r>
          </a:p>
          <a:p>
            <a:pPr marL="914400" lvl="1" indent="-457200">
              <a:buFont typeface="+mj-lt"/>
              <a:buAutoNum type="arabicPeriod"/>
            </a:pPr>
            <a:r>
              <a:rPr lang="en-US" sz="2400" dirty="0"/>
              <a:t>those that simply have a value, e.g., 3 + 4 simply evaluates to 7; it does not perform an assignment. </a:t>
            </a:r>
          </a:p>
          <a:p>
            <a:pPr>
              <a:spcBef>
                <a:spcPts val="1200"/>
              </a:spcBef>
              <a:buFont typeface="Wingdings" panose="05000000000000000000" pitchFamily="2" charset="2"/>
              <a:buChar char="Ø"/>
            </a:pPr>
            <a:r>
              <a:rPr lang="en-US" sz="2800" dirty="0"/>
              <a:t>JavaScript has the following kinds of expressions:</a:t>
            </a:r>
          </a:p>
          <a:p>
            <a:pPr marL="914400" lvl="1" indent="-457200">
              <a:buFont typeface="+mj-lt"/>
              <a:buAutoNum type="arabicPeriod"/>
            </a:pPr>
            <a:r>
              <a:rPr lang="en-US" sz="2400" dirty="0"/>
              <a:t>Arithmetic - evaluates to a number </a:t>
            </a:r>
          </a:p>
          <a:p>
            <a:pPr marL="914400" lvl="1" indent="-457200">
              <a:buFont typeface="+mj-lt"/>
              <a:buAutoNum type="arabicPeriod"/>
            </a:pPr>
            <a:r>
              <a:rPr lang="en-US" sz="2400" dirty="0"/>
              <a:t>String - evaluates to a character string </a:t>
            </a:r>
          </a:p>
          <a:p>
            <a:pPr marL="914400" lvl="1" indent="-457200">
              <a:buFont typeface="+mj-lt"/>
              <a:buAutoNum type="arabicPeriod"/>
            </a:pPr>
            <a:r>
              <a:rPr lang="en-US" sz="2400" dirty="0"/>
              <a:t>Logical - evaluates to true or false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3382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Expressions - Ternary Operator</a:t>
            </a:r>
          </a:p>
        </p:txBody>
      </p:sp>
      <p:sp>
        <p:nvSpPr>
          <p:cNvPr id="3" name="Content Placeholder 2"/>
          <p:cNvSpPr>
            <a:spLocks noGrp="1"/>
          </p:cNvSpPr>
          <p:nvPr>
            <p:ph idx="1"/>
          </p:nvPr>
        </p:nvSpPr>
        <p:spPr>
          <a:xfrm>
            <a:off x="457200" y="1600201"/>
            <a:ext cx="8229600" cy="2971800"/>
          </a:xfrm>
        </p:spPr>
        <p:txBody>
          <a:bodyPr>
            <a:normAutofit/>
          </a:bodyPr>
          <a:lstStyle/>
          <a:p>
            <a:pPr>
              <a:buFont typeface="Wingdings" panose="05000000000000000000" pitchFamily="2" charset="2"/>
              <a:buChar char="Ø"/>
            </a:pPr>
            <a:r>
              <a:rPr lang="en-US" sz="2800" dirty="0"/>
              <a:t>A conditional expression can have one of two values based on a condition. The syntax:</a:t>
            </a:r>
          </a:p>
          <a:p>
            <a:endParaRPr lang="en-US" dirty="0"/>
          </a:p>
          <a:p>
            <a:pPr>
              <a:buFont typeface="Wingdings" panose="05000000000000000000" pitchFamily="2" charset="2"/>
              <a:buChar char="Ø"/>
            </a:pPr>
            <a:r>
              <a:rPr lang="en-US" sz="2800" dirty="0"/>
              <a:t>If the condition is true, the expression has the value of val1, Otherwise it has the value of val2.</a:t>
            </a:r>
          </a:p>
        </p:txBody>
      </p:sp>
      <p:sp>
        <p:nvSpPr>
          <p:cNvPr id="4" name="TextBox 3"/>
          <p:cNvSpPr txBox="1"/>
          <p:nvPr/>
        </p:nvSpPr>
        <p:spPr>
          <a:xfrm>
            <a:off x="1641748" y="2561881"/>
            <a:ext cx="5708104" cy="461665"/>
          </a:xfrm>
          <a:prstGeom prst="rect">
            <a:avLst/>
          </a:prstGeom>
          <a:solidFill>
            <a:schemeClr val="accent1">
              <a:lumMod val="20000"/>
              <a:lumOff val="80000"/>
            </a:schemeClr>
          </a:solidFill>
        </p:spPr>
        <p:txBody>
          <a:bodyPr wrap="square" rtlCol="0">
            <a:spAutoFit/>
          </a:bodyPr>
          <a:lstStyle/>
          <a:p>
            <a:r>
              <a:rPr lang="en-US" dirty="0"/>
              <a:t>	</a:t>
            </a:r>
            <a:r>
              <a:rPr lang="en-US" sz="2400" dirty="0"/>
              <a:t>(condition) ? val1 : val2; </a:t>
            </a:r>
            <a:endParaRPr lang="en-US" dirty="0"/>
          </a:p>
        </p:txBody>
      </p:sp>
      <p:sp>
        <p:nvSpPr>
          <p:cNvPr id="5" name="TextBox 4"/>
          <p:cNvSpPr txBox="1"/>
          <p:nvPr/>
        </p:nvSpPr>
        <p:spPr>
          <a:xfrm>
            <a:off x="1295400" y="4509120"/>
            <a:ext cx="6400800" cy="1323439"/>
          </a:xfrm>
          <a:prstGeom prst="rect">
            <a:avLst/>
          </a:prstGeom>
          <a:solidFill>
            <a:schemeClr val="accent1">
              <a:lumMod val="20000"/>
              <a:lumOff val="80000"/>
              <a:alpha val="0"/>
            </a:schemeClr>
          </a:solidFill>
        </p:spPr>
        <p:txBody>
          <a:bodyPr wrap="square" rtlCol="0">
            <a:spAutoFit/>
          </a:bodyPr>
          <a:lstStyle/>
          <a:p>
            <a:r>
              <a:rPr lang="en-US" dirty="0"/>
              <a:t> </a:t>
            </a:r>
            <a:r>
              <a:rPr lang="en-US" sz="2000" dirty="0"/>
              <a:t>			              When     </a:t>
            </a:r>
            <a:r>
              <a:rPr lang="en-US" sz="2000" dirty="0" err="1"/>
              <a:t>When</a:t>
            </a:r>
            <a:endParaRPr lang="en-US" sz="2000" dirty="0"/>
          </a:p>
          <a:p>
            <a:r>
              <a:rPr lang="en-US" sz="2000" dirty="0"/>
              <a:t>		      condition        True      False </a:t>
            </a:r>
          </a:p>
          <a:p>
            <a:r>
              <a:rPr lang="en-US" sz="2000" dirty="0"/>
              <a:t>						</a:t>
            </a:r>
          </a:p>
          <a:p>
            <a:r>
              <a:rPr lang="en-US" sz="2000" dirty="0"/>
              <a:t>         </a:t>
            </a:r>
            <a:r>
              <a:rPr lang="en-US" sz="2000" dirty="0" err="1"/>
              <a:t>var</a:t>
            </a:r>
            <a:r>
              <a:rPr lang="en-US" sz="2000" dirty="0"/>
              <a:t> status = (age &gt;= 18) ? "adult" : "minor";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321681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Arithmetic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0504203"/>
              </p:ext>
            </p:extLst>
          </p:nvPr>
        </p:nvGraphicFramePr>
        <p:xfrm>
          <a:off x="448131" y="1371600"/>
          <a:ext cx="8247738" cy="4521338"/>
        </p:xfrm>
        <a:graphic>
          <a:graphicData uri="http://schemas.openxmlformats.org/drawingml/2006/table">
            <a:tbl>
              <a:tblPr firstRow="1" bandRow="1">
                <a:tableStyleId>{5C22544A-7EE6-4342-B048-85BDC9FD1C3A}</a:tableStyleId>
              </a:tblPr>
              <a:tblGrid>
                <a:gridCol w="573040">
                  <a:extLst>
                    <a:ext uri="{9D8B030D-6E8A-4147-A177-3AD203B41FA5}">
                      <a16:colId xmlns:a16="http://schemas.microsoft.com/office/drawing/2014/main" val="20000"/>
                    </a:ext>
                  </a:extLst>
                </a:gridCol>
                <a:gridCol w="2650309">
                  <a:extLst>
                    <a:ext uri="{9D8B030D-6E8A-4147-A177-3AD203B41FA5}">
                      <a16:colId xmlns:a16="http://schemas.microsoft.com/office/drawing/2014/main" val="20001"/>
                    </a:ext>
                  </a:extLst>
                </a:gridCol>
                <a:gridCol w="5024389">
                  <a:extLst>
                    <a:ext uri="{9D8B030D-6E8A-4147-A177-3AD203B41FA5}">
                      <a16:colId xmlns:a16="http://schemas.microsoft.com/office/drawing/2014/main" val="20002"/>
                    </a:ext>
                  </a:extLst>
                </a:gridCol>
              </a:tblGrid>
              <a:tr h="497862">
                <a:tc>
                  <a:txBody>
                    <a:bodyPr/>
                    <a:lstStyle/>
                    <a:p>
                      <a:pPr algn="ctr"/>
                      <a:r>
                        <a:rPr lang="en-US" sz="1200" dirty="0"/>
                        <a:t>Operator</a:t>
                      </a:r>
                    </a:p>
                  </a:txBody>
                  <a:tcPr>
                    <a:solidFill>
                      <a:srgbClr val="0070C0">
                        <a:alpha val="49000"/>
                      </a:srgbClr>
                    </a:solidFill>
                  </a:tcPr>
                </a:tc>
                <a:tc>
                  <a:txBody>
                    <a:bodyPr/>
                    <a:lstStyle/>
                    <a:p>
                      <a:pPr algn="ctr"/>
                      <a:r>
                        <a:rPr lang="en-US" dirty="0"/>
                        <a:t>Operation</a:t>
                      </a:r>
                    </a:p>
                  </a:txBody>
                  <a:tcPr>
                    <a:solidFill>
                      <a:srgbClr val="0070C0">
                        <a:alpha val="49000"/>
                      </a:srgbClr>
                    </a:solidFill>
                  </a:tcPr>
                </a:tc>
                <a:tc>
                  <a:txBody>
                    <a:bodyPr/>
                    <a:lstStyle/>
                    <a:p>
                      <a:pPr algn="ctr"/>
                      <a:r>
                        <a:rPr lang="en-US" dirty="0"/>
                        <a:t>Example</a:t>
                      </a:r>
                    </a:p>
                  </a:txBody>
                  <a:tcPr>
                    <a:solidFill>
                      <a:srgbClr val="0070C0">
                        <a:alpha val="49000"/>
                      </a:srgbClr>
                    </a:solidFill>
                  </a:tcPr>
                </a:tc>
                <a:extLst>
                  <a:ext uri="{0D108BD9-81ED-4DB2-BD59-A6C34878D82A}">
                    <a16:rowId xmlns:a16="http://schemas.microsoft.com/office/drawing/2014/main" val="10000"/>
                  </a:ext>
                </a:extLst>
              </a:tr>
              <a:tr h="711232">
                <a:tc>
                  <a:txBody>
                    <a:bodyPr/>
                    <a:lstStyle/>
                    <a:p>
                      <a:pPr algn="ctr"/>
                      <a:r>
                        <a:rPr lang="en-US" dirty="0"/>
                        <a:t>+</a:t>
                      </a:r>
                    </a:p>
                  </a:txBody>
                  <a:tcPr anchor="ctr"/>
                </a:tc>
                <a:tc>
                  <a:txBody>
                    <a:bodyPr/>
                    <a:lstStyle/>
                    <a:p>
                      <a:pPr algn="ctr"/>
                      <a:r>
                        <a:rPr lang="en-US" dirty="0"/>
                        <a:t>addition  of numbers</a:t>
                      </a:r>
                    </a:p>
                    <a:p>
                      <a:pPr algn="ctr"/>
                      <a:r>
                        <a:rPr lang="en-US" dirty="0"/>
                        <a:t>Concatenation </a:t>
                      </a:r>
                      <a:r>
                        <a:rPr lang="en-US" dirty="0">
                          <a:solidFill>
                            <a:srgbClr val="0000FF"/>
                          </a:solidFill>
                          <a:effectLst>
                            <a:outerShdw blurRad="38100" dist="38100" dir="2700000" algn="tl">
                              <a:srgbClr val="000000">
                                <a:alpha val="43137"/>
                              </a:srgbClr>
                            </a:outerShdw>
                          </a:effectLst>
                        </a:rPr>
                        <a:t>of strings</a:t>
                      </a:r>
                    </a:p>
                  </a:txBody>
                  <a:tcPr anchor="ctr"/>
                </a:tc>
                <a:tc>
                  <a:txBody>
                    <a:bodyPr/>
                    <a:lstStyle/>
                    <a:p>
                      <a:pPr algn="ctr"/>
                      <a:r>
                        <a:rPr lang="en-US" dirty="0"/>
                        <a:t>y + x; </a:t>
                      </a:r>
                    </a:p>
                    <a:p>
                      <a:pPr algn="ctr"/>
                      <a:r>
                        <a:rPr lang="en-US" dirty="0"/>
                        <a:t>"INT" + "222"</a:t>
                      </a:r>
                    </a:p>
                  </a:txBody>
                  <a:tcPr anchor="ctr"/>
                </a:tc>
                <a:extLst>
                  <a:ext uri="{0D108BD9-81ED-4DB2-BD59-A6C34878D82A}">
                    <a16:rowId xmlns:a16="http://schemas.microsoft.com/office/drawing/2014/main" val="10001"/>
                  </a:ext>
                </a:extLst>
              </a:tr>
              <a:tr h="363158">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extLst>
                  <a:ext uri="{0D108BD9-81ED-4DB2-BD59-A6C34878D82A}">
                    <a16:rowId xmlns:a16="http://schemas.microsoft.com/office/drawing/2014/main" val="10002"/>
                  </a:ext>
                </a:extLst>
              </a:tr>
              <a:tr h="363158">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extLst>
                  <a:ext uri="{0D108BD9-81ED-4DB2-BD59-A6C34878D82A}">
                    <a16:rowId xmlns:a16="http://schemas.microsoft.com/office/drawing/2014/main" val="10003"/>
                  </a:ext>
                </a:extLst>
              </a:tr>
              <a:tr h="363158">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extLst>
                  <a:ext uri="{0D108BD9-81ED-4DB2-BD59-A6C34878D82A}">
                    <a16:rowId xmlns:a16="http://schemas.microsoft.com/office/drawing/2014/main" val="10004"/>
                  </a:ext>
                </a:extLst>
              </a:tr>
              <a:tr h="363158">
                <a:tc>
                  <a:txBody>
                    <a:bodyPr/>
                    <a:lstStyle/>
                    <a:p>
                      <a:pPr algn="ctr"/>
                      <a:r>
                        <a:rPr lang="en-US"/>
                        <a:t>%</a:t>
                      </a:r>
                    </a:p>
                  </a:txBody>
                  <a:tcPr anchor="ctr"/>
                </a:tc>
                <a:tc>
                  <a:txBody>
                    <a:bodyPr/>
                    <a:lstStyle/>
                    <a:p>
                      <a:pPr algn="ctr"/>
                      <a:r>
                        <a:rPr lang="en-US"/>
                        <a:t>modulo</a:t>
                      </a:r>
                    </a:p>
                  </a:txBody>
                  <a:tcPr anchor="ctr"/>
                </a:tc>
                <a:tc>
                  <a:txBody>
                    <a:bodyPr/>
                    <a:lstStyle/>
                    <a:p>
                      <a:pPr algn="l"/>
                      <a:r>
                        <a:rPr lang="en-US" sz="1600" dirty="0"/>
                        <a:t>x % y;  // remainder of x divided by y</a:t>
                      </a:r>
                    </a:p>
                  </a:txBody>
                  <a:tcPr anchor="ctr"/>
                </a:tc>
                <a:extLst>
                  <a:ext uri="{0D108BD9-81ED-4DB2-BD59-A6C34878D82A}">
                    <a16:rowId xmlns:a16="http://schemas.microsoft.com/office/drawing/2014/main" val="10005"/>
                  </a:ext>
                </a:extLst>
              </a:tr>
              <a:tr h="924602">
                <a:tc>
                  <a:txBody>
                    <a:bodyPr/>
                    <a:lstStyle/>
                    <a:p>
                      <a:pPr algn="ctr"/>
                      <a:r>
                        <a:rPr lang="en-US" sz="1400" dirty="0"/>
                        <a:t>++</a:t>
                      </a:r>
                      <a:r>
                        <a:rPr lang="en-US" dirty="0"/>
                        <a:t> </a:t>
                      </a:r>
                    </a:p>
                  </a:txBody>
                  <a:tcPr anchor="ctr"/>
                </a:tc>
                <a:tc>
                  <a:txBody>
                    <a:bodyPr/>
                    <a:lstStyle/>
                    <a:p>
                      <a:pPr algn="ctr"/>
                      <a:r>
                        <a:rPr lang="en-US" dirty="0"/>
                        <a:t>post/pre -increment</a:t>
                      </a:r>
                    </a:p>
                  </a:txBody>
                  <a:tcPr anchor="ctr"/>
                </a:tc>
                <a:tc>
                  <a:txBody>
                    <a:bodyPr/>
                    <a:lstStyle/>
                    <a:p>
                      <a:pPr algn="l"/>
                      <a:r>
                        <a:rPr lang="en-US" sz="1600" dirty="0"/>
                        <a:t>x = y++; // assign y to x, then increment y (y+=1) </a:t>
                      </a:r>
                    </a:p>
                    <a:p>
                      <a:pPr algn="l"/>
                      <a:r>
                        <a:rPr lang="en-US" sz="1600" dirty="0"/>
                        <a:t>x = ++y; //increment y &lt; (y+=1), then assign y to x</a:t>
                      </a:r>
                    </a:p>
                  </a:txBody>
                  <a:tcPr/>
                </a:tc>
                <a:extLst>
                  <a:ext uri="{0D108BD9-81ED-4DB2-BD59-A6C34878D82A}">
                    <a16:rowId xmlns:a16="http://schemas.microsoft.com/office/drawing/2014/main" val="10006"/>
                  </a:ext>
                </a:extLst>
              </a:tr>
              <a:tr h="924602">
                <a:tc>
                  <a:txBody>
                    <a:bodyPr/>
                    <a:lstStyle/>
                    <a:p>
                      <a:pPr algn="ctr"/>
                      <a:r>
                        <a:rPr lang="en-US"/>
                        <a:t>-- </a:t>
                      </a:r>
                    </a:p>
                  </a:txBody>
                  <a:tcPr anchor="ctr"/>
                </a:tc>
                <a:tc>
                  <a:txBody>
                    <a:bodyPr/>
                    <a:lstStyle/>
                    <a:p>
                      <a:pPr algn="ctr"/>
                      <a:r>
                        <a:rPr lang="en-US" dirty="0"/>
                        <a:t>post/pre decrement </a:t>
                      </a:r>
                    </a:p>
                  </a:txBody>
                  <a:tcPr anchor="ctr"/>
                </a:tc>
                <a:tc>
                  <a:txBody>
                    <a:bodyPr/>
                    <a:lstStyle/>
                    <a:p>
                      <a:pPr algn="l"/>
                      <a:r>
                        <a:rPr lang="en-US" sz="1600" dirty="0"/>
                        <a:t>x = y--; // assign y to x, then decrement y (y-=1) </a:t>
                      </a:r>
                    </a:p>
                    <a:p>
                      <a:pPr algn="l"/>
                      <a:r>
                        <a:rPr lang="en-US" sz="1600" dirty="0"/>
                        <a:t>x = --y; // decrement y &lt; (y-=1), then assign y to x</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67488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Internet Architecture</a:t>
            </a: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internet is a collection of networks 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615269" y="3356993"/>
            <a:ext cx="3913461" cy="274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80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outerShdw blurRad="38100" dist="38100" dir="2700000" algn="tl">
                    <a:srgbClr val="000000">
                      <a:alpha val="43137"/>
                    </a:srgbClr>
                  </a:outerShdw>
                </a:effectLst>
              </a:rPr>
              <a:t>Arithmetic Operators - Assigning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3608689"/>
              </p:ext>
            </p:extLst>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gridCol w="1738537">
                  <a:extLst>
                    <a:ext uri="{9D8B030D-6E8A-4147-A177-3AD203B41FA5}">
                      <a16:colId xmlns:a16="http://schemas.microsoft.com/office/drawing/2014/main" val="20003"/>
                    </a:ext>
                  </a:extLst>
                </a:gridCol>
              </a:tblGrid>
              <a:tr h="370840">
                <a:tc>
                  <a:txBody>
                    <a:bodyPr/>
                    <a:lstStyle/>
                    <a:p>
                      <a:pPr algn="ctr"/>
                      <a:r>
                        <a:rPr lang="en-US" dirty="0"/>
                        <a:t>Operator </a:t>
                      </a:r>
                    </a:p>
                  </a:txBody>
                  <a:tcPr>
                    <a:solidFill>
                      <a:srgbClr val="0070C0">
                        <a:alpha val="49000"/>
                      </a:srgbClr>
                    </a:solidFill>
                  </a:tcPr>
                </a:tc>
                <a:tc>
                  <a:txBody>
                    <a:bodyPr/>
                    <a:lstStyle/>
                    <a:p>
                      <a:pPr algn="ctr"/>
                      <a:r>
                        <a:rPr lang="en-US" dirty="0"/>
                        <a:t>Example</a:t>
                      </a:r>
                    </a:p>
                  </a:txBody>
                  <a:tcPr>
                    <a:solidFill>
                      <a:srgbClr val="0070C0">
                        <a:alpha val="49000"/>
                      </a:srgbClr>
                    </a:solidFill>
                  </a:tcPr>
                </a:tc>
                <a:tc>
                  <a:txBody>
                    <a:bodyPr/>
                    <a:lstStyle/>
                    <a:p>
                      <a:pPr algn="ctr"/>
                      <a:r>
                        <a:rPr lang="en-US" dirty="0"/>
                        <a:t>Equivalent</a:t>
                      </a:r>
                    </a:p>
                  </a:txBody>
                  <a:tcPr>
                    <a:solidFill>
                      <a:srgbClr val="0070C0">
                        <a:alpha val="49000"/>
                      </a:srgbClr>
                    </a:solidFill>
                  </a:tcPr>
                </a:tc>
                <a:tc>
                  <a:txBody>
                    <a:bodyPr/>
                    <a:lstStyle/>
                    <a:p>
                      <a:pPr algn="ctr"/>
                      <a:r>
                        <a:rPr lang="en-US" dirty="0"/>
                        <a:t>For</a:t>
                      </a:r>
                    </a:p>
                  </a:txBody>
                  <a:tcPr>
                    <a:solidFill>
                      <a:srgbClr val="0070C0">
                        <a:alpha val="49000"/>
                      </a:srgbClr>
                    </a:solidFill>
                  </a:tcPr>
                </a:tc>
                <a:extLst>
                  <a:ext uri="{0D108BD9-81ED-4DB2-BD59-A6C34878D82A}">
                    <a16:rowId xmlns:a16="http://schemas.microsoft.com/office/drawing/2014/main" val="10000"/>
                  </a:ext>
                </a:extLst>
              </a:tr>
              <a:tr h="370840">
                <a:tc>
                  <a:txBody>
                    <a:bodyPr/>
                    <a:lstStyle/>
                    <a:p>
                      <a:pPr algn="ctr"/>
                      <a:r>
                        <a:rPr lang="en-US" dirty="0"/>
                        <a:t>= </a:t>
                      </a:r>
                    </a:p>
                  </a:txBody>
                  <a:tcPr anchor="ctr"/>
                </a:tc>
                <a:tc>
                  <a:txBody>
                    <a:bodyPr/>
                    <a:lstStyle/>
                    <a:p>
                      <a:pPr algn="ct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Numbers, strings, …</a:t>
                      </a:r>
                    </a:p>
                  </a:txBody>
                  <a:tcPr anchor="ctr"/>
                </a:tc>
                <a:extLst>
                  <a:ext uri="{0D108BD9-81ED-4DB2-BD59-A6C34878D82A}">
                    <a16:rowId xmlns:a16="http://schemas.microsoft.com/office/drawing/2014/main" val="10001"/>
                  </a:ext>
                </a:extLst>
              </a:tr>
              <a:tr h="370840">
                <a:tc>
                  <a:txBody>
                    <a:bodyPr/>
                    <a:lstStyle/>
                    <a:p>
                      <a:pPr algn="ctr"/>
                      <a:r>
                        <a:rPr lang="en-US"/>
                        <a:t>+= </a:t>
                      </a:r>
                    </a:p>
                  </a:txBody>
                  <a:tcPr anchor="ctr"/>
                </a:tc>
                <a:tc>
                  <a:txBody>
                    <a:bodyPr/>
                    <a:lstStyle/>
                    <a:p>
                      <a:pPr algn="ctr"/>
                      <a:r>
                        <a:rPr lang="fr-FR" dirty="0"/>
                        <a:t>a += b;</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 or strings</a:t>
                      </a:r>
                    </a:p>
                  </a:txBody>
                  <a:tcPr anchor="ctr"/>
                </a:tc>
                <a:extLst>
                  <a:ext uri="{0D108BD9-81ED-4DB2-BD59-A6C34878D82A}">
                    <a16:rowId xmlns:a16="http://schemas.microsoft.com/office/drawing/2014/main" val="10002"/>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3"/>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4"/>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5"/>
                  </a:ext>
                </a:extLst>
              </a:tr>
              <a:tr h="370840">
                <a:tc>
                  <a:txBody>
                    <a:bodyPr/>
                    <a:lstStyle/>
                    <a:p>
                      <a:pPr algn="ctr"/>
                      <a:r>
                        <a:rPr lang="en-US" dirty="0"/>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  // </a:t>
                      </a:r>
                      <a:r>
                        <a:rPr lang="en-US" dirty="0"/>
                        <a:t>divide a by b, </a:t>
                      </a:r>
                    </a:p>
                    <a:p>
                      <a:pPr algn="ctr"/>
                      <a:r>
                        <a:rPr lang="en-US" dirty="0"/>
                        <a:t>// assign remainder to a</a:t>
                      </a:r>
                    </a:p>
                  </a:txBody>
                  <a:tcPr anchor="ctr"/>
                </a:tc>
                <a:tc>
                  <a:txBody>
                    <a:bodyPr/>
                    <a:lstStyle/>
                    <a:p>
                      <a:pPr algn="ctr"/>
                      <a:r>
                        <a:rPr lang="en-US" dirty="0"/>
                        <a:t>numbers</a:t>
                      </a:r>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34274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a:effectLst>
                  <a:outerShdw blurRad="38100" dist="38100" dir="2700000" algn="tl">
                    <a:srgbClr val="000000">
                      <a:alpha val="43137"/>
                    </a:srgbClr>
                  </a:outerShdw>
                </a:effectLst>
              </a:rPr>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121477"/>
              </p:ext>
            </p:extLst>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3538736">
                  <a:extLst>
                    <a:ext uri="{9D8B030D-6E8A-4147-A177-3AD203B41FA5}">
                      <a16:colId xmlns:a16="http://schemas.microsoft.com/office/drawing/2014/main" val="20002"/>
                    </a:ext>
                  </a:extLst>
                </a:gridCol>
              </a:tblGrid>
              <a:tr h="370840">
                <a:tc>
                  <a:txBody>
                    <a:bodyPr/>
                    <a:lstStyle/>
                    <a:p>
                      <a:pPr algn="ctr"/>
                      <a:r>
                        <a:rPr lang="en-US" dirty="0"/>
                        <a:t>Operator</a:t>
                      </a:r>
                      <a:r>
                        <a:rPr lang="en-US" baseline="0" dirty="0"/>
                        <a:t> </a:t>
                      </a:r>
                      <a:endParaRPr lang="en-US" dirty="0"/>
                    </a:p>
                  </a:txBody>
                  <a:tcPr>
                    <a:solidFill>
                      <a:srgbClr val="0070C0">
                        <a:alpha val="45000"/>
                      </a:srgbClr>
                    </a:solidFill>
                  </a:tcPr>
                </a:tc>
                <a:tc>
                  <a:txBody>
                    <a:bodyPr/>
                    <a:lstStyle/>
                    <a:p>
                      <a:pPr algn="ctr"/>
                      <a:r>
                        <a:rPr lang="en-US" dirty="0"/>
                        <a:t>Operation</a:t>
                      </a:r>
                    </a:p>
                  </a:txBody>
                  <a:tcPr>
                    <a:solidFill>
                      <a:srgbClr val="0070C0">
                        <a:alpha val="45000"/>
                      </a:srgbClr>
                    </a:solidFill>
                  </a:tcPr>
                </a:tc>
                <a:tc>
                  <a:txBody>
                    <a:bodyPr/>
                    <a:lstStyle/>
                    <a:p>
                      <a:pPr algn="ctr"/>
                      <a:r>
                        <a:rPr lang="en-US" dirty="0"/>
                        <a:t>Example</a:t>
                      </a:r>
                    </a:p>
                  </a:txBody>
                  <a:tcPr>
                    <a:solidFill>
                      <a:srgbClr val="0070C0">
                        <a:alpha val="45000"/>
                      </a:srgbClr>
                    </a:solidFill>
                  </a:tcPr>
                </a:tc>
                <a:extLst>
                  <a:ext uri="{0D108BD9-81ED-4DB2-BD59-A6C34878D82A}">
                    <a16:rowId xmlns:a16="http://schemas.microsoft.com/office/drawing/2014/main" val="10000"/>
                  </a:ext>
                </a:extLst>
              </a:tr>
              <a:tr h="370840">
                <a:tc>
                  <a:txBody>
                    <a:bodyPr/>
                    <a:lstStyle/>
                    <a:p>
                      <a:pPr algn="ctr"/>
                      <a:r>
                        <a:rPr lang="en-US" dirty="0"/>
                        <a:t>&amp;&amp;</a:t>
                      </a:r>
                    </a:p>
                  </a:txBody>
                  <a:tcPr anchor="ctr"/>
                </a:tc>
                <a:tc>
                  <a:txBody>
                    <a:bodyPr/>
                    <a:lstStyle/>
                    <a:p>
                      <a:pPr algn="ctr"/>
                      <a:r>
                        <a:rPr lang="en-US" dirty="0"/>
                        <a:t>Logical AND</a:t>
                      </a:r>
                    </a:p>
                  </a:txBody>
                  <a:tcPr anchor="ctr"/>
                </a:tc>
                <a:tc>
                  <a:txBody>
                    <a:bodyPr/>
                    <a:lstStyle/>
                    <a:p>
                      <a:pPr algn="ctr"/>
                      <a:r>
                        <a:rPr lang="en-US" dirty="0"/>
                        <a:t>(x &gt; 3 &amp;&amp; x =</a:t>
                      </a:r>
                      <a:r>
                        <a:rPr lang="en-US" baseline="0" dirty="0"/>
                        <a:t>= 2) is false</a:t>
                      </a:r>
                      <a:br>
                        <a:rPr lang="en-US" dirty="0"/>
                      </a:br>
                      <a:endParaRPr lang="en-US" dirty="0"/>
                    </a:p>
                  </a:txBody>
                  <a:tcPr anchor="ctr"/>
                </a:tc>
                <a:extLst>
                  <a:ext uri="{0D108BD9-81ED-4DB2-BD59-A6C34878D82A}">
                    <a16:rowId xmlns:a16="http://schemas.microsoft.com/office/drawing/2014/main" val="10001"/>
                  </a:ext>
                </a:extLst>
              </a:tr>
              <a:tr h="370840">
                <a:tc>
                  <a:txBody>
                    <a:bodyPr/>
                    <a:lstStyle/>
                    <a:p>
                      <a:pPr algn="ctr"/>
                      <a:r>
                        <a:rPr lang="en-US"/>
                        <a:t>||</a:t>
                      </a:r>
                    </a:p>
                  </a:txBody>
                  <a:tcPr anchor="ctr"/>
                </a:tc>
                <a:tc>
                  <a:txBody>
                    <a:bodyPr/>
                    <a:lstStyle/>
                    <a:p>
                      <a:pPr algn="ctr"/>
                      <a:r>
                        <a:rPr lang="en-US" dirty="0"/>
                        <a:t>Logical OR </a:t>
                      </a:r>
                    </a:p>
                  </a:txBody>
                  <a:tcPr anchor="ctr"/>
                </a:tc>
                <a:tc>
                  <a:txBody>
                    <a:bodyPr/>
                    <a:lstStyle/>
                    <a:p>
                      <a:pPr algn="ctr"/>
                      <a:r>
                        <a:rPr lang="en-US" dirty="0"/>
                        <a:t>(true || x</a:t>
                      </a:r>
                      <a:r>
                        <a:rPr lang="en-US" baseline="0" dirty="0"/>
                        <a:t> &gt; 10 ) is true</a:t>
                      </a:r>
                      <a:br>
                        <a:rPr lang="en-US" dirty="0"/>
                      </a:br>
                      <a:endParaRPr lang="en-US" dirty="0"/>
                    </a:p>
                  </a:txBody>
                  <a:tcPr anchor="ctr"/>
                </a:tc>
                <a:extLst>
                  <a:ext uri="{0D108BD9-81ED-4DB2-BD59-A6C34878D82A}">
                    <a16:rowId xmlns:a16="http://schemas.microsoft.com/office/drawing/2014/main" val="10002"/>
                  </a:ext>
                </a:extLst>
              </a:tr>
              <a:tr h="370840">
                <a:tc>
                  <a:txBody>
                    <a:bodyPr/>
                    <a:lstStyle/>
                    <a:p>
                      <a:pPr algn="ctr"/>
                      <a:r>
                        <a:rPr lang="en-US"/>
                        <a:t>!</a:t>
                      </a:r>
                    </a:p>
                  </a:txBody>
                  <a:tcPr anchor="ctr"/>
                </a:tc>
                <a:tc>
                  <a:txBody>
                    <a:bodyPr/>
                    <a:lstStyle/>
                    <a:p>
                      <a:pPr algn="ctr"/>
                      <a:r>
                        <a:rPr lang="en-US" dirty="0"/>
                        <a:t>Logical NOT</a:t>
                      </a:r>
                    </a:p>
                  </a:txBody>
                  <a:tcPr anchor="ctr"/>
                </a:tc>
                <a:tc>
                  <a:txBody>
                    <a:bodyPr/>
                    <a:lstStyle/>
                    <a:p>
                      <a:pPr algn="ctr"/>
                      <a:r>
                        <a:rPr lang="en-US" dirty="0"/>
                        <a:t>!(x ==2) is</a:t>
                      </a:r>
                      <a:r>
                        <a:rPr lang="en-US" baseline="0" dirty="0"/>
                        <a:t> false</a:t>
                      </a:r>
                      <a:endParaRPr lang="en-US" dirty="0"/>
                    </a:p>
                  </a:txBody>
                  <a:tcPr anchor="ct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a:t>Given x = 2;</a:t>
            </a:r>
          </a:p>
        </p:txBody>
      </p:sp>
    </p:spTree>
    <p:extLst>
      <p:ext uri="{BB962C8B-B14F-4D97-AF65-F5344CB8AC3E}">
        <p14:creationId xmlns:p14="http://schemas.microsoft.com/office/powerpoint/2010/main" val="2907871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effectLst>
                  <a:outerShdw blurRad="38100" dist="38100" dir="2700000" algn="tl">
                    <a:srgbClr val="000000">
                      <a:alpha val="43137"/>
                    </a:srgbClr>
                  </a:outerShdw>
                </a:effectLst>
              </a:rPr>
              <a:t>Comparison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2443506"/>
              </p:ext>
            </p:extLst>
          </p:nvPr>
        </p:nvGraphicFramePr>
        <p:xfrm>
          <a:off x="457200" y="1124744"/>
          <a:ext cx="8229600" cy="531246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4047728">
                  <a:extLst>
                    <a:ext uri="{9D8B030D-6E8A-4147-A177-3AD203B41FA5}">
                      <a16:colId xmlns:a16="http://schemas.microsoft.com/office/drawing/2014/main" val="20001"/>
                    </a:ext>
                  </a:extLst>
                </a:gridCol>
                <a:gridCol w="2962672">
                  <a:extLst>
                    <a:ext uri="{9D8B030D-6E8A-4147-A177-3AD203B41FA5}">
                      <a16:colId xmlns:a16="http://schemas.microsoft.com/office/drawing/2014/main" val="20002"/>
                    </a:ext>
                  </a:extLst>
                </a:gridCol>
              </a:tblGrid>
              <a:tr h="333281">
                <a:tc>
                  <a:txBody>
                    <a:bodyPr/>
                    <a:lstStyle/>
                    <a:p>
                      <a:pPr algn="ctr"/>
                      <a:r>
                        <a:rPr lang="en-US" dirty="0"/>
                        <a:t>Operator</a:t>
                      </a:r>
                    </a:p>
                  </a:txBody>
                  <a:tcPr>
                    <a:solidFill>
                      <a:srgbClr val="003399">
                        <a:alpha val="50000"/>
                      </a:srgbClr>
                    </a:solidFill>
                  </a:tcPr>
                </a:tc>
                <a:tc>
                  <a:txBody>
                    <a:bodyPr/>
                    <a:lstStyle/>
                    <a:p>
                      <a:pPr algn="ctr"/>
                      <a:r>
                        <a:rPr lang="en-US" dirty="0"/>
                        <a:t>Description</a:t>
                      </a:r>
                    </a:p>
                  </a:txBody>
                  <a:tcPr>
                    <a:solidFill>
                      <a:srgbClr val="003399">
                        <a:alpha val="50000"/>
                      </a:srgbClr>
                    </a:solidFill>
                  </a:tcPr>
                </a:tc>
                <a:tc>
                  <a:txBody>
                    <a:bodyPr/>
                    <a:lstStyle/>
                    <a:p>
                      <a:pPr algn="ctr"/>
                      <a:r>
                        <a:rPr lang="en-US" dirty="0"/>
                        <a:t>Example</a:t>
                      </a:r>
                    </a:p>
                  </a:txBody>
                  <a:tcPr>
                    <a:solidFill>
                      <a:srgbClr val="003399">
                        <a:alpha val="50000"/>
                      </a:srgbClr>
                    </a:solidFill>
                  </a:tcPr>
                </a:tc>
                <a:extLst>
                  <a:ext uri="{0D108BD9-81ED-4DB2-BD59-A6C34878D82A}">
                    <a16:rowId xmlns:a16="http://schemas.microsoft.com/office/drawing/2014/main" val="10000"/>
                  </a:ext>
                </a:extLst>
              </a:tr>
              <a:tr h="1101754">
                <a:tc>
                  <a:txBody>
                    <a:bodyPr/>
                    <a:lstStyle/>
                    <a:p>
                      <a:pPr algn="ctr"/>
                      <a:r>
                        <a:rPr lang="en-US" b="1" dirty="0">
                          <a:solidFill>
                            <a:srgbClr val="0000FF"/>
                          </a:solidFill>
                        </a:rPr>
                        <a:t>==</a:t>
                      </a:r>
                    </a:p>
                  </a:txBody>
                  <a:tcPr anchor="ctr"/>
                </a:tc>
                <a:tc>
                  <a:txBody>
                    <a:bodyPr/>
                    <a:lstStyle/>
                    <a:p>
                      <a:pPr algn="ctr"/>
                      <a:r>
                        <a:rPr lang="en-US" dirty="0"/>
                        <a:t>Equal</a:t>
                      </a:r>
                    </a:p>
                    <a:p>
                      <a:pPr algn="ctr"/>
                      <a:r>
                        <a:rPr lang="en-US" dirty="0"/>
                        <a:t>(</a:t>
                      </a:r>
                      <a:r>
                        <a:rPr lang="en-US" dirty="0">
                          <a:effectLst>
                            <a:outerShdw blurRad="38100" dist="38100" dir="2700000" algn="tl">
                              <a:srgbClr val="000000">
                                <a:alpha val="43137"/>
                              </a:srgbClr>
                            </a:outerShdw>
                          </a:effectLst>
                        </a:rPr>
                        <a:t>The operands are converted to the same type before being compared.)</a:t>
                      </a:r>
                    </a:p>
                  </a:txBody>
                  <a:tcPr anchor="ctr"/>
                </a:tc>
                <a:tc>
                  <a:txBody>
                    <a:bodyPr/>
                    <a:lstStyle/>
                    <a:p>
                      <a:pPr algn="ctr"/>
                      <a:r>
                        <a:rPr lang="en-US" sz="1600" dirty="0"/>
                        <a:t>1 == 1 is true</a:t>
                      </a:r>
                      <a:br>
                        <a:rPr lang="en-US" sz="1600" dirty="0"/>
                      </a:br>
                      <a:r>
                        <a:rPr lang="en-US" sz="1600" dirty="0"/>
                        <a:t>1 == "1" is true</a:t>
                      </a:r>
                      <a:br>
                        <a:rPr lang="en-US" sz="1600" dirty="0"/>
                      </a:br>
                      <a:r>
                        <a:rPr lang="en-US" sz="1600" dirty="0"/>
                        <a:t>1 == true is true</a:t>
                      </a:r>
                      <a:br>
                        <a:rPr lang="en-US" sz="1600" dirty="0"/>
                      </a:br>
                      <a:r>
                        <a:rPr lang="en-US" sz="1600" dirty="0"/>
                        <a:t>0 == false is true</a:t>
                      </a:r>
                    </a:p>
                  </a:txBody>
                  <a:tcPr anchor="ctr"/>
                </a:tc>
                <a:extLst>
                  <a:ext uri="{0D108BD9-81ED-4DB2-BD59-A6C34878D82A}">
                    <a16:rowId xmlns:a16="http://schemas.microsoft.com/office/drawing/2014/main" val="10001"/>
                  </a:ext>
                </a:extLst>
              </a:tr>
              <a:tr h="1101754">
                <a:tc>
                  <a:txBody>
                    <a:bodyPr/>
                    <a:lstStyle/>
                    <a:p>
                      <a:pPr algn="ctr"/>
                      <a:r>
                        <a:rPr lang="en-US" b="1" dirty="0">
                          <a:solidFill>
                            <a:srgbClr val="0000CC"/>
                          </a:solidFill>
                        </a:rPr>
                        <a:t>===</a:t>
                      </a:r>
                    </a:p>
                  </a:txBody>
                  <a:tcPr anchor="ctr"/>
                </a:tc>
                <a:tc>
                  <a:txBody>
                    <a:bodyPr/>
                    <a:lstStyle/>
                    <a:p>
                      <a:pPr algn="ctr"/>
                      <a:r>
                        <a:rPr lang="en-US" dirty="0"/>
                        <a:t>Strictly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(There is </a:t>
                      </a:r>
                      <a:r>
                        <a:rPr lang="en-US" dirty="0">
                          <a:effectLst>
                            <a:outerShdw blurRad="38100" dist="38100" dir="2700000" algn="tl">
                              <a:srgbClr val="000000">
                                <a:alpha val="43137"/>
                              </a:srgbClr>
                            </a:outerShdw>
                          </a:effectLst>
                        </a:rPr>
                        <a:t>no type conversion</a:t>
                      </a:r>
                      <a:r>
                        <a:rPr lang="en-US" dirty="0"/>
                        <a:t>.)</a:t>
                      </a:r>
                    </a:p>
                    <a:p>
                      <a:pPr algn="ctr"/>
                      <a:endParaRPr lang="en-US" dirty="0"/>
                    </a:p>
                  </a:txBody>
                  <a:tcPr anchor="ctr"/>
                </a:tc>
                <a:tc>
                  <a:txBody>
                    <a:bodyPr/>
                    <a:lstStyle/>
                    <a:p>
                      <a:pPr algn="ctr"/>
                      <a:r>
                        <a:rPr lang="en-US" sz="1600" dirty="0"/>
                        <a:t>1 === 1 is true</a:t>
                      </a:r>
                      <a:br>
                        <a:rPr lang="en-US" sz="1600" dirty="0"/>
                      </a:br>
                      <a:r>
                        <a:rPr lang="en-US" sz="1600" dirty="0"/>
                        <a:t>1 === "1" is false</a:t>
                      </a:r>
                      <a:br>
                        <a:rPr lang="en-US" sz="1600" dirty="0"/>
                      </a:br>
                      <a:r>
                        <a:rPr lang="en-US" sz="1600" dirty="0"/>
                        <a:t>1 === true is false</a:t>
                      </a:r>
                      <a:br>
                        <a:rPr lang="en-US" sz="1600" dirty="0"/>
                      </a:br>
                      <a:r>
                        <a:rPr lang="en-US" sz="1600" dirty="0"/>
                        <a:t>0 === false is false</a:t>
                      </a:r>
                    </a:p>
                  </a:txBody>
                  <a:tcPr anchor="ctr"/>
                </a:tc>
                <a:extLst>
                  <a:ext uri="{0D108BD9-81ED-4DB2-BD59-A6C34878D82A}">
                    <a16:rowId xmlns:a16="http://schemas.microsoft.com/office/drawing/2014/main" val="10002"/>
                  </a:ext>
                </a:extLst>
              </a:tr>
              <a:tr h="593252">
                <a:tc>
                  <a:txBody>
                    <a:bodyPr/>
                    <a:lstStyle/>
                    <a:p>
                      <a:pPr algn="ctr"/>
                      <a:r>
                        <a:rPr lang="en-US" dirty="0"/>
                        <a:t>!=</a:t>
                      </a:r>
                    </a:p>
                  </a:txBody>
                  <a:tcPr anchor="ctr"/>
                </a:tc>
                <a:tc>
                  <a:txBody>
                    <a:bodyPr/>
                    <a:lstStyle/>
                    <a:p>
                      <a:pPr algn="ctr"/>
                      <a:r>
                        <a:rPr lang="en-US" dirty="0"/>
                        <a:t>Not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(with</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false</a:t>
                      </a:r>
                    </a:p>
                  </a:txBody>
                  <a:tcPr anchor="ctr"/>
                </a:tc>
                <a:extLst>
                  <a:ext uri="{0D108BD9-81ED-4DB2-BD59-A6C34878D82A}">
                    <a16:rowId xmlns:a16="http://schemas.microsoft.com/office/drawing/2014/main" val="10003"/>
                  </a:ext>
                </a:extLst>
              </a:tr>
              <a:tr h="593252">
                <a:tc>
                  <a:txBody>
                    <a:bodyPr/>
                    <a:lstStyle/>
                    <a:p>
                      <a:pPr algn="ctr"/>
                      <a:r>
                        <a:rPr lang="en-US"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Not equal</a:t>
                      </a:r>
                    </a:p>
                    <a:p>
                      <a:pPr algn="ctr"/>
                      <a:r>
                        <a:rPr lang="en-US" dirty="0"/>
                        <a:t>(without</a:t>
                      </a:r>
                      <a:r>
                        <a:rPr lang="en-US" baseline="0" dirty="0"/>
                        <a:t> type conversion</a:t>
                      </a:r>
                      <a:r>
                        <a:rPr lang="en-US" dirty="0"/>
                        <a:t>)</a:t>
                      </a:r>
                    </a:p>
                  </a:txBody>
                  <a:tcPr anchor="ctr"/>
                </a:tc>
                <a:tc>
                  <a:txBody>
                    <a:bodyPr/>
                    <a:lstStyle/>
                    <a:p>
                      <a:pPr algn="ctr"/>
                      <a:r>
                        <a:rPr lang="en-US" sz="1600" dirty="0"/>
                        <a:t>1 !== 1 is false</a:t>
                      </a:r>
                    </a:p>
                    <a:p>
                      <a:pPr algn="ctr"/>
                      <a:r>
                        <a:rPr lang="en-US" sz="1600" dirty="0"/>
                        <a:t>1 !== '1' is true</a:t>
                      </a:r>
                    </a:p>
                  </a:txBody>
                  <a:tcPr anchor="ctr"/>
                </a:tc>
                <a:extLst>
                  <a:ext uri="{0D108BD9-81ED-4DB2-BD59-A6C34878D82A}">
                    <a16:rowId xmlns:a16="http://schemas.microsoft.com/office/drawing/2014/main" val="10004"/>
                  </a:ext>
                </a:extLst>
              </a:tr>
              <a:tr h="339001">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5"/>
                  </a:ext>
                </a:extLst>
              </a:tr>
              <a:tr h="339001">
                <a:tc>
                  <a:txBody>
                    <a:bodyPr/>
                    <a:lstStyle/>
                    <a:p>
                      <a:pPr algn="ctr"/>
                      <a:r>
                        <a:rPr lang="en-US"/>
                        <a:t>&gt;=</a:t>
                      </a:r>
                    </a:p>
                  </a:txBody>
                  <a:tcPr anchor="ctr"/>
                </a:tc>
                <a:tc>
                  <a:txBody>
                    <a:bodyPr/>
                    <a:lstStyle/>
                    <a:p>
                      <a:pPr algn="ctr"/>
                      <a:r>
                        <a:rPr lang="en-US" dirty="0"/>
                        <a:t>greater than or equal to</a:t>
                      </a:r>
                    </a:p>
                  </a:txBody>
                  <a:tcPr anchor="ctr"/>
                </a:tc>
                <a:tc>
                  <a:txBody>
                    <a:bodyPr/>
                    <a:lstStyle/>
                    <a:p>
                      <a:pPr algn="ctr"/>
                      <a:r>
                        <a:rPr lang="en-US" sz="1600" dirty="0"/>
                        <a:t>expr1 &gt;= expr2 </a:t>
                      </a:r>
                    </a:p>
                  </a:txBody>
                  <a:tcPr anchor="ctr"/>
                </a:tc>
                <a:extLst>
                  <a:ext uri="{0D108BD9-81ED-4DB2-BD59-A6C34878D82A}">
                    <a16:rowId xmlns:a16="http://schemas.microsoft.com/office/drawing/2014/main" val="10006"/>
                  </a:ext>
                </a:extLst>
              </a:tr>
              <a:tr h="339001">
                <a:tc>
                  <a:txBody>
                    <a:bodyPr/>
                    <a:lstStyle/>
                    <a:p>
                      <a:pPr algn="ctr"/>
                      <a:r>
                        <a:rPr lang="en-US"/>
                        <a:t>&lt;</a:t>
                      </a:r>
                    </a:p>
                  </a:txBody>
                  <a:tcPr anchor="ctr"/>
                </a:tc>
                <a:tc>
                  <a:txBody>
                    <a:bodyPr/>
                    <a:lstStyle/>
                    <a:p>
                      <a:pPr algn="ctr"/>
                      <a:r>
                        <a:rPr lang="en-US" dirty="0"/>
                        <a:t>Less than</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7"/>
                  </a:ext>
                </a:extLst>
              </a:tr>
              <a:tr h="339001">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sz="1600" dirty="0"/>
                        <a:t>expr1 &lt;= expr2 </a:t>
                      </a:r>
                    </a:p>
                  </a:txBody>
                  <a:tcPr anchor="ct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16420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Other Operators</a:t>
            </a: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dirty="0"/>
              <a:t>The </a:t>
            </a:r>
            <a:r>
              <a:rPr lang="en-US" sz="2800" dirty="0" err="1">
                <a:solidFill>
                  <a:srgbClr val="0000CC"/>
                </a:solidFill>
              </a:rPr>
              <a:t>typeof</a:t>
            </a:r>
            <a:r>
              <a:rPr lang="en-US" sz="2800" dirty="0"/>
              <a:t> operator (for variable or values):</a:t>
            </a:r>
          </a:p>
          <a:p>
            <a:pPr lvl="1"/>
            <a:r>
              <a:rPr lang="en-US" sz="2400" dirty="0"/>
              <a:t> possible return values:</a:t>
            </a:r>
          </a:p>
          <a:p>
            <a:pPr lvl="2">
              <a:buNone/>
            </a:pPr>
            <a:r>
              <a:rPr lang="en-CA" sz="2000" dirty="0" err="1"/>
              <a:t>typeof</a:t>
            </a:r>
            <a:r>
              <a:rPr lang="en-CA" sz="2000" dirty="0"/>
              <a:t> "John"                         // Returns string </a:t>
            </a:r>
          </a:p>
          <a:p>
            <a:pPr lvl="2">
              <a:buNone/>
            </a:pPr>
            <a:r>
              <a:rPr lang="en-CA" sz="2000" dirty="0" err="1"/>
              <a:t>typeof</a:t>
            </a:r>
            <a:r>
              <a:rPr lang="en-CA" sz="2000" dirty="0"/>
              <a:t> 3.14                            // Returns number</a:t>
            </a:r>
          </a:p>
          <a:p>
            <a:pPr lvl="2">
              <a:buNone/>
            </a:pPr>
            <a:r>
              <a:rPr lang="en-CA" sz="2000" dirty="0" err="1"/>
              <a:t>typeof</a:t>
            </a:r>
            <a:r>
              <a:rPr lang="en-CA" sz="2000" dirty="0"/>
              <a:t> false                           // Returns </a:t>
            </a:r>
            <a:r>
              <a:rPr lang="en-CA" sz="2000" dirty="0" err="1"/>
              <a:t>boolean</a:t>
            </a:r>
            <a:endParaRPr lang="en-CA" sz="2000" dirty="0"/>
          </a:p>
          <a:p>
            <a:pPr lvl="2">
              <a:buNone/>
            </a:pPr>
            <a:r>
              <a:rPr lang="en-CA" sz="2000" dirty="0" err="1"/>
              <a:t>typeof</a:t>
            </a:r>
            <a:r>
              <a:rPr lang="en-CA" sz="2000" dirty="0"/>
              <a:t> [1,2,3,4]                     // Returns object</a:t>
            </a:r>
          </a:p>
          <a:p>
            <a:pPr lvl="2">
              <a:buNone/>
            </a:pPr>
            <a:r>
              <a:rPr lang="en-CA" sz="2000" dirty="0" err="1"/>
              <a:t>typeof</a:t>
            </a:r>
            <a:r>
              <a:rPr lang="en-CA" sz="2000" dirty="0"/>
              <a:t> {</a:t>
            </a:r>
            <a:r>
              <a:rPr lang="en-CA" sz="2000" dirty="0" err="1"/>
              <a:t>name:'John</a:t>
            </a:r>
            <a:r>
              <a:rPr lang="en-CA" sz="2000" dirty="0"/>
              <a:t>', age:34}  // Returns object</a:t>
            </a:r>
          </a:p>
          <a:p>
            <a:pPr lvl="2">
              <a:buNone/>
            </a:pPr>
            <a:endParaRPr lang="en-US" sz="600" dirty="0"/>
          </a:p>
          <a:p>
            <a:pPr>
              <a:buFont typeface="Wingdings" panose="05000000000000000000" pitchFamily="2" charset="2"/>
              <a:buChar char="Ø"/>
            </a:pPr>
            <a:r>
              <a:rPr lang="en-US" sz="2800" dirty="0"/>
              <a:t>The </a:t>
            </a:r>
            <a:r>
              <a:rPr lang="en-US" sz="2800" dirty="0" err="1">
                <a:solidFill>
                  <a:srgbClr val="0000CC"/>
                </a:solidFill>
              </a:rPr>
              <a:t>instanceof</a:t>
            </a:r>
            <a:r>
              <a:rPr lang="en-US" sz="2800" dirty="0"/>
              <a:t> operator</a:t>
            </a:r>
          </a:p>
          <a:p>
            <a:pPr lvl="1"/>
            <a:r>
              <a:rPr lang="en-US" sz="2400" dirty="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205370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Strings and Quotation Marks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Literal strings can be denoted by either single or double quotes,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7052892"/>
              </p:ext>
            </p:extLst>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3400">
                <a:tc>
                  <a:txBody>
                    <a:bodyPr/>
                    <a:lstStyle/>
                    <a:p>
                      <a:pPr algn="ctr"/>
                      <a:r>
                        <a:rPr lang="en-US" dirty="0"/>
                        <a:t>Expression</a:t>
                      </a:r>
                    </a:p>
                  </a:txBody>
                  <a:tcPr>
                    <a:solidFill>
                      <a:srgbClr val="3333CC">
                        <a:alpha val="49000"/>
                      </a:srgbClr>
                    </a:solidFill>
                  </a:tcPr>
                </a:tc>
                <a:tc>
                  <a:txBody>
                    <a:bodyPr/>
                    <a:lstStyle/>
                    <a:p>
                      <a:pPr algn="ctr"/>
                      <a:r>
                        <a:rPr lang="en-US" dirty="0"/>
                        <a:t>Values</a:t>
                      </a:r>
                    </a:p>
                  </a:txBody>
                  <a:tcPr>
                    <a:solidFill>
                      <a:srgbClr val="3333CC">
                        <a:alpha val="49000"/>
                      </a:srgbClr>
                    </a:solidFill>
                  </a:tcPr>
                </a:tc>
                <a:extLst>
                  <a:ext uri="{0D108BD9-81ED-4DB2-BD59-A6C34878D82A}">
                    <a16:rowId xmlns:a16="http://schemas.microsoft.com/office/drawing/2014/main" val="10000"/>
                  </a:ext>
                </a:extLst>
              </a:tr>
              <a:tr h="370840">
                <a:tc>
                  <a:txBody>
                    <a:bodyPr/>
                    <a:lstStyle/>
                    <a:p>
                      <a:r>
                        <a:rPr lang="en-US" dirty="0"/>
                        <a:t>"Let's start with JavaScript"</a:t>
                      </a:r>
                    </a:p>
                  </a:txBody>
                  <a:tcPr/>
                </a:tc>
                <a:tc>
                  <a:txBody>
                    <a:bodyPr/>
                    <a:lstStyle/>
                    <a:p>
                      <a:r>
                        <a:rPr lang="en-US" dirty="0"/>
                        <a:t>Let's start with JavaScript</a:t>
                      </a:r>
                    </a:p>
                  </a:txBody>
                  <a:tcPr/>
                </a:tc>
                <a:extLst>
                  <a:ext uri="{0D108BD9-81ED-4DB2-BD59-A6C34878D82A}">
                    <a16:rowId xmlns:a16="http://schemas.microsoft.com/office/drawing/2014/main" val="10001"/>
                  </a:ext>
                </a:extLst>
              </a:tr>
              <a:tr h="370840">
                <a:tc>
                  <a:txBody>
                    <a:bodyPr/>
                    <a:lstStyle/>
                    <a:p>
                      <a:r>
                        <a:rPr lang="en-US" dirty="0"/>
                        <a:t>'Not "it"!'</a:t>
                      </a:r>
                    </a:p>
                  </a:txBody>
                  <a:tcPr/>
                </a:tc>
                <a:tc>
                  <a:txBody>
                    <a:bodyPr/>
                    <a:lstStyle/>
                    <a:p>
                      <a:r>
                        <a:rPr lang="en-US" dirty="0"/>
                        <a:t>Not "it"!</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9962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Concatenation of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main operation on strings is the concatenation operator,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1262092"/>
              </p:ext>
            </p:extLst>
          </p:nvPr>
        </p:nvGraphicFramePr>
        <p:xfrm>
          <a:off x="1187624" y="3212976"/>
          <a:ext cx="6485384" cy="1112520"/>
        </p:xfrm>
        <a:graphic>
          <a:graphicData uri="http://schemas.openxmlformats.org/drawingml/2006/table">
            <a:tbl>
              <a:tblPr firstRow="1" bandRow="1">
                <a:tableStyleId>{5C22544A-7EE6-4342-B048-85BDC9FD1C3A}</a:tableStyleId>
              </a:tblPr>
              <a:tblGrid>
                <a:gridCol w="3312368">
                  <a:extLst>
                    <a:ext uri="{9D8B030D-6E8A-4147-A177-3AD203B41FA5}">
                      <a16:colId xmlns:a16="http://schemas.microsoft.com/office/drawing/2014/main" val="20000"/>
                    </a:ext>
                  </a:extLst>
                </a:gridCol>
                <a:gridCol w="3173016">
                  <a:extLst>
                    <a:ext uri="{9D8B030D-6E8A-4147-A177-3AD203B41FA5}">
                      <a16:colId xmlns:a16="http://schemas.microsoft.com/office/drawing/2014/main" val="20001"/>
                    </a:ext>
                  </a:extLst>
                </a:gridCol>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extLst>
                  <a:ext uri="{0D108BD9-81ED-4DB2-BD59-A6C34878D82A}">
                    <a16:rowId xmlns:a16="http://schemas.microsoft.com/office/drawing/2014/main" val="10000"/>
                  </a:ext>
                </a:extLst>
              </a:tr>
              <a:tr h="370840">
                <a:tc>
                  <a:txBody>
                    <a:bodyPr/>
                    <a:lstStyle/>
                    <a:p>
                      <a:r>
                        <a:rPr lang="en-US" b="0" dirty="0">
                          <a:latin typeface="Lucida Console" pitchFamily="49" charset="0"/>
                        </a:rPr>
                        <a:t>"</a:t>
                      </a:r>
                      <a:r>
                        <a:rPr lang="en-US" dirty="0">
                          <a:latin typeface="Lucida Console" pitchFamily="49" charset="0"/>
                        </a:rPr>
                        <a:t>WEB" + "222"</a:t>
                      </a:r>
                    </a:p>
                  </a:txBody>
                  <a:tcPr anchor="ctr"/>
                </a:tc>
                <a:tc>
                  <a:txBody>
                    <a:bodyPr/>
                    <a:lstStyle/>
                    <a:p>
                      <a:r>
                        <a:rPr lang="en-US" dirty="0">
                          <a:latin typeface="Lucida Console" pitchFamily="49" charset="0"/>
                        </a:rPr>
                        <a:t>WEB222</a:t>
                      </a:r>
                    </a:p>
                  </a:txBody>
                  <a:tcPr anchor="ctr"/>
                </a:tc>
                <a:extLst>
                  <a:ext uri="{0D108BD9-81ED-4DB2-BD59-A6C34878D82A}">
                    <a16:rowId xmlns:a16="http://schemas.microsoft.com/office/drawing/2014/main" val="10001"/>
                  </a:ext>
                </a:extLst>
              </a:tr>
              <a:tr h="370840">
                <a:tc>
                  <a:txBody>
                    <a:bodyPr/>
                    <a:lstStyle/>
                    <a:p>
                      <a:r>
                        <a:rPr lang="en-US" b="0" dirty="0">
                          <a:latin typeface="Lucida Console" pitchFamily="49" charset="0"/>
                        </a:rPr>
                        <a:t>"John" + " Smith"</a:t>
                      </a:r>
                    </a:p>
                  </a:txBody>
                  <a:tcPr anchor="ctr"/>
                </a:tc>
                <a:tc>
                  <a:txBody>
                    <a:bodyPr/>
                    <a:lstStyle/>
                    <a:p>
                      <a:r>
                        <a:rPr lang="en-US" b="0" dirty="0">
                          <a:latin typeface="Lucida Console" pitchFamily="49" charset="0"/>
                        </a:rPr>
                        <a:t>John Smith</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67683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a:t>console.log(x); // Output: 10</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 // Output: 55</a:t>
            </a:r>
          </a:p>
          <a:p>
            <a:pPr marL="0" indent="0">
              <a:buNone/>
            </a:pPr>
            <a:endParaRPr lang="it-IT"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36</a:t>
            </a:fld>
            <a:endParaRPr lang="en-CA" altLang="en-US"/>
          </a:p>
        </p:txBody>
      </p:sp>
    </p:spTree>
    <p:extLst>
      <p:ext uri="{BB962C8B-B14F-4D97-AF65-F5344CB8AC3E}">
        <p14:creationId xmlns:p14="http://schemas.microsoft.com/office/powerpoint/2010/main" val="41424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Example - Evaluating Expressions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63135180"/>
              </p:ext>
            </p:extLst>
          </p:nvPr>
        </p:nvGraphicFramePr>
        <p:xfrm>
          <a:off x="971599" y="1556792"/>
          <a:ext cx="7272809" cy="5255488"/>
        </p:xfrm>
        <a:graphic>
          <a:graphicData uri="http://schemas.openxmlformats.org/drawingml/2006/table">
            <a:tbl>
              <a:tblPr firstRow="1" bandRow="1">
                <a:tableStyleId>{5C22544A-7EE6-4342-B048-85BDC9FD1C3A}</a:tableStyleId>
              </a:tblPr>
              <a:tblGrid>
                <a:gridCol w="7272809">
                  <a:extLst>
                    <a:ext uri="{9D8B030D-6E8A-4147-A177-3AD203B41FA5}">
                      <a16:colId xmlns:a16="http://schemas.microsoft.com/office/drawing/2014/main" val="20000"/>
                    </a:ext>
                  </a:extLst>
                </a:gridCol>
              </a:tblGrid>
              <a:tr h="5255488">
                <a:tc>
                  <a:txBody>
                    <a:bodyPr/>
                    <a:lstStyle/>
                    <a:p>
                      <a:r>
                        <a:rPr lang="en-US" sz="2400" b="1" dirty="0" err="1">
                          <a:solidFill>
                            <a:srgbClr val="0000FF"/>
                          </a:solidFill>
                        </a:rPr>
                        <a:t>var</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5</a:t>
                      </a:r>
                      <a:r>
                        <a:rPr lang="en-US" sz="2400" b="1" dirty="0">
                          <a:solidFill>
                            <a:srgbClr val="000080"/>
                          </a:solidFill>
                        </a:rPr>
                        <a:t>;</a:t>
                      </a:r>
                      <a:endParaRPr lang="en-US" sz="2400" dirty="0">
                        <a:solidFill>
                          <a:srgbClr val="FF8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a:solidFill>
                            <a:srgbClr val="000000"/>
                          </a:solidFill>
                        </a:rPr>
                        <a:t>"</a:t>
                      </a:r>
                      <a:r>
                        <a:rPr lang="en-US" sz="2400">
                          <a:solidFill>
                            <a:srgbClr val="FF8000"/>
                          </a:solidFill>
                        </a:rPr>
                        <a:t>2</a:t>
                      </a:r>
                      <a:r>
                        <a:rPr lang="en-US" sz="2400">
                          <a:solidFill>
                            <a:srgbClr val="000000"/>
                          </a:solidFill>
                        </a:rPr>
                        <a:t>"</a:t>
                      </a:r>
                      <a:r>
                        <a:rPr lang="en-US" sz="2400" b="1">
                          <a:solidFill>
                            <a:srgbClr val="000080"/>
                          </a:solidFill>
                        </a:rPr>
                        <a:t>;</a:t>
                      </a:r>
                      <a:r>
                        <a:rPr lang="en-US" sz="2400">
                          <a:solidFill>
                            <a:srgbClr val="000000"/>
                          </a:solidFill>
                        </a:rPr>
                        <a:t> </a:t>
                      </a:r>
                      <a:endParaRPr lang="en-US" sz="2400" dirty="0">
                        <a:solidFill>
                          <a:srgbClr val="000000"/>
                        </a:solidFill>
                      </a:endParaRP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value of x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a:t>
                      </a:r>
                      <a:r>
                        <a:rPr lang="en-US" sz="2400" dirty="0">
                          <a:solidFill>
                            <a:srgbClr val="FF8000"/>
                          </a:solidFill>
                        </a:rPr>
                        <a:t>2</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"The new value of 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endParaRPr lang="en-US" sz="2400" dirty="0">
                        <a:solidFill>
                          <a:srgbClr val="000000"/>
                        </a:solidFill>
                      </a:endParaRPr>
                    </a:p>
                    <a:p>
                      <a:r>
                        <a:rPr lang="en-US" sz="2400" dirty="0">
                          <a:solidFill>
                            <a:srgbClr val="000000"/>
                          </a:solidFill>
                        </a:rPr>
                        <a:t>x </a:t>
                      </a:r>
                      <a:r>
                        <a:rPr lang="en-US" sz="2400" b="1" dirty="0">
                          <a:solidFill>
                            <a:srgbClr val="000080"/>
                          </a:solidFill>
                        </a:rPr>
                        <a:t>=</a:t>
                      </a:r>
                      <a:r>
                        <a:rPr lang="en-US" sz="2400" dirty="0">
                          <a:solidFill>
                            <a:srgbClr val="000000"/>
                          </a:solidFill>
                        </a:rPr>
                        <a:t> x </a:t>
                      </a:r>
                      <a:r>
                        <a:rPr lang="en-US" sz="2400" b="1" dirty="0">
                          <a:solidFill>
                            <a:srgbClr val="000080"/>
                          </a:solidFill>
                        </a:rPr>
                        <a:t>+</a:t>
                      </a:r>
                      <a:r>
                        <a:rPr lang="en-US" sz="2400" dirty="0">
                          <a:solidFill>
                            <a:srgbClr val="000000"/>
                          </a:solidFill>
                        </a:rPr>
                        <a:t> </a:t>
                      </a:r>
                      <a:r>
                        <a:rPr lang="en-US" sz="2400" dirty="0">
                          <a:solidFill>
                            <a:srgbClr val="FF8000"/>
                          </a:solidFill>
                        </a:rPr>
                        <a:t>1</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is now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000000"/>
                          </a:solidFill>
                        </a:rPr>
                        <a:t> </a:t>
                      </a:r>
                    </a:p>
                    <a:p>
                      <a:r>
                        <a:rPr lang="en-US" sz="2400" dirty="0">
                          <a:solidFill>
                            <a:srgbClr val="000000"/>
                          </a:solidFill>
                        </a:rPr>
                        <a:t>console</a:t>
                      </a:r>
                      <a:r>
                        <a:rPr lang="en-US" sz="2400" b="1" dirty="0">
                          <a:solidFill>
                            <a:srgbClr val="000080"/>
                          </a:solidFill>
                        </a:rPr>
                        <a:t>.</a:t>
                      </a:r>
                      <a:r>
                        <a:rPr lang="en-US" sz="2400" dirty="0">
                          <a:solidFill>
                            <a:srgbClr val="000000"/>
                          </a:solidFill>
                        </a:rPr>
                        <a:t>log</a:t>
                      </a:r>
                      <a:r>
                        <a:rPr lang="en-US" sz="2400" b="1" dirty="0">
                          <a:solidFill>
                            <a:srgbClr val="000080"/>
                          </a:solidFill>
                        </a:rPr>
                        <a:t>(</a:t>
                      </a:r>
                      <a:r>
                        <a:rPr lang="en-US" sz="2400" dirty="0">
                          <a:solidFill>
                            <a:srgbClr val="808080"/>
                          </a:solidFill>
                        </a:rPr>
                        <a:t>"x divided by 3 is: "</a:t>
                      </a:r>
                      <a:r>
                        <a:rPr lang="en-US" sz="2400" dirty="0">
                          <a:solidFill>
                            <a:srgbClr val="000000"/>
                          </a:solidFill>
                        </a:rPr>
                        <a:t> </a:t>
                      </a:r>
                      <a:r>
                        <a:rPr lang="en-US" sz="2400" b="1" dirty="0">
                          <a:solidFill>
                            <a:srgbClr val="000080"/>
                          </a:solidFill>
                        </a:rPr>
                        <a:t>+</a:t>
                      </a:r>
                      <a:r>
                        <a:rPr lang="en-US" sz="2400" dirty="0">
                          <a:solidFill>
                            <a:srgbClr val="000000"/>
                          </a:solidFill>
                        </a:rPr>
                        <a:t> x</a:t>
                      </a:r>
                      <a:r>
                        <a:rPr lang="en-US" sz="2400" b="1" dirty="0">
                          <a:solidFill>
                            <a:srgbClr val="000080"/>
                          </a:solidFill>
                        </a:rPr>
                        <a:t>/</a:t>
                      </a:r>
                      <a:r>
                        <a:rPr lang="en-US" sz="2400" dirty="0">
                          <a:solidFill>
                            <a:srgbClr val="FF8000"/>
                          </a:solidFill>
                        </a:rPr>
                        <a:t>3</a:t>
                      </a:r>
                      <a:r>
                        <a:rPr lang="en-US" sz="2400" b="1" dirty="0">
                          <a:solidFill>
                            <a:srgbClr val="000080"/>
                          </a:solidFill>
                        </a:rPr>
                        <a:t>);</a:t>
                      </a:r>
                      <a:endParaRPr lang="en-CA" sz="24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Tree>
    <p:extLst>
      <p:ext uri="{BB962C8B-B14F-4D97-AF65-F5344CB8AC3E}">
        <p14:creationId xmlns:p14="http://schemas.microsoft.com/office/powerpoint/2010/main" val="824474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br>
              <a:rPr lang="en-CA" sz="2000" dirty="0"/>
            </a:br>
            <a:r>
              <a:rPr lang="en-CA" sz="2000" dirty="0"/>
              <a:t>an instruction is executed when the previous one is finished.</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br>
              <a:rPr lang="en-CA" sz="2000" dirty="0"/>
            </a:br>
            <a:r>
              <a:rPr lang="en-CA" sz="2000" dirty="0"/>
              <a:t>a logical condition is used to determine which instruction will be executed next - similar to the "</a:t>
            </a:r>
            <a:r>
              <a:rPr lang="en-CA" sz="2000" dirty="0">
                <a:solidFill>
                  <a:srgbClr val="000099"/>
                </a:solidFill>
                <a:effectLst>
                  <a:outerShdw blurRad="38100" dist="38100" dir="2700000" algn="tl">
                    <a:srgbClr val="000000">
                      <a:alpha val="43137"/>
                    </a:srgbClr>
                  </a:outerShdw>
                </a:effectLst>
              </a:rPr>
              <a:t>if</a:t>
            </a:r>
            <a:r>
              <a:rPr lang="en-CA" sz="2000" dirty="0"/>
              <a:t>" and "</a:t>
            </a:r>
            <a:r>
              <a:rPr lang="en-CA" sz="2000" dirty="0">
                <a:solidFill>
                  <a:srgbClr val="000099"/>
                </a:solidFill>
                <a:effectLst>
                  <a:outerShdw blurRad="38100" dist="38100" dir="2700000" algn="tl">
                    <a:srgbClr val="000000">
                      <a:alpha val="43137"/>
                    </a:srgbClr>
                  </a:outerShdw>
                </a:effectLst>
              </a:rPr>
              <a:t>switch</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br>
              <a:rPr lang="en-CA" sz="2000" dirty="0"/>
            </a:br>
            <a:r>
              <a:rPr lang="en-CA" sz="2000" dirty="0"/>
              <a:t>a series of instructions are repeatedly executed until some condition is satisfied - similar to the "</a:t>
            </a:r>
            <a:r>
              <a:rPr lang="en-CA" sz="2000" dirty="0">
                <a:solidFill>
                  <a:srgbClr val="000099"/>
                </a:solidFill>
                <a:effectLst>
                  <a:outerShdw blurRad="38100" dist="38100" dir="2700000" algn="tl">
                    <a:srgbClr val="000000">
                      <a:alpha val="43137"/>
                    </a:srgbClr>
                  </a:outerShdw>
                </a:effectLst>
              </a:rPr>
              <a:t>for</a:t>
            </a:r>
            <a:r>
              <a:rPr lang="en-CA" sz="2000" dirty="0"/>
              <a:t>" and "</a:t>
            </a:r>
            <a:r>
              <a:rPr lang="en-CA" sz="2000" dirty="0">
                <a:solidFill>
                  <a:srgbClr val="000099"/>
                </a:solidFill>
                <a:effectLst>
                  <a:outerShdw blurRad="38100" dist="38100" dir="2700000" algn="tl">
                    <a:srgbClr val="000000">
                      <a:alpha val="43137"/>
                    </a:srgbClr>
                  </a:outerShdw>
                </a:effectLst>
              </a:rPr>
              <a:t>while</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br>
              <a:rPr lang="en-CA" sz="2000" dirty="0"/>
            </a:br>
            <a:r>
              <a:rPr lang="en-CA" sz="2000" dirty="0"/>
              <a:t>jump to a different part of the code - similar to calling a function in C.</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3775302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(1) - Sequence</a:t>
            </a:r>
          </a:p>
        </p:txBody>
      </p:sp>
      <p:sp>
        <p:nvSpPr>
          <p:cNvPr id="3" name="Content Placeholder 2"/>
          <p:cNvSpPr>
            <a:spLocks noGrp="1"/>
          </p:cNvSpPr>
          <p:nvPr>
            <p:ph idx="1"/>
          </p:nvPr>
        </p:nvSpPr>
        <p:spPr>
          <a:xfrm>
            <a:off x="107504" y="1600200"/>
            <a:ext cx="9036496" cy="4498975"/>
          </a:xfrm>
        </p:spPr>
        <p:txBody>
          <a:bodyPr/>
          <a:lstStyle/>
          <a:p>
            <a:pPr>
              <a:spcBef>
                <a:spcPts val="400"/>
              </a:spcBef>
              <a:spcAft>
                <a:spcPts val="800"/>
              </a:spcAft>
              <a:buFont typeface="Wingdings" panose="05000000000000000000" pitchFamily="2" charset="2"/>
              <a:buChar char="Ø"/>
            </a:pPr>
            <a:r>
              <a:rPr lang="en-US" sz="2800" dirty="0"/>
              <a:t>Tasks are executed one after another in “sequence” – e.g.</a:t>
            </a:r>
          </a:p>
          <a:p>
            <a:pPr marL="400050" lvl="1" indent="0">
              <a:buNone/>
            </a:pPr>
            <a:r>
              <a:rPr lang="en-US" sz="2000" b="1" dirty="0" err="1">
                <a:solidFill>
                  <a:srgbClr val="0000FF"/>
                </a:solidFill>
              </a:rPr>
              <a:t>var</a:t>
            </a:r>
            <a:r>
              <a:rPr lang="en-US" sz="2000" dirty="0">
                <a:solidFill>
                  <a:srgbClr val="000000"/>
                </a:solidFill>
              </a:rPr>
              <a:t> a </a:t>
            </a:r>
            <a:r>
              <a:rPr lang="en-US" sz="2000" b="1" dirty="0">
                <a:solidFill>
                  <a:srgbClr val="000080"/>
                </a:solidFill>
              </a:rPr>
              <a:t>=</a:t>
            </a:r>
            <a:r>
              <a:rPr lang="en-US" sz="2000" dirty="0">
                <a:solidFill>
                  <a:srgbClr val="000000"/>
                </a:solidFill>
              </a:rPr>
              <a:t> </a:t>
            </a:r>
            <a:r>
              <a:rPr lang="en-US" sz="2000" dirty="0">
                <a:solidFill>
                  <a:srgbClr val="FF8000"/>
                </a:solidFill>
              </a:rPr>
              <a:t>3</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b </a:t>
            </a:r>
            <a:r>
              <a:rPr lang="en-US" sz="2000" b="1" dirty="0">
                <a:solidFill>
                  <a:srgbClr val="000080"/>
                </a:solidFill>
              </a:rPr>
              <a:t>=</a:t>
            </a:r>
            <a:r>
              <a:rPr lang="en-US" sz="2000" dirty="0">
                <a:solidFill>
                  <a:srgbClr val="000000"/>
                </a:solidFill>
              </a:rPr>
              <a:t> </a:t>
            </a:r>
            <a:r>
              <a:rPr lang="en-US" sz="2000" dirty="0">
                <a:solidFill>
                  <a:srgbClr val="FF8000"/>
                </a:solidFill>
              </a:rPr>
              <a:t>6</a:t>
            </a:r>
            <a:r>
              <a:rPr lang="en-US" sz="2000" b="1" dirty="0">
                <a:solidFill>
                  <a:srgbClr val="000080"/>
                </a:solidFill>
              </a:rPr>
              <a:t>;</a:t>
            </a:r>
            <a:endParaRPr lang="en-US" sz="2000" dirty="0">
              <a:solidFill>
                <a:srgbClr val="000000"/>
              </a:solidFill>
            </a:endParaRPr>
          </a:p>
          <a:p>
            <a:pPr marL="400050" lvl="1" indent="0">
              <a:buNone/>
            </a:pPr>
            <a:r>
              <a:rPr lang="en-US" sz="2000" b="1" dirty="0" err="1">
                <a:solidFill>
                  <a:srgbClr val="0000FF"/>
                </a:solidFill>
              </a:rPr>
              <a:t>var</a:t>
            </a:r>
            <a:r>
              <a:rPr lang="en-US" sz="2000" dirty="0">
                <a:solidFill>
                  <a:srgbClr val="000000"/>
                </a:solidFill>
              </a:rPr>
              <a:t> c </a:t>
            </a:r>
            <a:r>
              <a:rPr lang="en-US" sz="2000" b="1" dirty="0">
                <a:solidFill>
                  <a:srgbClr val="000080"/>
                </a:solidFill>
              </a:rPr>
              <a:t>=</a:t>
            </a:r>
            <a:r>
              <a:rPr lang="en-US" sz="2000" dirty="0">
                <a:solidFill>
                  <a:srgbClr val="000000"/>
                </a:solidFill>
              </a:rPr>
              <a:t> a </a:t>
            </a:r>
            <a:r>
              <a:rPr lang="en-US" sz="2000" b="1" dirty="0">
                <a:solidFill>
                  <a:srgbClr val="000080"/>
                </a:solidFill>
              </a:rPr>
              <a:t>+</a:t>
            </a:r>
            <a:r>
              <a:rPr lang="en-US" sz="2000" dirty="0">
                <a:solidFill>
                  <a:srgbClr val="000000"/>
                </a:solidFill>
              </a:rPr>
              <a:t> b</a:t>
            </a:r>
            <a:r>
              <a:rPr lang="en-US" sz="2000" b="1" dirty="0">
                <a:solidFill>
                  <a:srgbClr val="000080"/>
                </a:solidFill>
              </a:rPr>
              <a:t>;</a:t>
            </a:r>
            <a:endParaRPr lang="en-US" sz="2000" dirty="0">
              <a:solidFill>
                <a:srgbClr val="000000"/>
              </a:solidFill>
            </a:endParaRPr>
          </a:p>
          <a:p>
            <a:pPr marL="400050" lvl="1" indent="0">
              <a:buNone/>
            </a:pPr>
            <a:endParaRPr lang="en-US" sz="2000" dirty="0">
              <a:solidFill>
                <a:srgbClr val="000000"/>
              </a:solidFill>
            </a:endParaRPr>
          </a:p>
          <a:p>
            <a:pPr marL="400050" lvl="1" indent="0">
              <a:buNone/>
            </a:pPr>
            <a:r>
              <a:rPr lang="en-US" sz="2000" dirty="0">
                <a:solidFill>
                  <a:srgbClr val="000000"/>
                </a:solidFill>
              </a:rPr>
              <a:t>console</a:t>
            </a:r>
            <a:r>
              <a:rPr lang="en-US" sz="2000" b="1" dirty="0">
                <a:solidFill>
                  <a:srgbClr val="000080"/>
                </a:solidFill>
              </a:rPr>
              <a:t>.</a:t>
            </a:r>
            <a:r>
              <a:rPr lang="en-US" sz="2000" dirty="0">
                <a:solidFill>
                  <a:srgbClr val="000000"/>
                </a:solidFill>
              </a:rPr>
              <a:t>log</a:t>
            </a:r>
            <a:r>
              <a:rPr lang="en-US" sz="2000" b="1" dirty="0">
                <a:solidFill>
                  <a:srgbClr val="000080"/>
                </a:solidFill>
              </a:rPr>
              <a:t>(</a:t>
            </a:r>
            <a:r>
              <a:rPr lang="en-US" sz="2000" dirty="0">
                <a:solidFill>
                  <a:srgbClr val="000000"/>
                </a:solidFill>
              </a:rPr>
              <a:t>c</a:t>
            </a:r>
            <a:r>
              <a:rPr lang="en-US" sz="2000" b="1" dirty="0">
                <a:solidFill>
                  <a:srgbClr val="000080"/>
                </a:solidFill>
              </a:rPr>
              <a:t>);</a:t>
            </a:r>
            <a:endParaRPr lang="en-US" sz="2000" dirty="0">
              <a:solidFill>
                <a:srgbClr val="000000"/>
              </a:solidFill>
            </a:endParaRPr>
          </a:p>
          <a:p>
            <a:pPr>
              <a:spcBef>
                <a:spcPts val="400"/>
              </a:spcBef>
              <a:spcAft>
                <a:spcPts val="800"/>
              </a:spcAft>
              <a:buFont typeface="Arial" panose="020B0604020202020204" pitchFamily="34" charset="0"/>
              <a:buChar char="•"/>
            </a:pPr>
            <a:endParaRPr lang="en-US" sz="2000" dirty="0"/>
          </a:p>
          <a:p>
            <a:pPr>
              <a:spcBef>
                <a:spcPts val="400"/>
              </a:spcBef>
              <a:spcAft>
                <a:spcPts val="800"/>
              </a:spcAft>
              <a:buFont typeface="Arial" panose="020B0604020202020204" pitchFamily="34" charset="0"/>
              <a:buChar char="•"/>
            </a:pP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39</a:t>
            </a:fld>
            <a:endParaRPr lang="en-CA" altLang="en-US"/>
          </a:p>
        </p:txBody>
      </p:sp>
    </p:spTree>
    <p:extLst>
      <p:ext uri="{BB962C8B-B14F-4D97-AF65-F5344CB8AC3E}">
        <p14:creationId xmlns:p14="http://schemas.microsoft.com/office/powerpoint/2010/main" val="186218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53364"/>
            <a:ext cx="8540750" cy="4902423"/>
          </a:xfrm>
        </p:spPr>
        <p:txBody>
          <a:bodyPr/>
          <a:lstStyle/>
          <a:p>
            <a:pPr>
              <a:buFont typeface="Wingdings" panose="05000000000000000000" pitchFamily="2" charset="2"/>
              <a:buChar char="Ø"/>
            </a:pPr>
            <a:r>
              <a:rPr lang="en-CA" sz="2400" dirty="0">
                <a:effectLst/>
              </a:rPr>
              <a:t>Communications protocol</a:t>
            </a:r>
          </a:p>
          <a:p>
            <a:pPr lvl="1"/>
            <a:r>
              <a:rPr lang="en-CA" sz="2000" dirty="0">
                <a:effectLst/>
              </a:rPr>
              <a:t>A communication protocol is a system of rules for exchanging message over the Internet.</a:t>
            </a:r>
          </a:p>
          <a:p>
            <a:pPr>
              <a:buFont typeface="Wingdings" panose="05000000000000000000" pitchFamily="2" charset="2"/>
              <a:buChar char="Ø"/>
            </a:pPr>
            <a:r>
              <a:rPr lang="en-CA" sz="2400" dirty="0">
                <a:effectLst/>
              </a:rPr>
              <a:t>Internet Protocol Layers</a:t>
            </a:r>
          </a:p>
          <a:p>
            <a:pPr lvl="1"/>
            <a:r>
              <a:rPr lang="en-CA" sz="2000" dirty="0">
                <a:effectLst>
                  <a:outerShdw blurRad="38100" dist="38100" dir="2700000" algn="tl">
                    <a:srgbClr val="000000">
                      <a:alpha val="43137"/>
                    </a:srgbClr>
                  </a:outerShdw>
                </a:effectLst>
              </a:rPr>
              <a:t>Application layer </a:t>
            </a:r>
            <a:endParaRPr lang="en-CA" sz="2000" dirty="0">
              <a:effectLst/>
            </a:endParaRPr>
          </a:p>
          <a:p>
            <a:pPr lvl="2"/>
            <a:r>
              <a:rPr lang="en-CA" sz="1600" dirty="0">
                <a:solidFill>
                  <a:srgbClr val="0000CC"/>
                </a:solidFill>
                <a:effectLst>
                  <a:outerShdw blurRad="38100" dist="38100" dir="2700000" algn="tl">
                    <a:srgbClr val="000000">
                      <a:alpha val="43137"/>
                    </a:srgbClr>
                  </a:outerShdw>
                </a:effectLst>
              </a:rPr>
              <a:t>HTTP </a:t>
            </a:r>
            <a:r>
              <a:rPr lang="en-CA" sz="1600" dirty="0">
                <a:effectLst/>
              </a:rPr>
              <a:t>- </a:t>
            </a:r>
            <a:r>
              <a:rPr lang="en-CA" sz="1600" dirty="0" err="1">
                <a:effectLst/>
              </a:rPr>
              <a:t>HyperText</a:t>
            </a:r>
            <a:r>
              <a:rPr lang="en-CA" sz="1600" dirty="0">
                <a:effectLst/>
              </a:rPr>
              <a:t> Transfer Protocol</a:t>
            </a:r>
          </a:p>
          <a:p>
            <a:pPr lvl="2"/>
            <a:r>
              <a:rPr lang="en-CA" sz="1600" dirty="0">
                <a:solidFill>
                  <a:srgbClr val="0000CC"/>
                </a:solidFill>
                <a:effectLst>
                  <a:outerShdw blurRad="38100" dist="38100" dir="2700000" algn="tl">
                    <a:srgbClr val="000000">
                      <a:alpha val="43137"/>
                    </a:srgbClr>
                  </a:outerShdw>
                </a:effectLst>
              </a:rPr>
              <a:t>SSH</a:t>
            </a:r>
            <a:r>
              <a:rPr lang="en-CA" sz="1600" dirty="0">
                <a:effectLst>
                  <a:outerShdw blurRad="38100" dist="38100" dir="2700000" algn="tl">
                    <a:srgbClr val="000000">
                      <a:alpha val="43137"/>
                    </a:srgbClr>
                  </a:outerShdw>
                </a:effectLst>
              </a:rPr>
              <a:t> </a:t>
            </a:r>
            <a:r>
              <a:rPr lang="en-CA" sz="1600" dirty="0">
                <a:effectLst/>
              </a:rPr>
              <a:t>- Secure Shell</a:t>
            </a:r>
          </a:p>
          <a:p>
            <a:pPr lvl="2"/>
            <a:r>
              <a:rPr lang="en-CA" sz="1600" dirty="0">
                <a:solidFill>
                  <a:srgbClr val="0000CC"/>
                </a:solidFill>
                <a:effectLst>
                  <a:outerShdw blurRad="38100" dist="38100" dir="2700000" algn="tl">
                    <a:srgbClr val="000000">
                      <a:alpha val="43137"/>
                    </a:srgbClr>
                  </a:outerShdw>
                </a:effectLst>
              </a:rPr>
              <a:t>SFTP </a:t>
            </a:r>
            <a:r>
              <a:rPr lang="en-CA" sz="1600" dirty="0">
                <a:solidFill>
                  <a:srgbClr val="0000CC"/>
                </a:solidFill>
                <a:effectLst/>
              </a:rPr>
              <a:t>-</a:t>
            </a:r>
            <a:r>
              <a:rPr lang="en-CA" sz="1600" dirty="0">
                <a:effectLst/>
              </a:rPr>
              <a:t> Secure File Transfer </a:t>
            </a:r>
          </a:p>
          <a:p>
            <a:pPr lvl="2"/>
            <a:r>
              <a:rPr lang="en-CA" sz="1600" dirty="0">
                <a:solidFill>
                  <a:srgbClr val="0000CC"/>
                </a:solidFill>
                <a:effectLst>
                  <a:outerShdw blurRad="38100" dist="38100" dir="2700000" algn="tl">
                    <a:srgbClr val="000000">
                      <a:alpha val="43137"/>
                    </a:srgbClr>
                  </a:outerShdw>
                </a:effectLst>
              </a:rPr>
              <a:t>DNS </a:t>
            </a:r>
            <a:r>
              <a:rPr lang="en-CA" sz="1600" dirty="0">
                <a:solidFill>
                  <a:srgbClr val="0000CC"/>
                </a:solidFill>
                <a:effectLst/>
              </a:rPr>
              <a:t>-</a:t>
            </a:r>
            <a:r>
              <a:rPr lang="en-CA" sz="1600" dirty="0">
                <a:effectLst/>
              </a:rPr>
              <a:t> Domain Name System</a:t>
            </a:r>
          </a:p>
          <a:p>
            <a:pPr lvl="2"/>
            <a:r>
              <a:rPr lang="en-CA" sz="1600" dirty="0">
                <a:solidFill>
                  <a:srgbClr val="0000CC"/>
                </a:solidFill>
                <a:effectLst>
                  <a:outerShdw blurRad="38100" dist="38100" dir="2700000" algn="tl">
                    <a:srgbClr val="000000">
                      <a:alpha val="43137"/>
                    </a:srgbClr>
                  </a:outerShdw>
                </a:effectLst>
              </a:rPr>
              <a:t>SMTP </a:t>
            </a:r>
            <a:r>
              <a:rPr lang="en-CA" sz="1600" dirty="0">
                <a:solidFill>
                  <a:srgbClr val="0000CC"/>
                </a:solidFill>
                <a:effectLst/>
              </a:rPr>
              <a:t>-</a:t>
            </a:r>
            <a:r>
              <a:rPr lang="en-CA" sz="1600" dirty="0">
                <a:effectLst/>
              </a:rPr>
              <a:t> Simple Mail Transfer Protocol</a:t>
            </a:r>
          </a:p>
          <a:p>
            <a:pPr lvl="2"/>
            <a:r>
              <a:rPr lang="en-CA" sz="1600" dirty="0">
                <a:solidFill>
                  <a:srgbClr val="0000CC"/>
                </a:solidFill>
                <a:effectLst>
                  <a:outerShdw blurRad="38100" dist="38100" dir="2700000" algn="tl">
                    <a:srgbClr val="000000">
                      <a:alpha val="43137"/>
                    </a:srgbClr>
                  </a:outerShdw>
                </a:effectLst>
              </a:rPr>
              <a:t>… …</a:t>
            </a:r>
          </a:p>
          <a:p>
            <a:pPr lvl="1"/>
            <a:r>
              <a:rPr lang="en-CA" sz="2000" dirty="0">
                <a:effectLst/>
              </a:rPr>
              <a:t>Transport layer </a:t>
            </a:r>
          </a:p>
          <a:p>
            <a:pPr lvl="2"/>
            <a:r>
              <a:rPr lang="en-CA" sz="1600" dirty="0">
                <a:solidFill>
                  <a:srgbClr val="0000CC"/>
                </a:solidFill>
                <a:effectLst>
                  <a:outerShdw blurRad="38100" dist="38100" dir="2700000" algn="tl">
                    <a:srgbClr val="000000">
                      <a:alpha val="43137"/>
                    </a:srgbClr>
                  </a:outerShdw>
                </a:effectLst>
              </a:rPr>
              <a:t>TCP</a:t>
            </a:r>
            <a:r>
              <a:rPr lang="en-CA" sz="1600" dirty="0">
                <a:effectLst/>
              </a:rPr>
              <a:t> (Transmission Control Protocol),</a:t>
            </a:r>
          </a:p>
          <a:p>
            <a:pPr lvl="1"/>
            <a:r>
              <a:rPr lang="en-CA" sz="2000" dirty="0">
                <a:effectLst/>
              </a:rPr>
              <a:t>Network layer : </a:t>
            </a:r>
            <a:r>
              <a:rPr lang="en-CA" sz="1600" dirty="0">
                <a:solidFill>
                  <a:srgbClr val="0000CC"/>
                </a:solidFill>
                <a:effectLst>
                  <a:outerShdw blurRad="38100" dist="38100" dir="2700000" algn="tl">
                    <a:srgbClr val="000000">
                      <a:alpha val="43137"/>
                    </a:srgbClr>
                  </a:outerShdw>
                </a:effectLst>
              </a:rPr>
              <a:t>IP</a:t>
            </a:r>
            <a:r>
              <a:rPr lang="en-CA" sz="1600" dirty="0">
                <a:effectLst/>
              </a:rPr>
              <a:t> (Internet Protocol)</a:t>
            </a:r>
          </a:p>
          <a:p>
            <a:pPr lvl="1"/>
            <a:r>
              <a:rPr lang="en-CA" sz="2000" dirty="0">
                <a:effectLst/>
              </a:rPr>
              <a:t>Physical and data link layers: </a:t>
            </a:r>
            <a:r>
              <a:rPr lang="en-CA" sz="1600" dirty="0">
                <a:effectLst/>
              </a:rPr>
              <a:t>Ethernet, token ring</a:t>
            </a:r>
            <a:endParaRPr lang="en-CA" sz="1800" dirty="0">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1218822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(2) - Selection</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Make decisions and perform single or multiple tasks based on the outcome of the decision (true or false).</a:t>
            </a:r>
          </a:p>
          <a:p>
            <a:pPr>
              <a:buFont typeface="Wingdings" panose="05000000000000000000" pitchFamily="2" charset="2"/>
              <a:buChar char="Ø"/>
            </a:pPr>
            <a:r>
              <a:rPr lang="en-US" sz="2800" dirty="0"/>
              <a:t>Types of conditional statements :</a:t>
            </a:r>
          </a:p>
          <a:p>
            <a:pPr lvl="1"/>
            <a:r>
              <a:rPr lang="en-US" sz="2400" dirty="0"/>
              <a:t>if </a:t>
            </a:r>
          </a:p>
          <a:p>
            <a:pPr lvl="1"/>
            <a:r>
              <a:rPr lang="en-US" sz="2400" dirty="0"/>
              <a:t>if / else </a:t>
            </a:r>
          </a:p>
          <a:p>
            <a:pPr lvl="1"/>
            <a:r>
              <a:rPr lang="en-US" sz="2400" dirty="0"/>
              <a:t>switch / case </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40</a:t>
            </a:fld>
            <a:endParaRPr lang="en-CA" altLang="en-US"/>
          </a:p>
        </p:txBody>
      </p:sp>
    </p:spTree>
    <p:extLst>
      <p:ext uri="{BB962C8B-B14F-4D97-AF65-F5344CB8AC3E}">
        <p14:creationId xmlns:p14="http://schemas.microsoft.com/office/powerpoint/2010/main" val="72678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if-else</a:t>
            </a:r>
            <a:r>
              <a:rPr lang="en-CA" sz="4000" dirty="0">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5635245"/>
              </p:ext>
            </p:extLst>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extLst>
                    <a:ext uri="{9D8B030D-6E8A-4147-A177-3AD203B41FA5}">
                      <a16:colId xmlns:a16="http://schemas.microsoft.com/office/drawing/2014/main" val="20000"/>
                    </a:ext>
                  </a:extLst>
                </a:gridCol>
              </a:tblGrid>
              <a:tr h="4813364">
                <a:tc>
                  <a:txBody>
                    <a:bodyPr/>
                    <a:lstStyle/>
                    <a:p>
                      <a:pPr lvl="1"/>
                      <a:r>
                        <a:rPr lang="en-CA" sz="2000" b="1" dirty="0">
                          <a:solidFill>
                            <a:srgbClr val="000099"/>
                          </a:solidFill>
                        </a:rPr>
                        <a:t>var</a:t>
                      </a:r>
                      <a:r>
                        <a:rPr lang="en-CA" sz="2000" b="0" dirty="0">
                          <a:solidFill>
                            <a:schemeClr val="tx1"/>
                          </a:solidFill>
                        </a:rPr>
                        <a:t> grade, mark = </a:t>
                      </a:r>
                      <a:r>
                        <a:rPr lang="en-CA" sz="2000" dirty="0">
                          <a:solidFill>
                            <a:srgbClr val="FF8000"/>
                          </a:solidFill>
                          <a:effectLst>
                            <a:outerShdw blurRad="38100" dist="38100" dir="2700000" algn="tl">
                              <a:srgbClr val="FFFFFF"/>
                            </a:outerShdw>
                          </a:effectLst>
                          <a:latin typeface="+mn-lt"/>
                        </a:rPr>
                        <a:t>86</a:t>
                      </a:r>
                      <a:r>
                        <a:rPr lang="en-CA" sz="2000" b="0" dirty="0">
                          <a:solidFill>
                            <a:schemeClr val="tx1"/>
                          </a:solidFill>
                        </a:rPr>
                        <a:t>;</a:t>
                      </a:r>
                    </a:p>
                    <a:p>
                      <a:pPr lvl="1"/>
                      <a:endParaRPr lang="en-CA" sz="2000" b="0" dirty="0">
                        <a:solidFill>
                          <a:schemeClr val="tx1"/>
                        </a:solidFill>
                      </a:endParaRPr>
                    </a:p>
                    <a:p>
                      <a:pPr lvl="1"/>
                      <a:r>
                        <a:rPr lang="en-CA" sz="2000" b="1" kern="1200" dirty="0">
                          <a:solidFill>
                            <a:srgbClr val="000099"/>
                          </a:solidFill>
                          <a:latin typeface="+mn-lt"/>
                          <a:ea typeface="+mn-ea"/>
                          <a:cs typeface="+mn-cs"/>
                        </a:rPr>
                        <a:t>if</a:t>
                      </a:r>
                      <a:r>
                        <a:rPr lang="en-CA" sz="2000" b="0" dirty="0">
                          <a:solidFill>
                            <a:schemeClr val="tx1"/>
                          </a:solidFill>
                        </a:rPr>
                        <a:t> (mark &gt;= </a:t>
                      </a:r>
                      <a:r>
                        <a:rPr lang="en-CA" sz="2000" dirty="0">
                          <a:solidFill>
                            <a:srgbClr val="FF8000"/>
                          </a:solidFill>
                          <a:effectLst>
                            <a:outerShdw blurRad="38100" dist="38100" dir="2700000" algn="tl">
                              <a:srgbClr val="FFFFFF"/>
                            </a:outerShdw>
                          </a:effectLst>
                          <a:latin typeface="+mn-lt"/>
                        </a:rPr>
                        <a:t>90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80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'A'</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70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'B';</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60</a:t>
                      </a:r>
                      <a:r>
                        <a:rPr lang="en-CA" sz="2000" b="0" dirty="0">
                          <a:solidFill>
                            <a:schemeClr val="tx1"/>
                          </a:solidFill>
                        </a:rPr>
                        <a:t>)</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'C'</a:t>
                      </a:r>
                      <a:r>
                        <a:rPr lang="en-CA" sz="2000" b="0" dirty="0">
                          <a:solidFill>
                            <a:schemeClr val="tx1"/>
                          </a:solidFill>
                        </a:rPr>
                        <a:t>;</a:t>
                      </a:r>
                    </a:p>
                    <a:p>
                      <a:pPr lvl="1"/>
                      <a:r>
                        <a:rPr lang="en-CA" sz="2000" b="1" kern="1200" dirty="0">
                          <a:solidFill>
                            <a:srgbClr val="000099"/>
                          </a:solidFill>
                          <a:latin typeface="+mn-lt"/>
                          <a:ea typeface="+mn-ea"/>
                          <a:cs typeface="+mn-cs"/>
                        </a:rPr>
                        <a:t>else if </a:t>
                      </a:r>
                      <a:r>
                        <a:rPr lang="en-CA" sz="2000" b="0" dirty="0">
                          <a:solidFill>
                            <a:schemeClr val="tx1"/>
                          </a:solidFill>
                        </a:rPr>
                        <a:t>(mark &gt;= </a:t>
                      </a:r>
                      <a:r>
                        <a:rPr lang="en-CA" sz="2000" dirty="0">
                          <a:solidFill>
                            <a:srgbClr val="FF8000"/>
                          </a:solidFill>
                          <a:effectLst>
                            <a:outerShdw blurRad="38100" dist="38100" dir="2700000" algn="tl">
                              <a:srgbClr val="FFFFFF"/>
                            </a:outerShdw>
                          </a:effectLst>
                          <a:latin typeface="+mn-lt"/>
                        </a:rPr>
                        <a:t>50</a:t>
                      </a:r>
                      <a:r>
                        <a:rPr lang="en-CA" sz="2000" b="0" dirty="0">
                          <a:solidFill>
                            <a:schemeClr val="tx1"/>
                          </a:solidFill>
                        </a:rPr>
                        <a:t>)</a:t>
                      </a:r>
                    </a:p>
                    <a:p>
                      <a:pPr lvl="1"/>
                      <a:r>
                        <a:rPr lang="en-CA" sz="2000" b="0" dirty="0">
                          <a:solidFill>
                            <a:schemeClr val="tx1"/>
                          </a:solidFill>
                        </a:rPr>
                        <a:t>    </a:t>
                      </a:r>
                      <a:r>
                        <a:rPr lang="en-CA" sz="2000" b="1" kern="1200" dirty="0">
                          <a:solidFill>
                            <a:srgbClr val="000099"/>
                          </a:solidFill>
                          <a:latin typeface="+mn-lt"/>
                          <a:ea typeface="+mn-ea"/>
                          <a:cs typeface="+mn-cs"/>
                        </a:rPr>
                        <a:t>grade</a:t>
                      </a:r>
                      <a:r>
                        <a:rPr lang="en-CA" sz="2000" b="0" dirty="0">
                          <a:solidFill>
                            <a:schemeClr val="tx1"/>
                          </a:solidFill>
                        </a:rPr>
                        <a:t>='D';</a:t>
                      </a:r>
                    </a:p>
                    <a:p>
                      <a:pPr lvl="1"/>
                      <a:r>
                        <a:rPr lang="en-CA" sz="2000" b="1" kern="1200" dirty="0">
                          <a:solidFill>
                            <a:srgbClr val="000099"/>
                          </a:solidFill>
                          <a:latin typeface="+mn-lt"/>
                          <a:ea typeface="+mn-ea"/>
                          <a:cs typeface="+mn-cs"/>
                        </a:rPr>
                        <a:t>else</a:t>
                      </a:r>
                      <a:r>
                        <a:rPr lang="en-CA" sz="2000" b="0" dirty="0">
                          <a:solidFill>
                            <a:schemeClr val="tx1"/>
                          </a:solidFill>
                        </a:rPr>
                        <a:t> </a:t>
                      </a:r>
                    </a:p>
                    <a:p>
                      <a:pPr lvl="1"/>
                      <a:r>
                        <a:rPr lang="en-CA" sz="2000" b="0" dirty="0">
                          <a:solidFill>
                            <a:schemeClr val="tx1"/>
                          </a:solidFill>
                        </a:rPr>
                        <a:t>    grade=</a:t>
                      </a:r>
                      <a:r>
                        <a:rPr lang="en-CA" sz="2000" b="0" kern="1200" dirty="0">
                          <a:solidFill>
                            <a:schemeClr val="tx1">
                              <a:lumMod val="75000"/>
                              <a:lumOff val="25000"/>
                            </a:schemeClr>
                          </a:solidFill>
                          <a:latin typeface="+mn-lt"/>
                          <a:ea typeface="+mn-ea"/>
                          <a:cs typeface="+mn-cs"/>
                        </a:rPr>
                        <a:t>"F";</a:t>
                      </a:r>
                    </a:p>
                    <a:p>
                      <a:pPr lvl="1"/>
                      <a:endParaRPr lang="en-CA" sz="2000" b="0" dirty="0">
                        <a:solidFill>
                          <a:schemeClr val="tx1"/>
                        </a:solidFill>
                      </a:endParaRPr>
                    </a:p>
                    <a:p>
                      <a:pPr lvl="1"/>
                      <a:r>
                        <a:rPr lang="en-CA" sz="2000" b="0" dirty="0">
                          <a:solidFill>
                            <a:schemeClr val="tx1"/>
                          </a:solidFill>
                        </a:rPr>
                        <a:t>console.log( </a:t>
                      </a:r>
                      <a:r>
                        <a:rPr lang="en-CA" sz="2000" b="0" dirty="0">
                          <a:solidFill>
                            <a:schemeClr val="tx1">
                              <a:lumMod val="75000"/>
                              <a:lumOff val="25000"/>
                            </a:schemeClr>
                          </a:solidFill>
                        </a:rPr>
                        <a:t>"Your grade: " </a:t>
                      </a:r>
                      <a:r>
                        <a:rPr lang="en-CA" sz="2000" b="0" dirty="0">
                          <a:solidFill>
                            <a:schemeClr val="tx1"/>
                          </a:solidFill>
                        </a:rPr>
                        <a:t>+ grade);</a:t>
                      </a:r>
                    </a:p>
                    <a:p>
                      <a:endParaRPr lang="en-CA" b="0" dirty="0">
                        <a:solidFill>
                          <a:schemeClr val="tx1"/>
                        </a:solidFill>
                      </a:endParaRPr>
                    </a:p>
                  </a:txBody>
                  <a:tcPr>
                    <a:solidFill>
                      <a:schemeClr val="accent1">
                        <a:alpha val="800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782430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Switch-case</a:t>
            </a:r>
            <a:r>
              <a:rPr lang="en-CA" sz="4000" dirty="0">
                <a:solidFill>
                  <a:schemeClr val="tx1"/>
                </a:solidFill>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0687226"/>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extLst>
                    <a:ext uri="{9D8B030D-6E8A-4147-A177-3AD203B41FA5}">
                      <a16:colId xmlns:a16="http://schemas.microsoft.com/office/drawing/2014/main" val="20000"/>
                    </a:ext>
                  </a:extLst>
                </a:gridCol>
              </a:tblGrid>
              <a:tr h="370840">
                <a:tc>
                  <a:txBody>
                    <a:bodyPr/>
                    <a:lstStyle/>
                    <a:p>
                      <a:r>
                        <a:rPr lang="en-CA" sz="2000" b="1" kern="1200" dirty="0">
                          <a:solidFill>
                            <a:srgbClr val="000099"/>
                          </a:solidFill>
                          <a:latin typeface="+mn-lt"/>
                          <a:ea typeface="+mn-ea"/>
                          <a:cs typeface="+mn-cs"/>
                        </a:rPr>
                        <a:t>var</a:t>
                      </a:r>
                      <a:r>
                        <a:rPr lang="en-CA" sz="2000" b="0" dirty="0">
                          <a:solidFill>
                            <a:schemeClr val="tx1"/>
                          </a:solidFill>
                        </a:rPr>
                        <a:t> semester = </a:t>
                      </a:r>
                      <a:r>
                        <a:rPr lang="en-CA" sz="2000" b="1" kern="1200" dirty="0">
                          <a:solidFill>
                            <a:srgbClr val="FF8000"/>
                          </a:solidFill>
                          <a:effectLst>
                            <a:outerShdw blurRad="38100" dist="38100" dir="2700000" algn="tl">
                              <a:srgbClr val="FFFFFF"/>
                            </a:outerShdw>
                          </a:effectLst>
                          <a:latin typeface="+mn-lt"/>
                          <a:ea typeface="+mn-ea"/>
                          <a:cs typeface="+mn-cs"/>
                        </a:rPr>
                        <a:t>3</a:t>
                      </a:r>
                      <a:r>
                        <a:rPr lang="en-CA" sz="2000" b="0" dirty="0">
                          <a:solidFill>
                            <a:schemeClr val="tx1"/>
                          </a:solidFill>
                        </a:rPr>
                        <a:t>;</a:t>
                      </a:r>
                    </a:p>
                    <a:p>
                      <a:endParaRPr lang="en-CA" sz="2000" b="0" dirty="0">
                        <a:solidFill>
                          <a:schemeClr val="tx1"/>
                        </a:solidFill>
                      </a:endParaRPr>
                    </a:p>
                    <a:p>
                      <a:r>
                        <a:rPr lang="en-CA" sz="2000" b="1" kern="1200" dirty="0">
                          <a:solidFill>
                            <a:srgbClr val="000099"/>
                          </a:solidFill>
                          <a:latin typeface="+mn-lt"/>
                          <a:ea typeface="+mn-ea"/>
                          <a:cs typeface="+mn-cs"/>
                        </a:rPr>
                        <a:t>switch</a:t>
                      </a:r>
                      <a:r>
                        <a:rPr lang="en-CA" sz="2000" b="0" dirty="0">
                          <a:solidFill>
                            <a:schemeClr val="tx1"/>
                          </a:solidFill>
                        </a:rPr>
                        <a:t> (semester) {</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'1'</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IPC144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ULI101</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'2'</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OOP244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WEB222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'3'</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OOP344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INT322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case</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'4'</a:t>
                      </a:r>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JAC444</a:t>
                      </a:r>
                      <a:r>
                        <a:rPr lang="en-CA" sz="2000" b="0" dirty="0">
                          <a:solidFill>
                            <a:schemeClr val="tx1"/>
                          </a:solidFill>
                        </a:rPr>
                        <a:t>, </a:t>
                      </a:r>
                      <a:r>
                        <a:rPr lang="en-CA" sz="2000" b="0" kern="1200" dirty="0">
                          <a:solidFill>
                            <a:schemeClr val="tx1">
                              <a:lumMod val="75000"/>
                              <a:lumOff val="25000"/>
                            </a:schemeClr>
                          </a:solidFill>
                          <a:latin typeface="+mn-lt"/>
                          <a:ea typeface="+mn-ea"/>
                          <a:cs typeface="+mn-cs"/>
                        </a:rPr>
                        <a:t>INT422</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break</a:t>
                      </a:r>
                      <a:r>
                        <a:rPr lang="en-CA" sz="2000" b="0" dirty="0">
                          <a:solidFill>
                            <a:schemeClr val="tx1"/>
                          </a:solidFill>
                        </a:rPr>
                        <a:t>;</a:t>
                      </a:r>
                    </a:p>
                    <a:p>
                      <a:r>
                        <a:rPr lang="en-CA" sz="2000" b="0" dirty="0">
                          <a:solidFill>
                            <a:schemeClr val="tx1"/>
                          </a:solidFill>
                        </a:rPr>
                        <a:t>	</a:t>
                      </a:r>
                      <a:r>
                        <a:rPr lang="en-CA" sz="2000" b="1" kern="1200" dirty="0">
                          <a:solidFill>
                            <a:srgbClr val="000099"/>
                          </a:solidFill>
                          <a:latin typeface="+mn-lt"/>
                          <a:ea typeface="+mn-ea"/>
                          <a:cs typeface="+mn-cs"/>
                        </a:rPr>
                        <a:t>default</a:t>
                      </a:r>
                      <a:r>
                        <a:rPr lang="en-CA" sz="2000" b="0" dirty="0">
                          <a:solidFill>
                            <a:schemeClr val="tx1"/>
                          </a:solidFill>
                        </a:rPr>
                        <a:t>:</a:t>
                      </a:r>
                    </a:p>
                    <a:p>
                      <a:r>
                        <a:rPr lang="en-CA" sz="2000" b="0" dirty="0">
                          <a:solidFill>
                            <a:schemeClr val="tx1"/>
                          </a:solidFill>
                        </a:rPr>
                        <a:t>	          console.log("</a:t>
                      </a:r>
                      <a:r>
                        <a:rPr lang="en-CA" sz="2000" b="0" kern="1200" dirty="0">
                          <a:solidFill>
                            <a:schemeClr val="tx1">
                              <a:lumMod val="75000"/>
                              <a:lumOff val="25000"/>
                            </a:schemeClr>
                          </a:solidFill>
                          <a:latin typeface="+mn-lt"/>
                          <a:ea typeface="+mn-ea"/>
                          <a:cs typeface="+mn-cs"/>
                        </a:rPr>
                        <a:t>You may have graduated from CPD</a:t>
                      </a:r>
                      <a:r>
                        <a:rPr lang="en-CA" sz="2000" b="0" dirty="0">
                          <a:solidFill>
                            <a:schemeClr val="tx1"/>
                          </a:solidFill>
                        </a:rPr>
                        <a:t>");</a:t>
                      </a:r>
                    </a:p>
                    <a:p>
                      <a:r>
                        <a:rPr lang="en-CA" sz="2000" b="0" dirty="0">
                          <a:solidFill>
                            <a:schemeClr val="tx1"/>
                          </a:solidFill>
                        </a:rPr>
                        <a:t>} </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42</a:t>
            </a:fld>
            <a:endParaRPr lang="en-CA" altLang="en-US"/>
          </a:p>
        </p:txBody>
      </p:sp>
    </p:spTree>
    <p:extLst>
      <p:ext uri="{BB962C8B-B14F-4D97-AF65-F5344CB8AC3E}">
        <p14:creationId xmlns:p14="http://schemas.microsoft.com/office/powerpoint/2010/main" val="1607779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Construct (</a:t>
            </a:r>
            <a:r>
              <a:rPr lang="en-US" sz="4000" dirty="0">
                <a:effectLst>
                  <a:outerShdw blurRad="38100" dist="38100" dir="2700000" algn="tl">
                    <a:srgbClr val="000000">
                      <a:alpha val="43137"/>
                    </a:srgbClr>
                  </a:outerShdw>
                </a:effectLst>
              </a:rPr>
              <a:t>3) - Iteration</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US" sz="2800" dirty="0"/>
              <a:t>Loop - an action that occurs again and again until a certain condition is met.</a:t>
            </a:r>
          </a:p>
          <a:p>
            <a:pPr>
              <a:buFont typeface="Wingdings" panose="05000000000000000000" pitchFamily="2" charset="2"/>
              <a:buChar char="Ø"/>
            </a:pPr>
            <a:r>
              <a:rPr lang="en-US" sz="2800" dirty="0"/>
              <a:t>Continuously check a condition and based on the outcome, either terminate the loop or repeat a set of statements. </a:t>
            </a:r>
          </a:p>
          <a:p>
            <a:pPr>
              <a:buFont typeface="Wingdings" panose="05000000000000000000" pitchFamily="2" charset="2"/>
              <a:buChar char="Ø"/>
            </a:pPr>
            <a:r>
              <a:rPr lang="en-US" sz="2800" dirty="0"/>
              <a:t>Three basic types of loop structures:</a:t>
            </a:r>
          </a:p>
          <a:p>
            <a:pPr lvl="1"/>
            <a:r>
              <a:rPr lang="en-US" sz="2400" dirty="0"/>
              <a:t>The for loop </a:t>
            </a:r>
          </a:p>
          <a:p>
            <a:pPr lvl="1"/>
            <a:r>
              <a:rPr lang="en-US" sz="2400" dirty="0"/>
              <a:t>The for / in loop</a:t>
            </a:r>
          </a:p>
          <a:p>
            <a:pPr lvl="1"/>
            <a:r>
              <a:rPr lang="en-US" sz="2400" dirty="0"/>
              <a:t>The while loop </a:t>
            </a:r>
          </a:p>
          <a:p>
            <a:pPr lvl="1"/>
            <a:r>
              <a:rPr lang="en-US" sz="2400" dirty="0"/>
              <a:t>The do-while loop </a:t>
            </a:r>
            <a:endParaRPr lang="en-US" sz="2000" dirty="0"/>
          </a:p>
        </p:txBody>
      </p:sp>
      <p:sp>
        <p:nvSpPr>
          <p:cNvPr id="4" name="Slide Number Placeholder 3"/>
          <p:cNvSpPr>
            <a:spLocks noGrp="1"/>
          </p:cNvSpPr>
          <p:nvPr>
            <p:ph type="sldNum" sz="quarter" idx="12"/>
          </p:nvPr>
        </p:nvSpPr>
        <p:spPr>
          <a:xfrm>
            <a:off x="6588224" y="6237312"/>
            <a:ext cx="2289175" cy="47625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25ECEE5-C433-4A70-8537-4B10DA0D0402}" type="slidenum">
              <a:rPr kumimoji="0" lang="en-CA" altLang="en-US" sz="10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CA" altLang="en-US" sz="10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288358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620688"/>
            <a:ext cx="8491393" cy="703637"/>
          </a:xfrm>
        </p:spPr>
        <p:txBody>
          <a:bodyPr/>
          <a:lstStyle/>
          <a:p>
            <a:r>
              <a:rPr lang="en-CA" sz="4000" dirty="0">
                <a:effectLst>
                  <a:outerShdw blurRad="38100" dist="38100" dir="2700000" algn="tl">
                    <a:srgbClr val="000000">
                      <a:alpha val="43137"/>
                    </a:srgbClr>
                  </a:outerShdw>
                </a:effectLst>
              </a:rPr>
              <a:t>for loop Example</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95036701"/>
              </p:ext>
            </p:extLst>
          </p:nvPr>
        </p:nvGraphicFramePr>
        <p:xfrm>
          <a:off x="1331640" y="2204864"/>
          <a:ext cx="6264696" cy="264604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tblGrid>
              <a:tr h="2646040">
                <a:tc>
                  <a:txBody>
                    <a:bodyPr/>
                    <a:lstStyle/>
                    <a:p>
                      <a:r>
                        <a:rPr lang="en-CA" sz="2000" b="1" kern="1200" dirty="0">
                          <a:solidFill>
                            <a:srgbClr val="000099"/>
                          </a:solidFill>
                          <a:latin typeface="+mn-lt"/>
                          <a:ea typeface="+mn-ea"/>
                          <a:cs typeface="+mn-cs"/>
                        </a:rPr>
                        <a:t>var</a:t>
                      </a:r>
                      <a:r>
                        <a:rPr lang="en-CA" sz="2400" b="0" dirty="0">
                          <a:solidFill>
                            <a:schemeClr val="tx1"/>
                          </a:solidFill>
                        </a:rPr>
                        <a:t> days = "The days in </a:t>
                      </a:r>
                      <a:r>
                        <a:rPr lang="en-CA" sz="2400" b="0" dirty="0" err="1">
                          <a:solidFill>
                            <a:schemeClr val="tx1"/>
                          </a:solidFill>
                        </a:rPr>
                        <a:t>september</a:t>
                      </a:r>
                      <a:r>
                        <a:rPr lang="en-CA" sz="2400" b="0" dirty="0">
                          <a:solidFill>
                            <a:schemeClr val="tx1"/>
                          </a:solidFill>
                        </a:rPr>
                        <a:t>: \n"; </a:t>
                      </a:r>
                    </a:p>
                    <a:p>
                      <a:endParaRPr lang="en-CA" sz="2400" b="0" dirty="0">
                        <a:solidFill>
                          <a:schemeClr val="tx1"/>
                        </a:solidFill>
                      </a:endParaRPr>
                    </a:p>
                    <a:p>
                      <a:r>
                        <a:rPr lang="en-CA" sz="2000" b="1" kern="1200" dirty="0">
                          <a:solidFill>
                            <a:srgbClr val="000099"/>
                          </a:solidFill>
                          <a:latin typeface="+mn-lt"/>
                          <a:ea typeface="+mn-ea"/>
                          <a:cs typeface="+mn-cs"/>
                        </a:rPr>
                        <a:t>for</a:t>
                      </a:r>
                      <a:r>
                        <a:rPr lang="en-CA" sz="2400" b="0" dirty="0">
                          <a:solidFill>
                            <a:schemeClr val="tx1"/>
                          </a:solidFill>
                        </a:rPr>
                        <a:t> (</a:t>
                      </a:r>
                      <a:r>
                        <a:rPr lang="en-CA" sz="2000" b="1" kern="1200" dirty="0">
                          <a:solidFill>
                            <a:srgbClr val="000099"/>
                          </a:solidFill>
                          <a:latin typeface="+mn-lt"/>
                          <a:ea typeface="+mn-ea"/>
                          <a:cs typeface="+mn-cs"/>
                        </a:rPr>
                        <a:t>var</a:t>
                      </a:r>
                      <a:r>
                        <a:rPr lang="en-CA" sz="2400" b="0" dirty="0">
                          <a:solidFill>
                            <a:schemeClr val="tx1"/>
                          </a:solidFill>
                        </a:rPr>
                        <a:t> </a:t>
                      </a:r>
                      <a:r>
                        <a:rPr lang="en-CA" sz="2400" b="0" dirty="0" err="1">
                          <a:solidFill>
                            <a:schemeClr val="tx1"/>
                          </a:solidFill>
                        </a:rPr>
                        <a:t>ident</a:t>
                      </a:r>
                      <a:r>
                        <a:rPr lang="en-CA" sz="24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1</a:t>
                      </a:r>
                      <a:r>
                        <a:rPr lang="en-CA" sz="2400" b="0" dirty="0">
                          <a:solidFill>
                            <a:schemeClr val="tx1"/>
                          </a:solidFill>
                        </a:rPr>
                        <a:t> ; </a:t>
                      </a:r>
                      <a:r>
                        <a:rPr lang="en-CA" sz="2400" b="0" dirty="0" err="1">
                          <a:solidFill>
                            <a:schemeClr val="tx1"/>
                          </a:solidFill>
                        </a:rPr>
                        <a:t>ident</a:t>
                      </a:r>
                      <a:r>
                        <a:rPr lang="en-CA" sz="2400" b="0" dirty="0">
                          <a:solidFill>
                            <a:schemeClr val="tx1"/>
                          </a:solidFill>
                        </a:rPr>
                        <a:t> &lt;= </a:t>
                      </a:r>
                      <a:r>
                        <a:rPr lang="en-CA" sz="2000" b="1" kern="1200" dirty="0">
                          <a:solidFill>
                            <a:srgbClr val="FF8000"/>
                          </a:solidFill>
                          <a:effectLst>
                            <a:outerShdw blurRad="38100" dist="38100" dir="2700000" algn="tl">
                              <a:srgbClr val="FFFFFF"/>
                            </a:outerShdw>
                          </a:effectLst>
                          <a:latin typeface="+mn-lt"/>
                          <a:ea typeface="+mn-ea"/>
                          <a:cs typeface="+mn-cs"/>
                        </a:rPr>
                        <a:t>30</a:t>
                      </a:r>
                      <a:r>
                        <a:rPr lang="en-CA" sz="2400" b="0" dirty="0">
                          <a:solidFill>
                            <a:schemeClr val="tx1"/>
                          </a:solidFill>
                        </a:rPr>
                        <a:t> ; </a:t>
                      </a:r>
                      <a:r>
                        <a:rPr lang="en-CA" sz="2400" b="0" dirty="0" err="1">
                          <a:solidFill>
                            <a:schemeClr val="tx1"/>
                          </a:solidFill>
                        </a:rPr>
                        <a:t>ident</a:t>
                      </a:r>
                      <a:r>
                        <a:rPr lang="en-CA" sz="2400" b="0" dirty="0">
                          <a:solidFill>
                            <a:schemeClr val="tx1"/>
                          </a:solidFill>
                        </a:rPr>
                        <a:t>++) {</a:t>
                      </a:r>
                    </a:p>
                    <a:p>
                      <a:r>
                        <a:rPr lang="en-CA" sz="2400" b="0" dirty="0">
                          <a:solidFill>
                            <a:schemeClr val="tx1"/>
                          </a:solidFill>
                        </a:rPr>
                        <a:t>	days += </a:t>
                      </a:r>
                      <a:r>
                        <a:rPr lang="en-CA" sz="2400" b="0" dirty="0" err="1">
                          <a:solidFill>
                            <a:schemeClr val="tx1"/>
                          </a:solidFill>
                        </a:rPr>
                        <a:t>ident</a:t>
                      </a:r>
                      <a:r>
                        <a:rPr lang="en-CA" sz="2400" b="0" dirty="0">
                          <a:solidFill>
                            <a:schemeClr val="tx1"/>
                          </a:solidFill>
                        </a:rPr>
                        <a:t> + "\n";</a:t>
                      </a:r>
                    </a:p>
                    <a:p>
                      <a:r>
                        <a:rPr lang="en-CA" sz="2400" b="0" dirty="0">
                          <a:solidFill>
                            <a:schemeClr val="tx1"/>
                          </a:solidFill>
                        </a:rPr>
                        <a:t>}</a:t>
                      </a:r>
                    </a:p>
                    <a:p>
                      <a:r>
                        <a:rPr lang="en-CA" sz="2400" b="0" dirty="0">
                          <a:solidFill>
                            <a:schemeClr val="tx1"/>
                          </a:solidFill>
                        </a:rPr>
                        <a:t>console.log(days);</a:t>
                      </a: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0560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for in loop 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a:buFont typeface="Wingdings" panose="05000000000000000000" pitchFamily="2" charset="2"/>
              <a:buChar char="Ø"/>
            </a:pPr>
            <a:r>
              <a:rPr lang="en-US" sz="2800" dirty="0"/>
              <a:t>Iterates over the enumerable properties of an object, in arbitrary order. For each distinct property, statements can be executed.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TextBox 4"/>
          <p:cNvSpPr txBox="1"/>
          <p:nvPr/>
        </p:nvSpPr>
        <p:spPr>
          <a:xfrm>
            <a:off x="1187624" y="3645024"/>
            <a:ext cx="7416824" cy="2431435"/>
          </a:xfrm>
          <a:prstGeom prst="rect">
            <a:avLst/>
          </a:prstGeom>
          <a:solidFill>
            <a:schemeClr val="accent1">
              <a:lumMod val="20000"/>
              <a:lumOff val="80000"/>
            </a:schemeClr>
          </a:solidFill>
        </p:spPr>
        <p:txBody>
          <a:bodyPr wrap="square" rtlCol="0">
            <a:spAutoFit/>
          </a:bodyPr>
          <a:lstStyle/>
          <a:p>
            <a:r>
              <a:rPr lang="en-US" sz="2000" b="1" dirty="0">
                <a:solidFill>
                  <a:srgbClr val="000099"/>
                </a:solidFill>
                <a:latin typeface="+mn-lt"/>
              </a:rPr>
              <a:t>var</a:t>
            </a:r>
            <a:r>
              <a:rPr lang="en-US" sz="2000" dirty="0"/>
              <a:t> student = {</a:t>
            </a:r>
            <a:r>
              <a:rPr lang="en-US" sz="2000" dirty="0" err="1"/>
              <a:t>name:"John</a:t>
            </a:r>
            <a:r>
              <a:rPr lang="en-US" sz="2000" dirty="0"/>
              <a:t>", </a:t>
            </a:r>
            <a:r>
              <a:rPr lang="en-US" sz="2000" dirty="0" err="1"/>
              <a:t>program:"CPD</a:t>
            </a:r>
            <a:r>
              <a:rPr lang="en-US" sz="2000" dirty="0"/>
              <a:t>", semester:</a:t>
            </a:r>
            <a:r>
              <a:rPr lang="en-US" sz="2000" b="1" dirty="0">
                <a:solidFill>
                  <a:srgbClr val="FF8000"/>
                </a:solidFill>
                <a:effectLst>
                  <a:outerShdw blurRad="38100" dist="38100" dir="2700000" algn="tl">
                    <a:srgbClr val="FFFFFF"/>
                  </a:outerShdw>
                </a:effectLst>
                <a:latin typeface="+mn-lt"/>
              </a:rPr>
              <a:t>2</a:t>
            </a:r>
            <a:r>
              <a:rPr lang="en-US" sz="2000" dirty="0"/>
              <a:t>};</a:t>
            </a:r>
          </a:p>
          <a:p>
            <a:r>
              <a:rPr lang="en-US" sz="2000" b="1" dirty="0">
                <a:solidFill>
                  <a:srgbClr val="000099"/>
                </a:solidFill>
                <a:latin typeface="+mn-lt"/>
              </a:rPr>
              <a:t>var</a:t>
            </a:r>
            <a:r>
              <a:rPr lang="en-US" sz="2000" dirty="0"/>
              <a:t> </a:t>
            </a:r>
            <a:r>
              <a:rPr lang="en-US" sz="2000" dirty="0" err="1"/>
              <a:t>str</a:t>
            </a:r>
            <a:r>
              <a:rPr lang="en-US" sz="2000" dirty="0"/>
              <a:t> = "Student info:\n\n";</a:t>
            </a:r>
          </a:p>
          <a:p>
            <a:endParaRPr lang="en-US" sz="1200" dirty="0"/>
          </a:p>
          <a:p>
            <a:r>
              <a:rPr lang="en-US" sz="2000" b="1" dirty="0">
                <a:solidFill>
                  <a:srgbClr val="000099"/>
                </a:solidFill>
                <a:latin typeface="+mn-lt"/>
              </a:rPr>
              <a:t>for</a:t>
            </a:r>
            <a:r>
              <a:rPr lang="en-US" sz="2000" dirty="0"/>
              <a:t> (var x in student) { </a:t>
            </a:r>
            <a:r>
              <a:rPr lang="en-US" sz="2000" dirty="0">
                <a:solidFill>
                  <a:srgbClr val="006600"/>
                </a:solidFill>
              </a:rPr>
              <a:t>// x is the current property ('key') – </a:t>
            </a:r>
            <a:r>
              <a:rPr lang="en-US" sz="2000" dirty="0" err="1">
                <a:solidFill>
                  <a:srgbClr val="006600"/>
                </a:solidFill>
              </a:rPr>
              <a:t>ie</a:t>
            </a:r>
            <a:r>
              <a:rPr lang="en-US" sz="2000" dirty="0">
                <a:solidFill>
                  <a:srgbClr val="006600"/>
                </a:solidFill>
              </a:rPr>
              <a:t>: name, program, or semester</a:t>
            </a:r>
          </a:p>
          <a:p>
            <a:r>
              <a:rPr lang="en-US" sz="2000" dirty="0"/>
              <a:t>    </a:t>
            </a:r>
            <a:r>
              <a:rPr lang="en-US" sz="2000" dirty="0" err="1"/>
              <a:t>str</a:t>
            </a:r>
            <a:r>
              <a:rPr lang="en-US" sz="2000" dirty="0"/>
              <a:t> += x + ": " + student[x] + "\n"; </a:t>
            </a:r>
          </a:p>
          <a:p>
            <a:r>
              <a:rPr lang="en-US" sz="2000" dirty="0"/>
              <a:t>}</a:t>
            </a:r>
          </a:p>
          <a:p>
            <a:r>
              <a:rPr lang="en-US" sz="2000" dirty="0"/>
              <a:t>console.log(</a:t>
            </a:r>
            <a:r>
              <a:rPr lang="en-US" sz="2000" dirty="0" err="1"/>
              <a:t>str</a:t>
            </a:r>
            <a:r>
              <a:rPr lang="en-US" sz="2000" dirty="0"/>
              <a:t>);</a:t>
            </a:r>
            <a:endParaRPr lang="en-US" sz="1600" dirty="0"/>
          </a:p>
        </p:txBody>
      </p:sp>
    </p:spTree>
    <p:extLst>
      <p:ext uri="{BB962C8B-B14F-4D97-AF65-F5344CB8AC3E}">
        <p14:creationId xmlns:p14="http://schemas.microsoft.com/office/powerpoint/2010/main" val="873584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548680"/>
            <a:ext cx="8446839" cy="599336"/>
          </a:xfrm>
        </p:spPr>
        <p:txBody>
          <a:bodyPr/>
          <a:lstStyle/>
          <a:p>
            <a:r>
              <a:rPr lang="en-CA" sz="4000" dirty="0">
                <a:effectLst>
                  <a:outerShdw blurRad="38100" dist="38100" dir="2700000" algn="tl">
                    <a:srgbClr val="000000">
                      <a:alpha val="43137"/>
                    </a:srgbClr>
                  </a:outerShdw>
                </a:effectLst>
              </a:rPr>
              <a:t>while &amp; do…while loop Examples</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45058576"/>
              </p:ext>
            </p:extLst>
          </p:nvPr>
        </p:nvGraphicFramePr>
        <p:xfrm>
          <a:off x="1619672" y="1772816"/>
          <a:ext cx="5112568" cy="195072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en-CA" sz="2000" b="1" dirty="0">
                          <a:solidFill>
                            <a:srgbClr val="0000CC"/>
                          </a:solidFill>
                        </a:rPr>
                        <a:t>var</a:t>
                      </a:r>
                      <a:r>
                        <a:rPr lang="en-CA" sz="2000" b="0" dirty="0">
                          <a:solidFill>
                            <a:schemeClr val="tx1"/>
                          </a:solidFill>
                        </a:rPr>
                        <a:t> text = "";</a:t>
                      </a:r>
                    </a:p>
                    <a:p>
                      <a:r>
                        <a:rPr lang="en-CA" sz="2000" b="1" kern="1200" dirty="0">
                          <a:solidFill>
                            <a:srgbClr val="0000CC"/>
                          </a:solidFill>
                          <a:latin typeface="+mn-lt"/>
                          <a:ea typeface="+mn-ea"/>
                          <a:cs typeface="+mn-cs"/>
                        </a:rPr>
                        <a:t>var</a:t>
                      </a:r>
                      <a:r>
                        <a:rPr lang="en-CA" sz="2000" b="0" dirty="0">
                          <a:solidFill>
                            <a:schemeClr val="tx1"/>
                          </a:solidFill>
                        </a:rPr>
                        <a:t> </a:t>
                      </a:r>
                      <a:r>
                        <a:rPr lang="en-CA" sz="2000" b="0" dirty="0" err="1">
                          <a:solidFill>
                            <a:schemeClr val="tx1"/>
                          </a:solidFill>
                        </a:rPr>
                        <a:t>i</a:t>
                      </a:r>
                      <a:r>
                        <a:rPr lang="en-CA" sz="2000" b="0" dirty="0">
                          <a:solidFill>
                            <a:schemeClr val="tx1"/>
                          </a:solidFill>
                        </a:rPr>
                        <a:t> = </a:t>
                      </a:r>
                      <a:r>
                        <a:rPr lang="en-CA" sz="2000" b="1" kern="1200" dirty="0">
                          <a:solidFill>
                            <a:srgbClr val="FF8000"/>
                          </a:solidFill>
                          <a:effectLst>
                            <a:outerShdw blurRad="38100" dist="38100" dir="2700000" algn="tl">
                              <a:srgbClr val="FFFFFF"/>
                            </a:outerShdw>
                          </a:effectLst>
                          <a:latin typeface="+mn-lt"/>
                          <a:ea typeface="+mn-ea"/>
                          <a:cs typeface="+mn-cs"/>
                        </a:rPr>
                        <a:t>0</a:t>
                      </a:r>
                      <a:r>
                        <a:rPr lang="en-CA" sz="2000" b="0" dirty="0">
                          <a:solidFill>
                            <a:schemeClr val="tx1"/>
                          </a:solidFill>
                        </a:rPr>
                        <a:t>;</a:t>
                      </a:r>
                    </a:p>
                    <a:p>
                      <a:r>
                        <a:rPr lang="en-CA" sz="2000" b="1" kern="1200" dirty="0">
                          <a:solidFill>
                            <a:srgbClr val="0000CC"/>
                          </a:solidFill>
                          <a:latin typeface="+mn-lt"/>
                          <a:ea typeface="+mn-ea"/>
                          <a:cs typeface="+mn-cs"/>
                        </a:rPr>
                        <a:t>while</a:t>
                      </a:r>
                      <a:r>
                        <a:rPr lang="en-CA" sz="2000" b="0" dirty="0">
                          <a:solidFill>
                            <a:schemeClr val="tx1"/>
                          </a:solidFill>
                        </a:rPr>
                        <a:t> (</a:t>
                      </a:r>
                      <a:r>
                        <a:rPr lang="en-CA" sz="2000" b="0" dirty="0" err="1">
                          <a:solidFill>
                            <a:schemeClr val="tx1"/>
                          </a:solidFill>
                        </a:rPr>
                        <a:t>i</a:t>
                      </a:r>
                      <a:r>
                        <a:rPr lang="en-CA" sz="2000" b="0" dirty="0">
                          <a:solidFill>
                            <a:schemeClr val="tx1"/>
                          </a:solidFill>
                        </a:rPr>
                        <a:t> &lt; </a:t>
                      </a:r>
                      <a:r>
                        <a:rPr lang="en-CA" sz="2200" b="1" dirty="0">
                          <a:solidFill>
                            <a:srgbClr val="0000CC"/>
                          </a:solidFill>
                          <a:effectLst>
                            <a:outerShdw blurRad="38100" dist="38100" dir="2700000" algn="tl">
                              <a:srgbClr val="FFFFFF"/>
                            </a:outerShdw>
                          </a:effectLst>
                          <a:latin typeface="+mn-lt"/>
                          <a:ea typeface="+mn-ea"/>
                          <a:cs typeface="+mn-cs"/>
                        </a:rPr>
                        <a:t>10</a:t>
                      </a:r>
                      <a:r>
                        <a:rPr lang="en-CA" sz="2000" b="0" dirty="0">
                          <a:solidFill>
                            <a:schemeClr val="tx1"/>
                          </a:solidFill>
                        </a:rPr>
                        <a:t>) {</a:t>
                      </a:r>
                    </a:p>
                    <a:p>
                      <a:r>
                        <a:rPr lang="en-CA" sz="2000" b="0" dirty="0">
                          <a:solidFill>
                            <a:schemeClr val="tx1"/>
                          </a:solidFill>
                        </a:rPr>
                        <a:t>    text += </a:t>
                      </a:r>
                      <a:r>
                        <a:rPr lang="en-CA" sz="2000" b="0" dirty="0">
                          <a:solidFill>
                            <a:schemeClr val="tx1">
                              <a:lumMod val="75000"/>
                              <a:lumOff val="25000"/>
                            </a:schemeClr>
                          </a:solidFill>
                        </a:rPr>
                        <a:t>"\</a:t>
                      </a:r>
                      <a:r>
                        <a:rPr lang="en-CA" sz="2000" b="0" dirty="0" err="1">
                          <a:solidFill>
                            <a:schemeClr val="tx1">
                              <a:lumMod val="75000"/>
                              <a:lumOff val="25000"/>
                            </a:schemeClr>
                          </a:solidFill>
                        </a:rPr>
                        <a:t>nThe</a:t>
                      </a:r>
                      <a:r>
                        <a:rPr lang="en-CA" sz="2000" b="0" dirty="0">
                          <a:solidFill>
                            <a:schemeClr val="tx1">
                              <a:lumMod val="75000"/>
                              <a:lumOff val="25000"/>
                            </a:schemeClr>
                          </a:solidFill>
                        </a:rPr>
                        <a:t> number is " </a:t>
                      </a:r>
                      <a:r>
                        <a:rPr lang="en-CA" sz="2000" b="0" dirty="0">
                          <a:solidFill>
                            <a:schemeClr val="tx1"/>
                          </a:solidFill>
                        </a:rPr>
                        <a:t>+ </a:t>
                      </a:r>
                      <a:r>
                        <a:rPr lang="en-CA" sz="2000" b="0" dirty="0" err="1">
                          <a:solidFill>
                            <a:schemeClr val="tx1"/>
                          </a:solidFill>
                        </a:rPr>
                        <a:t>i</a:t>
                      </a:r>
                      <a:r>
                        <a:rPr lang="en-CA" sz="2000" b="0" dirty="0">
                          <a:solidFill>
                            <a:schemeClr val="tx1"/>
                          </a:solidFill>
                        </a:rPr>
                        <a:t>++;</a:t>
                      </a:r>
                    </a:p>
                    <a:p>
                      <a:r>
                        <a:rPr lang="en-CA" sz="2000" b="0" dirty="0">
                          <a:solidFill>
                            <a:schemeClr val="tx1"/>
                          </a:solidFill>
                        </a:rPr>
                        <a:t>}</a:t>
                      </a:r>
                    </a:p>
                    <a:p>
                      <a:r>
                        <a:rPr lang="en-CA" sz="2000" b="0" dirty="0">
                          <a:solidFill>
                            <a:schemeClr val="tx1"/>
                          </a:solidFill>
                        </a:rPr>
                        <a:t>console.log(text);</a:t>
                      </a:r>
                    </a:p>
                  </a:txBody>
                  <a:tcPr>
                    <a:solidFill>
                      <a:schemeClr val="accent1">
                        <a:alpha val="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87627486"/>
              </p:ext>
            </p:extLst>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nn-NO" sz="2000" b="1" kern="1200" dirty="0">
                          <a:solidFill>
                            <a:srgbClr val="0000CC"/>
                          </a:solidFill>
                          <a:latin typeface="+mn-lt"/>
                          <a:ea typeface="+mn-ea"/>
                          <a:cs typeface="+mn-cs"/>
                        </a:rPr>
                        <a:t>var</a:t>
                      </a:r>
                      <a:r>
                        <a:rPr lang="nn-NO" sz="2000" b="0" dirty="0">
                          <a:solidFill>
                            <a:schemeClr val="tx1"/>
                          </a:solidFill>
                        </a:rPr>
                        <a:t> i=</a:t>
                      </a:r>
                      <a:r>
                        <a:rPr lang="nn-NO" sz="2000" b="1" kern="1200" dirty="0">
                          <a:solidFill>
                            <a:srgbClr val="FF8000"/>
                          </a:solidFill>
                          <a:effectLst>
                            <a:outerShdw blurRad="38100" dist="38100" dir="2700000" algn="tl">
                              <a:srgbClr val="FFFFFF"/>
                            </a:outerShdw>
                          </a:effectLst>
                          <a:latin typeface="+mn-lt"/>
                          <a:ea typeface="+mn-ea"/>
                          <a:cs typeface="+mn-cs"/>
                        </a:rPr>
                        <a:t>10</a:t>
                      </a:r>
                      <a:r>
                        <a:rPr lang="nn-NO" sz="2000" b="0" dirty="0">
                          <a:solidFill>
                            <a:schemeClr val="tx1"/>
                          </a:solidFill>
                        </a:rPr>
                        <a:t>;</a:t>
                      </a:r>
                    </a:p>
                    <a:p>
                      <a:r>
                        <a:rPr lang="nn-NO" sz="2000" b="1" kern="1200" dirty="0">
                          <a:solidFill>
                            <a:srgbClr val="0000CC"/>
                          </a:solidFill>
                          <a:latin typeface="+mn-lt"/>
                          <a:ea typeface="+mn-ea"/>
                          <a:cs typeface="+mn-cs"/>
                        </a:rPr>
                        <a:t>do</a:t>
                      </a:r>
                      <a:r>
                        <a:rPr lang="nn-NO" sz="2000" b="0" dirty="0">
                          <a:solidFill>
                            <a:schemeClr val="tx1"/>
                          </a:solidFill>
                        </a:rPr>
                        <a:t> {</a:t>
                      </a:r>
                    </a:p>
                    <a:p>
                      <a:r>
                        <a:rPr lang="nn-NO" sz="2000" b="0" dirty="0">
                          <a:solidFill>
                            <a:schemeClr val="tx1"/>
                          </a:solidFill>
                        </a:rPr>
                        <a:t>    </a:t>
                      </a:r>
                      <a:r>
                        <a:rPr lang="nn-NO" sz="2000" b="0" kern="1200" dirty="0">
                          <a:solidFill>
                            <a:schemeClr val="tx1">
                              <a:lumMod val="75000"/>
                              <a:lumOff val="25000"/>
                            </a:schemeClr>
                          </a:solidFill>
                          <a:latin typeface="+mn-lt"/>
                          <a:ea typeface="+mn-ea"/>
                          <a:cs typeface="+mn-cs"/>
                        </a:rPr>
                        <a:t>console.log("week </a:t>
                      </a:r>
                      <a:r>
                        <a:rPr lang="nn-NO" sz="2000" b="0" dirty="0">
                          <a:solidFill>
                            <a:schemeClr val="tx1"/>
                          </a:solidFill>
                        </a:rPr>
                        <a:t>" + i++);</a:t>
                      </a:r>
                    </a:p>
                    <a:p>
                      <a:r>
                        <a:rPr lang="nn-NO" sz="2000" b="0" dirty="0">
                          <a:solidFill>
                            <a:schemeClr val="tx1"/>
                          </a:solidFill>
                        </a:rPr>
                        <a:t>} while (i&lt;</a:t>
                      </a:r>
                      <a:r>
                        <a:rPr lang="nn-NO" sz="2000" b="1" kern="1200" dirty="0">
                          <a:solidFill>
                            <a:srgbClr val="FF8000"/>
                          </a:solidFill>
                          <a:effectLst>
                            <a:outerShdw blurRad="38100" dist="38100" dir="2700000" algn="tl">
                              <a:srgbClr val="FFFFFF"/>
                            </a:outerShdw>
                          </a:effectLst>
                          <a:latin typeface="+mn-lt"/>
                          <a:ea typeface="+mn-ea"/>
                          <a:cs typeface="+mn-cs"/>
                        </a:rPr>
                        <a:t>15</a:t>
                      </a:r>
                      <a:r>
                        <a:rPr lang="nn-NO" sz="2000" b="0" dirty="0">
                          <a:solidFill>
                            <a:schemeClr val="tx1"/>
                          </a:solidFill>
                        </a:rPr>
                        <a:t>)</a:t>
                      </a:r>
                      <a:endParaRPr lang="en-CA" sz="2000" b="0" dirty="0">
                        <a:solidFill>
                          <a:schemeClr val="tx1"/>
                        </a:solidFill>
                      </a:endParaRPr>
                    </a:p>
                  </a:txBody>
                  <a:tcPr>
                    <a:solidFill>
                      <a:schemeClr val="accent1">
                        <a:alpha val="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230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a:effectLst>
                  <a:outerShdw blurRad="38100" dist="38100" dir="2700000" algn="tl">
                    <a:srgbClr val="000000">
                      <a:alpha val="43137"/>
                    </a:srgbClr>
                  </a:outerShdw>
                </a:effectLst>
              </a:rPr>
              <a:t>break and continue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break:</a:t>
            </a:r>
            <a:r>
              <a:rPr lang="en-CA" sz="2200" b="0" dirty="0">
                <a:effectLst>
                  <a:outerShdw blurRad="38100" dist="38100" dir="2700000" algn="tl">
                    <a:srgbClr val="000000">
                      <a:alpha val="43137"/>
                    </a:srgbClr>
                  </a:outerShdw>
                </a:effectLst>
              </a:rPr>
              <a:t> breaks </a:t>
            </a:r>
            <a:r>
              <a:rPr lang="en-CA" sz="2200" b="0" dirty="0"/>
              <a:t>the loop and continue executing the code that follows after the loop (if any). </a:t>
            </a:r>
          </a:p>
        </p:txBody>
      </p:sp>
      <p:sp>
        <p:nvSpPr>
          <p:cNvPr id="4" name="Content Placeholder 3"/>
          <p:cNvSpPr>
            <a:spLocks noGrp="1"/>
          </p:cNvSpPr>
          <p:nvPr>
            <p:ph sz="half" idx="2"/>
          </p:nvPr>
        </p:nvSpPr>
        <p:spPr>
          <a:xfrm>
            <a:off x="457200" y="2924943"/>
            <a:ext cx="4040188" cy="3201219"/>
          </a:xfrm>
        </p:spPr>
        <p:txBody>
          <a:bodyPr/>
          <a:lstStyle/>
          <a:p>
            <a:pPr marL="0" indent="0">
              <a:buNone/>
            </a:pPr>
            <a:r>
              <a:rPr lang="en-CA" sz="2200" b="1" dirty="0">
                <a:solidFill>
                  <a:srgbClr val="0000CC"/>
                </a:solidFill>
              </a:rPr>
              <a:t>var</a:t>
            </a:r>
            <a:r>
              <a:rPr lang="en-CA" sz="2200" dirty="0"/>
              <a:t> </a:t>
            </a:r>
            <a:r>
              <a:rPr lang="en-CA" sz="2200" dirty="0" err="1"/>
              <a:t>i</a:t>
            </a:r>
            <a:r>
              <a:rPr lang="en-CA" sz="2200" dirty="0"/>
              <a:t>=</a:t>
            </a:r>
            <a:r>
              <a:rPr lang="en-CA" sz="2000" b="1" kern="1200" dirty="0">
                <a:solidFill>
                  <a:srgbClr val="FF8000"/>
                </a:solidFill>
              </a:rPr>
              <a:t>1</a:t>
            </a:r>
            <a:r>
              <a:rPr lang="en-CA" sz="2200" dirty="0"/>
              <a:t>;</a:t>
            </a:r>
          </a:p>
          <a:p>
            <a:pPr marL="0" indent="0">
              <a:buNone/>
            </a:pPr>
            <a:r>
              <a:rPr lang="en-CA" sz="2200" b="1" dirty="0">
                <a:solidFill>
                  <a:srgbClr val="0000CC"/>
                </a:solidFill>
              </a:rPr>
              <a:t>while</a:t>
            </a:r>
            <a:r>
              <a:rPr lang="en-CA" sz="2200" dirty="0"/>
              <a:t> (</a:t>
            </a:r>
            <a:r>
              <a:rPr lang="en-CA" sz="2200" dirty="0" err="1"/>
              <a:t>i</a:t>
            </a:r>
            <a:r>
              <a:rPr lang="en-CA" sz="2200" dirty="0"/>
              <a:t>&lt;</a:t>
            </a:r>
            <a:r>
              <a:rPr lang="en-CA" sz="2000" b="1" kern="1200" dirty="0">
                <a:solidFill>
                  <a:srgbClr val="FF8000"/>
                </a:solidFill>
              </a:rPr>
              <a:t>5</a:t>
            </a:r>
            <a:r>
              <a:rPr lang="en-CA" sz="2200" dirty="0"/>
              <a:t>)	{</a:t>
            </a:r>
          </a:p>
          <a:p>
            <a:pPr marL="0" indent="0">
              <a:buNone/>
            </a:pPr>
            <a:r>
              <a:rPr lang="en-CA" sz="2200" dirty="0"/>
              <a:t>  console.log("week "+</a:t>
            </a:r>
            <a:r>
              <a:rPr lang="en-CA" sz="2200" dirty="0" err="1"/>
              <a:t>i</a:t>
            </a:r>
            <a:r>
              <a:rPr lang="en-CA" sz="2200" dirty="0"/>
              <a:t>);</a:t>
            </a:r>
          </a:p>
          <a:p>
            <a:pPr marL="0" indent="0">
              <a:buNone/>
            </a:pPr>
            <a:r>
              <a:rPr lang="en-CA" sz="2200" dirty="0"/>
              <a:t>  </a:t>
            </a:r>
            <a:r>
              <a:rPr lang="en-CA" sz="2200" b="1" dirty="0">
                <a:solidFill>
                  <a:srgbClr val="0000CC"/>
                </a:solidFill>
              </a:rPr>
              <a:t>if</a:t>
            </a:r>
            <a:r>
              <a:rPr lang="en-CA" sz="2200" dirty="0"/>
              <a:t> (</a:t>
            </a:r>
            <a:r>
              <a:rPr lang="en-CA" sz="2200" dirty="0" err="1"/>
              <a:t>i</a:t>
            </a:r>
            <a:r>
              <a:rPr lang="en-CA" sz="2200" dirty="0"/>
              <a:t>==</a:t>
            </a:r>
            <a:r>
              <a:rPr lang="en-CA" sz="2000" b="1" kern="1200" dirty="0">
                <a:solidFill>
                  <a:srgbClr val="FF8000"/>
                </a:solidFill>
              </a:rPr>
              <a:t>3</a:t>
            </a:r>
            <a:r>
              <a:rPr lang="en-CA" sz="2200" dirty="0"/>
              <a:t>)</a:t>
            </a:r>
          </a:p>
          <a:p>
            <a:pPr marL="0" indent="0">
              <a:buNone/>
            </a:pPr>
            <a:r>
              <a:rPr lang="en-CA" sz="2200" dirty="0"/>
              <a:t>    </a:t>
            </a:r>
            <a:r>
              <a:rPr lang="en-CA" sz="2200" b="1" dirty="0">
                <a:solidFill>
                  <a:srgbClr val="0000CC"/>
                </a:solidFill>
              </a:rPr>
              <a:t>break</a:t>
            </a:r>
            <a:r>
              <a:rPr lang="en-CA" sz="2200" dirty="0"/>
              <a:t>;</a:t>
            </a:r>
          </a:p>
          <a:p>
            <a:pPr marL="0" indent="0">
              <a:buNone/>
            </a:pPr>
            <a:r>
              <a:rPr lang="en-CA" sz="2200" dirty="0"/>
              <a:t>  </a:t>
            </a:r>
            <a:r>
              <a:rPr lang="en-CA" sz="2200" b="1" dirty="0">
                <a:solidFill>
                  <a:srgbClr val="0000CC"/>
                </a:solidFill>
              </a:rPr>
              <a:t>else</a:t>
            </a:r>
          </a:p>
          <a:p>
            <a:pPr marL="0" indent="0">
              <a:buNone/>
            </a:pPr>
            <a:r>
              <a:rPr lang="en-CA" sz="2200" b="1" dirty="0">
                <a:solidFill>
                  <a:srgbClr val="0000CC"/>
                </a:solidFill>
              </a:rPr>
              <a:t>    </a:t>
            </a:r>
            <a:r>
              <a:rPr lang="en-CA" sz="2200" b="1" dirty="0" err="1">
                <a:solidFill>
                  <a:srgbClr val="0000CC"/>
                </a:solidFill>
              </a:rPr>
              <a:t>i</a:t>
            </a:r>
            <a:r>
              <a:rPr lang="en-CA" sz="2200" b="1" dirty="0">
                <a:solidFill>
                  <a:srgbClr val="0000CC"/>
                </a:solidFill>
              </a:rPr>
              <a:t>++</a:t>
            </a:r>
            <a:r>
              <a:rPr lang="en-CA" sz="2200" dirty="0"/>
              <a:t>;</a:t>
            </a:r>
          </a:p>
          <a:p>
            <a:pPr marL="0" indent="0">
              <a:buNone/>
            </a:pPr>
            <a:r>
              <a:rPr lang="en-CA" sz="2200"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continue</a:t>
            </a:r>
            <a:r>
              <a:rPr lang="en-CA" sz="2200" b="0" dirty="0"/>
              <a:t>: breaks one iteration (in the loop), and continues with the next iteration in the loop</a:t>
            </a:r>
            <a:r>
              <a:rPr lang="en-CA" b="0" dirty="0"/>
              <a:t>.</a:t>
            </a:r>
          </a:p>
        </p:txBody>
      </p:sp>
      <p:sp>
        <p:nvSpPr>
          <p:cNvPr id="6" name="Content Placeholder 5"/>
          <p:cNvSpPr>
            <a:spLocks noGrp="1"/>
          </p:cNvSpPr>
          <p:nvPr>
            <p:ph sz="quarter" idx="4"/>
          </p:nvPr>
        </p:nvSpPr>
        <p:spPr>
          <a:xfrm>
            <a:off x="4497388" y="2996952"/>
            <a:ext cx="4539108" cy="3201219"/>
          </a:xfrm>
        </p:spPr>
        <p:txBody>
          <a:bodyPr/>
          <a:lstStyle/>
          <a:p>
            <a:pPr marL="0" indent="0">
              <a:buNone/>
            </a:pPr>
            <a:r>
              <a:rPr lang="en-CA" sz="2200" b="1" dirty="0">
                <a:solidFill>
                  <a:srgbClr val="0000CC"/>
                </a:solidFill>
              </a:rPr>
              <a:t>var</a:t>
            </a:r>
            <a:r>
              <a:rPr lang="en-CA" sz="2000" dirty="0"/>
              <a:t> </a:t>
            </a:r>
            <a:r>
              <a:rPr lang="en-CA" sz="2000" dirty="0" err="1"/>
              <a:t>i</a:t>
            </a:r>
            <a:r>
              <a:rPr lang="en-CA" sz="2000" dirty="0"/>
              <a:t>=</a:t>
            </a:r>
            <a:r>
              <a:rPr lang="en-CA" sz="2000" b="1" kern="1200" dirty="0">
                <a:solidFill>
                  <a:srgbClr val="FF8000"/>
                </a:solidFill>
              </a:rPr>
              <a:t>1</a:t>
            </a:r>
            <a:r>
              <a:rPr lang="en-CA" sz="2000" dirty="0"/>
              <a:t>, j=</a:t>
            </a:r>
            <a:r>
              <a:rPr lang="en-CA" sz="2000" b="1" kern="1200" dirty="0">
                <a:solidFill>
                  <a:srgbClr val="FF8000"/>
                </a:solidFill>
              </a:rPr>
              <a:t>1</a:t>
            </a:r>
            <a:r>
              <a:rPr lang="en-CA" sz="2000" dirty="0"/>
              <a:t>;</a:t>
            </a:r>
          </a:p>
          <a:p>
            <a:pPr marL="0" indent="0">
              <a:buNone/>
            </a:pPr>
            <a:r>
              <a:rPr lang="en-CA" sz="2200" b="1" dirty="0">
                <a:solidFill>
                  <a:srgbClr val="0000CC"/>
                </a:solidFill>
              </a:rPr>
              <a:t>while</a:t>
            </a:r>
            <a:r>
              <a:rPr lang="en-CA" sz="2000" dirty="0"/>
              <a:t> (</a:t>
            </a:r>
            <a:r>
              <a:rPr lang="en-CA" sz="2000" dirty="0" err="1"/>
              <a:t>i</a:t>
            </a:r>
            <a:r>
              <a:rPr lang="en-CA" sz="2000" dirty="0"/>
              <a:t>&lt;</a:t>
            </a:r>
            <a:r>
              <a:rPr lang="en-CA" sz="2000" b="1" kern="1200" dirty="0">
                <a:solidFill>
                  <a:srgbClr val="FF8000"/>
                </a:solidFill>
              </a:rPr>
              <a:t>5</a:t>
            </a:r>
            <a:r>
              <a:rPr lang="en-CA" sz="2000" dirty="0"/>
              <a:t>) {</a:t>
            </a:r>
          </a:p>
          <a:p>
            <a:pPr marL="0" indent="0">
              <a:buNone/>
            </a:pPr>
            <a:r>
              <a:rPr lang="en-CA" sz="2000" dirty="0"/>
              <a:t>   console.log('week: ' + </a:t>
            </a:r>
            <a:r>
              <a:rPr lang="en-CA" sz="2000" dirty="0" err="1"/>
              <a:t>i</a:t>
            </a:r>
            <a:r>
              <a:rPr lang="en-CA" sz="2000" dirty="0"/>
              <a:t> );</a:t>
            </a:r>
          </a:p>
          <a:p>
            <a:pPr marL="0" indent="0">
              <a:buNone/>
            </a:pPr>
            <a:r>
              <a:rPr lang="en-CA" sz="2000" dirty="0"/>
              <a:t>   </a:t>
            </a:r>
            <a:r>
              <a:rPr lang="en-CA" sz="2200" b="1" dirty="0">
                <a:solidFill>
                  <a:srgbClr val="0000CC"/>
                </a:solidFill>
              </a:rPr>
              <a:t>for</a:t>
            </a:r>
            <a:r>
              <a:rPr lang="en-CA" sz="2000" dirty="0"/>
              <a:t> (j=</a:t>
            </a:r>
            <a:r>
              <a:rPr lang="en-CA" sz="2000" b="1" kern="1200" dirty="0">
                <a:solidFill>
                  <a:srgbClr val="FF8000"/>
                </a:solidFill>
              </a:rPr>
              <a:t>1</a:t>
            </a:r>
            <a:r>
              <a:rPr lang="en-CA" sz="2000" dirty="0"/>
              <a:t>; j&lt;=</a:t>
            </a:r>
            <a:r>
              <a:rPr lang="en-CA" sz="2000" b="1" kern="1200" dirty="0">
                <a:solidFill>
                  <a:srgbClr val="FF8000"/>
                </a:solidFill>
              </a:rPr>
              <a:t>7</a:t>
            </a:r>
            <a:r>
              <a:rPr lang="en-CA" sz="2000" dirty="0"/>
              <a:t>; j++){</a:t>
            </a:r>
          </a:p>
          <a:p>
            <a:pPr marL="0" indent="0">
              <a:buNone/>
            </a:pPr>
            <a:r>
              <a:rPr lang="en-CA" sz="2000" dirty="0"/>
              <a:t>      </a:t>
            </a:r>
            <a:r>
              <a:rPr lang="en-CA" sz="1800" dirty="0"/>
              <a:t>console.log('day:'+ j +'of week:'+ </a:t>
            </a:r>
            <a:r>
              <a:rPr lang="en-CA" sz="1800" dirty="0" err="1"/>
              <a:t>i</a:t>
            </a:r>
            <a:r>
              <a:rPr lang="en-CA" sz="1800" dirty="0"/>
              <a:t>);</a:t>
            </a:r>
          </a:p>
          <a:p>
            <a:pPr marL="0" indent="0">
              <a:buNone/>
            </a:pPr>
            <a:r>
              <a:rPr lang="en-CA" sz="2000" dirty="0"/>
              <a:t>      if (j==</a:t>
            </a:r>
            <a:r>
              <a:rPr lang="en-CA" sz="2000" b="1" kern="1200" dirty="0">
                <a:solidFill>
                  <a:srgbClr val="FF8000"/>
                </a:solidFill>
              </a:rPr>
              <a:t>3</a:t>
            </a:r>
            <a:r>
              <a:rPr lang="en-CA" sz="2000" dirty="0"/>
              <a:t>) </a:t>
            </a:r>
            <a:r>
              <a:rPr lang="en-CA" sz="2200" b="1" dirty="0">
                <a:solidFill>
                  <a:srgbClr val="0000CC"/>
                </a:solidFill>
              </a:rPr>
              <a:t>continue</a:t>
            </a:r>
            <a:r>
              <a:rPr lang="en-CA" sz="2000" dirty="0"/>
              <a:t>;</a:t>
            </a:r>
          </a:p>
          <a:p>
            <a:pPr marL="0" indent="0">
              <a:buNone/>
            </a:pPr>
            <a:r>
              <a:rPr lang="en-CA" sz="2000" dirty="0"/>
              <a:t>   } // for</a:t>
            </a:r>
          </a:p>
          <a:p>
            <a:pPr marL="0" indent="0">
              <a:buNone/>
            </a:pPr>
            <a:r>
              <a:rPr lang="en-CA" sz="2000" dirty="0"/>
              <a:t>   </a:t>
            </a:r>
            <a:r>
              <a:rPr lang="en-CA" sz="2200" b="1" dirty="0" err="1">
                <a:solidFill>
                  <a:srgbClr val="0000CC"/>
                </a:solidFill>
              </a:rPr>
              <a:t>i</a:t>
            </a:r>
            <a:r>
              <a:rPr lang="en-CA" sz="2200" b="1" dirty="0">
                <a:solidFill>
                  <a:srgbClr val="0000CC"/>
                </a:solidFill>
              </a:rPr>
              <a:t>++;</a:t>
            </a:r>
          </a:p>
          <a:p>
            <a:pPr marL="0" indent="0">
              <a:buNone/>
            </a:pPr>
            <a:r>
              <a:rPr lang="en-CA" sz="2000" dirty="0"/>
              <a:t>}</a:t>
            </a:r>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47</a:t>
            </a:fld>
            <a:endParaRPr lang="en-CA" altLang="en-US" dirty="0"/>
          </a:p>
        </p:txBody>
      </p:sp>
    </p:spTree>
    <p:extLst>
      <p:ext uri="{BB962C8B-B14F-4D97-AF65-F5344CB8AC3E}">
        <p14:creationId xmlns:p14="http://schemas.microsoft.com/office/powerpoint/2010/main" val="2023759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68475"/>
            <a:ext cx="7772400" cy="1338957"/>
          </a:xfrm>
        </p:spPr>
        <p:txBody>
          <a:bodyPr/>
          <a:lstStyle/>
          <a:p>
            <a:pPr eaLnBrk="1" hangingPunct="1">
              <a:defRPr/>
            </a:pPr>
            <a:r>
              <a:rPr lang="en-US" sz="6000" dirty="0">
                <a:solidFill>
                  <a:srgbClr val="0000CC"/>
                </a:solidFill>
                <a:effectLst>
                  <a:outerShdw blurRad="38100" dist="38100" dir="2700000" algn="tl">
                    <a:srgbClr val="000000">
                      <a:alpha val="43137"/>
                    </a:srgbClr>
                  </a:outerShdw>
                </a:effectLst>
                <a:latin typeface="Brush Script MT" panose="03060802040406070304" pitchFamily="66" charset="0"/>
              </a:rPr>
              <a:t>Thank you!</a:t>
            </a:r>
            <a:endParaRPr lang="en-CA" sz="6000" dirty="0">
              <a:solidFill>
                <a:srgbClr val="0000CC"/>
              </a:solidFill>
              <a:effectLst>
                <a:outerShdw blurRad="38100" dist="38100" dir="2700000" algn="tl">
                  <a:srgbClr val="000000">
                    <a:alpha val="43137"/>
                  </a:srgbClr>
                </a:outerShdw>
              </a:effectLst>
              <a:latin typeface="Brush Script MT" panose="03060802040406070304" pitchFamily="66" charset="0"/>
            </a:endParaRPr>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dirty="0"/>
          </a:p>
        </p:txBody>
      </p:sp>
      <p:sp>
        <p:nvSpPr>
          <p:cNvPr id="5" name="Rectangle 5">
            <a:extLst>
              <a:ext uri="{FF2B5EF4-FFF2-40B4-BE49-F238E27FC236}">
                <a16:creationId xmlns:a16="http://schemas.microsoft.com/office/drawing/2014/main" id="{6AE2CBBD-2F51-495C-B6DC-BE2DF19A09B2}"/>
              </a:ext>
            </a:extLst>
          </p:cNvPr>
          <p:cNvSpPr txBox="1">
            <a:spLocks noChangeArrowheads="1"/>
          </p:cNvSpPr>
          <p:nvPr/>
        </p:nvSpPr>
        <p:spPr bwMode="auto">
          <a:xfrm>
            <a:off x="1371600" y="3734544"/>
            <a:ext cx="64008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hlink"/>
              </a:buClr>
              <a:buSzPct val="80000"/>
              <a:buFont typeface="Arial" charset="0"/>
              <a:buNone/>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a:lstStyle>
          <a:p>
            <a:pPr eaLnBrk="1" hangingPunct="1">
              <a:defRPr/>
            </a:pPr>
            <a:r>
              <a:rPr lang="en-US" sz="2800" kern="0" dirty="0">
                <a:effectLst>
                  <a:outerShdw blurRad="38100" dist="38100" dir="2700000" algn="tl">
                    <a:srgbClr val="000000">
                      <a:alpha val="43137"/>
                    </a:srgbClr>
                  </a:outerShdw>
                </a:effectLst>
                <a:latin typeface="Tahoma (Body)"/>
              </a:rPr>
              <a:t>Any Questions?</a:t>
            </a:r>
            <a:endParaRPr lang="en-CA" altLang="en-US" sz="2800" kern="0" dirty="0">
              <a:effectLst>
                <a:outerShdw blurRad="38100" dist="38100" dir="2700000" algn="tl">
                  <a:srgbClr val="000000">
                    <a:alpha val="43137"/>
                  </a:srgbClr>
                </a:outerShdw>
              </a:effectLst>
              <a:latin typeface="Tahoma (Bod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Services Provided by the Internet</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World Wide Web</a:t>
            </a:r>
            <a:endParaRPr lang="en-US" dirty="0">
              <a:effectLst>
                <a:outerShdw blurRad="38100" dist="38100" dir="2700000" algn="tl">
                  <a:srgbClr val="000000">
                    <a:alpha val="43137"/>
                  </a:srgbClr>
                </a:outerShdw>
              </a:effectLst>
            </a:endParaRPr>
          </a:p>
          <a:p>
            <a:pPr lvl="1">
              <a:lnSpc>
                <a:spcPct val="120000"/>
              </a:lnSpc>
            </a:pPr>
            <a:r>
              <a:rPr lang="en-CA" sz="2600" dirty="0"/>
              <a:t>Abbreviation: </a:t>
            </a:r>
            <a:r>
              <a:rPr lang="en-CA" sz="2600" b="1" dirty="0">
                <a:effectLst/>
              </a:rPr>
              <a:t>WWW</a:t>
            </a:r>
            <a:r>
              <a:rPr lang="en-CA" sz="2600" dirty="0"/>
              <a:t> or </a:t>
            </a:r>
            <a:r>
              <a:rPr lang="en-CA" sz="2600" b="1" dirty="0">
                <a:effectLst/>
              </a:rPr>
              <a:t>W3</a:t>
            </a:r>
            <a:r>
              <a:rPr lang="en-CA" sz="2600" dirty="0"/>
              <a:t>,</a:t>
            </a:r>
          </a:p>
          <a:p>
            <a:pPr lvl="1">
              <a:lnSpc>
                <a:spcPct val="120000"/>
              </a:lnSpc>
            </a:pPr>
            <a:r>
              <a:rPr lang="en-CA" sz="2600" dirty="0"/>
              <a:t>Commonly known as </a:t>
            </a:r>
            <a:r>
              <a:rPr lang="en-CA" sz="2600" b="1" dirty="0"/>
              <a:t>the Web</a:t>
            </a:r>
            <a:r>
              <a:rPr lang="en-CA" sz="2600" dirty="0"/>
              <a:t>.</a:t>
            </a:r>
            <a:endParaRPr lang="en-US" sz="2600" dirty="0"/>
          </a:p>
          <a:p>
            <a:pPr lvl="1">
              <a:lnSpc>
                <a:spcPct val="120000"/>
              </a:lnSpc>
            </a:pPr>
            <a:r>
              <a:rPr lang="en-US" sz="2600" dirty="0"/>
              <a:t>It is a collection of web pages connected through </a:t>
            </a:r>
            <a:r>
              <a:rPr lang="en-US" sz="2600" b="1" dirty="0"/>
              <a:t>hyperlinks</a:t>
            </a:r>
            <a:r>
              <a:rPr lang="en-US" sz="2600" dirty="0"/>
              <a:t>  and  </a:t>
            </a:r>
            <a:r>
              <a:rPr lang="en-US" sz="2600" b="1" dirty="0"/>
              <a:t>URL</a:t>
            </a:r>
            <a:r>
              <a:rPr lang="en-US" sz="2600" dirty="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a:t>It is governed by the Hyper Text Transfer Protocol (</a:t>
            </a:r>
            <a:r>
              <a:rPr lang="en-US" b="1" dirty="0"/>
              <a:t>HTTP</a:t>
            </a:r>
            <a:r>
              <a:rPr lang="en-US" dirty="0"/>
              <a:t>) that deals with the linking of files, documents and other resources of the web.</a:t>
            </a:r>
          </a:p>
          <a:p>
            <a:pPr lvl="1"/>
            <a:endParaRPr lang="en-US" sz="1400" dirty="0">
              <a:solidFill>
                <a:srgbClr val="0000CC"/>
              </a:solidFill>
            </a:endParaRPr>
          </a:p>
          <a:p>
            <a:pPr>
              <a:buFont typeface="Wingdings" panose="05000000000000000000" pitchFamily="2" charset="2"/>
              <a:buChar char="Ø"/>
            </a:pPr>
            <a:r>
              <a:rPr lang="en-US" dirty="0"/>
              <a:t>Other services:</a:t>
            </a:r>
          </a:p>
          <a:p>
            <a:pPr lvl="1"/>
            <a:r>
              <a:rPr lang="en-US" dirty="0"/>
              <a:t>Email, Mailing List, File Transfer Protocol (FTP), Instant Messaging, News Groups, Chat Rooms, … …</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9219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Client Server Model</a:t>
            </a: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dirty="0"/>
          </a:p>
        </p:txBody>
      </p:sp>
      <p:pic>
        <p:nvPicPr>
          <p:cNvPr id="5" name="Picture 6"/>
          <p:cNvPicPr>
            <a:picLocks noChangeAspect="1" noChangeArrowheads="1"/>
          </p:cNvPicPr>
          <p:nvPr/>
        </p:nvPicPr>
        <p:blipFill>
          <a:blip r:embed="rId2"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2799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lstStyle/>
          <a:p>
            <a:pPr>
              <a:buFont typeface="Wingdings" panose="05000000000000000000" pitchFamily="2" charset="2"/>
              <a:buChar char="Ø"/>
            </a:pPr>
            <a:r>
              <a:rPr lang="en-CA" sz="2800" dirty="0"/>
              <a:t>Also known as a web address. It is a reference (an address) to a resource on the Internet</a:t>
            </a:r>
            <a:r>
              <a:rPr lang="en-US" sz="2800" dirty="0"/>
              <a:t>. </a:t>
            </a:r>
          </a:p>
          <a:p>
            <a:pPr marL="400050" lvl="1" indent="0">
              <a:buNone/>
            </a:pPr>
            <a:endParaRPr lang="en-US" sz="1400" dirty="0"/>
          </a:p>
          <a:p>
            <a:pPr marL="0" indent="0">
              <a:buNone/>
            </a:pPr>
            <a:r>
              <a:rPr lang="en-US" sz="2400" b="1" dirty="0">
                <a:effectLst>
                  <a:outerShdw blurRad="38100" dist="38100" dir="2700000" algn="tl">
                    <a:srgbClr val="000000">
                      <a:alpha val="43137"/>
                    </a:srgbClr>
                  </a:outerShdw>
                </a:effectLst>
                <a:latin typeface="Arial Narrow" panose="020B0606020202030204" pitchFamily="34" charset="0"/>
              </a:rPr>
              <a:t>    https://</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scs.senecac.on.ca:</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rPr>
              <a:t>443</a:t>
            </a:r>
            <a:r>
              <a:rPr lang="en-US" sz="2400" b="1" dirty="0">
                <a:effectLst>
                  <a:outerShdw blurRad="38100" dist="38100" dir="2700000" algn="tl">
                    <a:srgbClr val="000000">
                      <a:alpha val="43137"/>
                    </a:srgbClr>
                  </a:outerShdw>
                </a:effectLst>
                <a:latin typeface="Arial Narrow" panose="020B0606020202030204" pitchFamily="34" charset="0"/>
              </a:rPr>
              <a:t>/~wei.song/index.html</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rPr>
              <a:t>#timetable</a:t>
            </a:r>
          </a:p>
          <a:p>
            <a:pPr lvl="1"/>
            <a:r>
              <a:rPr lang="en-US" sz="2400" dirty="0"/>
              <a:t>protocol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https://</a:t>
            </a:r>
          </a:p>
          <a:p>
            <a:pPr lvl="1"/>
            <a:r>
              <a:rPr lang="en-US" sz="2400" dirty="0"/>
              <a:t>domain / host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scs.senecac.on.ca</a:t>
            </a:r>
          </a:p>
          <a:p>
            <a:pPr lvl="1"/>
            <a:r>
              <a:rPr lang="en-US" sz="2400" dirty="0"/>
              <a:t>port = </a:t>
            </a:r>
            <a:r>
              <a:rPr lang="en-US" sz="2400" b="1" dirty="0">
                <a:solidFill>
                  <a:srgbClr val="7030A0"/>
                </a:solidFill>
                <a:effectLst>
                  <a:outerShdw blurRad="38100" dist="38100" dir="2700000" algn="tl">
                    <a:srgbClr val="000000">
                      <a:alpha val="43137"/>
                    </a:srgbClr>
                  </a:outerShdw>
                </a:effectLst>
                <a:latin typeface="Arial Narrow" panose="020B0606020202030204" pitchFamily="34" charset="0"/>
                <a:ea typeface="+mn-ea"/>
                <a:cs typeface="+mn-cs"/>
              </a:rPr>
              <a:t>443</a:t>
            </a:r>
            <a:r>
              <a:rPr lang="en-US" sz="2400" dirty="0"/>
              <a:t>, default for HTTPS</a:t>
            </a:r>
          </a:p>
          <a:p>
            <a:pPr lvl="1"/>
            <a:r>
              <a:rPr lang="en-US" sz="2400" dirty="0"/>
              <a:t>file / resource ID = </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a:t>
            </a:r>
            <a:r>
              <a:rPr lang="en-US" sz="2400" b="1" dirty="0" err="1">
                <a:effectLst>
                  <a:outerShdw blurRad="38100" dist="38100" dir="2700000" algn="tl">
                    <a:srgbClr val="000000">
                      <a:alpha val="43137"/>
                    </a:srgbClr>
                  </a:outerShdw>
                </a:effectLst>
                <a:latin typeface="Arial Narrow" panose="020B0606020202030204" pitchFamily="34" charset="0"/>
                <a:ea typeface="+mn-ea"/>
                <a:cs typeface="+mn-cs"/>
              </a:rPr>
              <a:t>wei.song</a:t>
            </a:r>
            <a:r>
              <a:rPr lang="en-US" sz="2400" b="1" dirty="0">
                <a:effectLst>
                  <a:outerShdw blurRad="38100" dist="38100" dir="2700000" algn="tl">
                    <a:srgbClr val="000000">
                      <a:alpha val="43137"/>
                    </a:srgbClr>
                  </a:outerShdw>
                </a:effectLst>
                <a:latin typeface="Arial Narrow" panose="020B0606020202030204" pitchFamily="34" charset="0"/>
                <a:ea typeface="+mn-ea"/>
                <a:cs typeface="+mn-cs"/>
              </a:rPr>
              <a:t>/index.html</a:t>
            </a:r>
          </a:p>
          <a:p>
            <a:pPr lvl="1"/>
            <a:r>
              <a:rPr lang="en-US" sz="2400" dirty="0"/>
              <a:t>reference = </a:t>
            </a:r>
            <a:r>
              <a:rPr lang="en-US" sz="2400" b="1" dirty="0">
                <a:solidFill>
                  <a:srgbClr val="0000CC"/>
                </a:solidFill>
                <a:effectLst>
                  <a:outerShdw blurRad="38100" dist="38100" dir="2700000" algn="tl">
                    <a:srgbClr val="000000">
                      <a:alpha val="43137"/>
                    </a:srgbClr>
                  </a:outerShdw>
                </a:effectLst>
                <a:latin typeface="Arial Narrow" panose="020B0606020202030204" pitchFamily="34" charset="0"/>
                <a:ea typeface="+mn-ea"/>
                <a:cs typeface="+mn-cs"/>
              </a:rPr>
              <a:t>#timetable</a:t>
            </a:r>
          </a:p>
          <a:p>
            <a:pPr lvl="1"/>
            <a:endParaRPr lang="en-US" sz="1400" dirty="0"/>
          </a:p>
          <a:p>
            <a:pPr>
              <a:buFont typeface="Wingdings" panose="05000000000000000000" pitchFamily="2" charset="2"/>
              <a:buChar char="Ø"/>
            </a:pPr>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dirty="0"/>
          </a:p>
        </p:txBody>
      </p:sp>
    </p:spTree>
    <p:extLst>
      <p:ext uri="{BB962C8B-B14F-4D97-AF65-F5344CB8AC3E}">
        <p14:creationId xmlns:p14="http://schemas.microsoft.com/office/powerpoint/2010/main" val="427887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System/Server)</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IP addresses. DNS servers (name servers) associate the domain names with the IP address</a:t>
            </a:r>
          </a:p>
          <a:p>
            <a:pPr>
              <a:buFont typeface="Wingdings" panose="05000000000000000000" pitchFamily="2" charset="2"/>
              <a:buChar char="Ø"/>
            </a:pPr>
            <a:r>
              <a:rPr lang="en-CA" sz="2000" dirty="0"/>
              <a:t>e.g. </a:t>
            </a:r>
          </a:p>
          <a:p>
            <a:pPr marL="400050" lvl="1" indent="0">
              <a:buNone/>
            </a:pPr>
            <a:r>
              <a:rPr lang="en-CA" sz="2000" dirty="0"/>
              <a:t>  zenit.senecac.on.ca is used to identify IP address 142.204.140.203.</a:t>
            </a:r>
          </a:p>
          <a:p>
            <a:pPr>
              <a:buFont typeface="Wingdings" panose="05000000000000000000" pitchFamily="2" charset="2"/>
              <a:buChar char="Ø"/>
            </a:pPr>
            <a:r>
              <a:rPr lang="en-CA" sz="2400" dirty="0"/>
              <a:t>In 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185032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Hypertext Transfer Protocol </a:t>
            </a:r>
          </a:p>
        </p:txBody>
      </p:sp>
      <p:sp>
        <p:nvSpPr>
          <p:cNvPr id="3" name="Content Placeholder 2"/>
          <p:cNvSpPr>
            <a:spLocks noGrp="1"/>
          </p:cNvSpPr>
          <p:nvPr>
            <p:ph idx="1"/>
          </p:nvPr>
        </p:nvSpPr>
        <p:spPr>
          <a:xfrm>
            <a:off x="301625" y="1196752"/>
            <a:ext cx="8540750" cy="4902423"/>
          </a:xfrm>
        </p:spPr>
        <p:txBody>
          <a:bodyPr>
            <a:noAutofit/>
          </a:bodyPr>
          <a:lstStyle/>
          <a:p>
            <a:pPr>
              <a:spcBef>
                <a:spcPts val="1200"/>
              </a:spcBef>
              <a:buFont typeface="Wingdings" panose="05000000000000000000" pitchFamily="2" charset="2"/>
              <a:buChar char="Ø"/>
            </a:pPr>
            <a:r>
              <a:rPr lang="en-US" sz="2400" dirty="0">
                <a:solidFill>
                  <a:srgbClr val="000099"/>
                </a:solidFill>
                <a:effectLst>
                  <a:outerShdw blurRad="38100" dist="38100" dir="2700000" algn="tl">
                    <a:srgbClr val="000000">
                      <a:alpha val="43137"/>
                    </a:srgbClr>
                  </a:outerShdw>
                </a:effectLst>
              </a:rPr>
              <a:t>HTTP, the Hypertext Transfer Protocol</a:t>
            </a:r>
            <a:r>
              <a:rPr lang="en-US" sz="2400" dirty="0">
                <a:effectLst/>
              </a:rPr>
              <a:t>, is the application-layer protocol that is used to transfer data on </a:t>
            </a:r>
            <a:r>
              <a:rPr lang="en-US" sz="2400" dirty="0">
                <a:solidFill>
                  <a:srgbClr val="0000CC"/>
                </a:solidFill>
                <a:effectLst>
                  <a:outerShdw blurRad="38100" dist="38100" dir="2700000" algn="tl">
                    <a:srgbClr val="000000">
                      <a:alpha val="43137"/>
                    </a:srgbClr>
                  </a:outerShdw>
                </a:effectLst>
              </a:rPr>
              <a:t>the</a:t>
            </a:r>
            <a:r>
              <a:rPr lang="en-US" sz="2400" dirty="0">
                <a:effectLst/>
              </a:rPr>
              <a:t> (World Wide) </a:t>
            </a:r>
            <a:r>
              <a:rPr lang="en-US" sz="2400" dirty="0">
                <a:solidFill>
                  <a:srgbClr val="0000CC"/>
                </a:solidFill>
                <a:effectLst>
                  <a:outerShdw blurRad="38100" dist="38100" dir="2700000" algn="tl">
                    <a:srgbClr val="000000">
                      <a:alpha val="43137"/>
                    </a:srgbClr>
                  </a:outerShdw>
                </a:effectLst>
              </a:rPr>
              <a:t>Web</a:t>
            </a:r>
            <a:r>
              <a:rPr lang="en-US" sz="2400" dirty="0">
                <a:effectLst/>
              </a:rPr>
              <a:t>. </a:t>
            </a:r>
          </a:p>
          <a:p>
            <a:pPr>
              <a:spcBef>
                <a:spcPts val="1200"/>
              </a:spcBef>
              <a:buFont typeface="Wingdings" panose="05000000000000000000" pitchFamily="2" charset="2"/>
              <a:buChar char="Ø"/>
            </a:pPr>
            <a:r>
              <a:rPr lang="en-US" sz="2400" dirty="0">
                <a:effectLst/>
              </a:rPr>
              <a:t>HTTP comprises the rules governing the</a:t>
            </a:r>
            <a:r>
              <a:rPr lang="en-US" sz="2400" dirty="0">
                <a:effectLst>
                  <a:outerShdw blurRad="38100" dist="38100" dir="2700000" algn="tl">
                    <a:srgbClr val="000000">
                      <a:alpha val="43137"/>
                    </a:srgbClr>
                  </a:outerShdw>
                </a:effectLst>
              </a:rPr>
              <a:t> </a:t>
            </a:r>
            <a:r>
              <a:rPr lang="en-US" sz="2400" dirty="0">
                <a:solidFill>
                  <a:srgbClr val="0000CC"/>
                </a:solidFill>
                <a:effectLst>
                  <a:outerShdw blurRad="38100" dist="38100" dir="2700000" algn="tl">
                    <a:srgbClr val="000000">
                      <a:alpha val="43137"/>
                    </a:srgbClr>
                  </a:outerShdw>
                </a:effectLst>
              </a:rPr>
              <a:t>format and content</a:t>
            </a:r>
            <a:r>
              <a:rPr lang="en-US" sz="2400" dirty="0">
                <a:effectLst>
                  <a:outerShdw blurRad="38100" dist="38100" dir="2700000" algn="tl">
                    <a:srgbClr val="000000">
                      <a:alpha val="43137"/>
                    </a:srgbClr>
                  </a:outerShdw>
                </a:effectLst>
              </a:rPr>
              <a:t> </a:t>
            </a:r>
            <a:r>
              <a:rPr lang="en-US" sz="2400" dirty="0">
                <a:effectLst/>
              </a:rPr>
              <a:t>of the conversation between </a:t>
            </a:r>
            <a:r>
              <a:rPr lang="en-US" sz="2400" dirty="0">
                <a:effectLst>
                  <a:outerShdw blurRad="38100" dist="38100" dir="2700000" algn="tl">
                    <a:srgbClr val="000000">
                      <a:alpha val="43137"/>
                    </a:srgbClr>
                  </a:outerShdw>
                </a:effectLst>
              </a:rPr>
              <a:t>a web client and server</a:t>
            </a:r>
            <a:r>
              <a:rPr lang="en-US" sz="2400" dirty="0">
                <a:effectLst/>
              </a:rPr>
              <a:t>. </a:t>
            </a:r>
          </a:p>
          <a:p>
            <a:pPr>
              <a:spcBef>
                <a:spcPts val="1200"/>
              </a:spcBef>
              <a:buFont typeface="Wingdings" panose="05000000000000000000" pitchFamily="2" charset="2"/>
              <a:buChar char="Ø"/>
            </a:pPr>
            <a:r>
              <a:rPr lang="en-CA" sz="2400" dirty="0">
                <a:effectLst/>
              </a:rPr>
              <a:t>HTTP </a:t>
            </a:r>
            <a:r>
              <a:rPr lang="en-CA" sz="2400" dirty="0"/>
              <a:t>functions as a </a:t>
            </a:r>
            <a:r>
              <a:rPr lang="en-CA" sz="2400" dirty="0">
                <a:effectLst>
                  <a:outerShdw blurRad="38100" dist="38100" dir="2700000" algn="tl">
                    <a:srgbClr val="000000">
                      <a:alpha val="43137"/>
                    </a:srgbClr>
                  </a:outerShdw>
                </a:effectLst>
              </a:rPr>
              <a:t>request-response</a:t>
            </a:r>
            <a:r>
              <a:rPr lang="en-CA" sz="2400" dirty="0"/>
              <a:t> protocol in the client-server computing model. </a:t>
            </a:r>
            <a:endParaRPr lang="en-US" sz="2400" dirty="0"/>
          </a:p>
          <a:p>
            <a:pPr>
              <a:spcBef>
                <a:spcPts val="1200"/>
              </a:spcBef>
              <a:buFont typeface="Wingdings" panose="05000000000000000000" pitchFamily="2" charset="2"/>
              <a:buChar char="Ø"/>
            </a:pPr>
            <a:r>
              <a:rPr lang="en-US" sz="2400" dirty="0"/>
              <a:t>HTTP is </a:t>
            </a:r>
            <a:r>
              <a:rPr lang="en-US" sz="2400" dirty="0">
                <a:solidFill>
                  <a:srgbClr val="FF0000"/>
                </a:solidFill>
                <a:effectLst>
                  <a:outerShdw blurRad="38100" dist="38100" dir="2700000" algn="tl">
                    <a:srgbClr val="000000">
                      <a:alpha val="43137"/>
                    </a:srgbClr>
                  </a:outerShdw>
                </a:effectLst>
              </a:rPr>
              <a:t>stateless</a:t>
            </a:r>
            <a:r>
              <a:rPr lang="en-US" sz="2400" dirty="0"/>
              <a:t>.</a:t>
            </a:r>
          </a:p>
          <a:p>
            <a:pPr lvl="1"/>
            <a:r>
              <a:rPr lang="en-US" sz="2000" dirty="0"/>
              <a:t>The server doesn't keep any data (state) between two requests.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847305439"/>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5726</TotalTime>
  <Words>4488</Words>
  <Application>Microsoft Macintosh PowerPoint</Application>
  <PresentationFormat>On-screen Show (4:3)</PresentationFormat>
  <Paragraphs>611</Paragraphs>
  <Slides>48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Brush Script MT</vt:lpstr>
      <vt:lpstr>Arial</vt:lpstr>
      <vt:lpstr>Arial Narrow</vt:lpstr>
      <vt:lpstr>Calibri</vt:lpstr>
      <vt:lpstr>Courier New</vt:lpstr>
      <vt:lpstr>Helvetica Neue</vt:lpstr>
      <vt:lpstr>Lucida Console</vt:lpstr>
      <vt:lpstr>Tahoma</vt:lpstr>
      <vt:lpstr>Tahoma (Body)</vt:lpstr>
      <vt:lpstr>Tahoma (Headings)</vt:lpstr>
      <vt:lpstr>Times New Roman</vt:lpstr>
      <vt:lpstr>Wingdings</vt:lpstr>
      <vt:lpstr>Compass</vt:lpstr>
      <vt:lpstr>WEB222 - Web Programming Principles</vt:lpstr>
      <vt:lpstr>Agenda</vt:lpstr>
      <vt:lpstr>Internet Architecture</vt:lpstr>
      <vt:lpstr>Internet Protocol Suite</vt:lpstr>
      <vt:lpstr>Services Provided by the Internet</vt:lpstr>
      <vt:lpstr>Client Server Model</vt:lpstr>
      <vt:lpstr>Uniform Resource Locators (URL)</vt:lpstr>
      <vt:lpstr>DNS (Domain Name System/Server)</vt:lpstr>
      <vt:lpstr>Hypertext Transfer Protocol </vt:lpstr>
      <vt:lpstr>HTTP Request and Response Messages</vt:lpstr>
      <vt:lpstr>HTTP Secure</vt:lpstr>
      <vt:lpstr>Web Application</vt:lpstr>
      <vt:lpstr>Front-end Web Application</vt:lpstr>
      <vt:lpstr>Front-end Web Application</vt:lpstr>
      <vt:lpstr>Introduction to JavaScript</vt:lpstr>
      <vt:lpstr>Introduction to JavaScript (cont’d)</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console.log()</vt:lpstr>
      <vt:lpstr>prompt()</vt:lpstr>
      <vt:lpstr>Expressions</vt:lpstr>
      <vt:lpstr>Expressions - Ternary Operator</vt:lpstr>
      <vt:lpstr>Arithmetic Operators</vt:lpstr>
      <vt:lpstr>Arithmetic Operators - Assigning Values</vt:lpstr>
      <vt:lpstr>Logical Operators</vt:lpstr>
      <vt:lpstr>Comparison Operators</vt:lpstr>
      <vt:lpstr>Other Operators</vt:lpstr>
      <vt:lpstr>Strings and Quotation Marks</vt:lpstr>
      <vt:lpstr>Concatenation of Strings</vt:lpstr>
      <vt:lpstr>Adding Strings and Numbers</vt:lpstr>
      <vt:lpstr>Example - Evaluating Expressions</vt:lpstr>
      <vt:lpstr>Programming Constructs</vt:lpstr>
      <vt:lpstr>Construct (1) - Sequence</vt:lpstr>
      <vt:lpstr>Construct (2) - Selection</vt:lpstr>
      <vt:lpstr>if-else Example </vt:lpstr>
      <vt:lpstr>Switch-case Example </vt:lpstr>
      <vt:lpstr>Construct (3) - Iteration</vt:lpstr>
      <vt:lpstr>for loop Example</vt:lpstr>
      <vt:lpstr>for in loop Example</vt:lpstr>
      <vt:lpstr>while &amp; do…while loop Examples</vt:lpstr>
      <vt:lpstr>break and continue Statements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WEB222</dc:title>
  <dc:creator>Wei Song</dc:creator>
  <cp:lastModifiedBy>Sampreet Klair</cp:lastModifiedBy>
  <cp:revision>258</cp:revision>
  <cp:lastPrinted>2001-07-23T19:37:02Z</cp:lastPrinted>
  <dcterms:created xsi:type="dcterms:W3CDTF">2001-03-26T00:24:34Z</dcterms:created>
  <dcterms:modified xsi:type="dcterms:W3CDTF">2023-09-06T15:15:28Z</dcterms:modified>
</cp:coreProperties>
</file>