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66" r:id="rId2"/>
    <p:sldId id="271" r:id="rId3"/>
    <p:sldId id="285" r:id="rId4"/>
    <p:sldId id="300" r:id="rId5"/>
    <p:sldId id="301" r:id="rId6"/>
    <p:sldId id="302" r:id="rId7"/>
    <p:sldId id="345" r:id="rId8"/>
    <p:sldId id="286" r:id="rId9"/>
    <p:sldId id="287" r:id="rId10"/>
    <p:sldId id="288" r:id="rId11"/>
    <p:sldId id="304" r:id="rId12"/>
    <p:sldId id="346" r:id="rId13"/>
    <p:sldId id="306" r:id="rId14"/>
    <p:sldId id="349" r:id="rId15"/>
    <p:sldId id="305" r:id="rId16"/>
    <p:sldId id="350" r:id="rId17"/>
    <p:sldId id="307" r:id="rId18"/>
    <p:sldId id="311" r:id="rId19"/>
    <p:sldId id="308" r:id="rId20"/>
    <p:sldId id="309" r:id="rId21"/>
    <p:sldId id="312" r:id="rId22"/>
    <p:sldId id="343" r:id="rId23"/>
    <p:sldId id="347" r:id="rId24"/>
    <p:sldId id="348" r:id="rId25"/>
    <p:sldId id="277" r:id="rId2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4" autoAdjust="0"/>
    <p:restoredTop sz="94916" autoAdjust="0"/>
  </p:normalViewPr>
  <p:slideViewPr>
    <p:cSldViewPr>
      <p:cViewPr varScale="1">
        <p:scale>
          <a:sx n="118" d="100"/>
          <a:sy n="118" d="100"/>
        </p:scale>
        <p:origin x="18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ll-digi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multiple-field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textare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radio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checkbo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select-singl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select-multip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forms/input-tags-html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cs.senecac.on.ca/~wei.song/web222/code/js/validation-html5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11: Using JS in HTML,</a:t>
            </a:r>
          </a:p>
          <a:p>
            <a:pPr eaLnBrk="1" hangingPunct="1"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D0272C-F1C9-4935-9BF6-19507CADDD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207B8DF-6C56-4D9F-892A-76BE2DC0092D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2401"/>
            <a:ext cx="8227764" cy="900336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  <a:endParaRPr lang="en-CA" altLang="en-US" sz="3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27764" cy="46086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 (</a:t>
            </a:r>
            <a:r>
              <a:rPr lang="en-CA" altLang="en-US" sz="2800" dirty="0" err="1"/>
              <a:t>cont</a:t>
            </a:r>
            <a:r>
              <a:rPr lang="en-CA" altLang="en-US" sz="2800" dirty="0"/>
              <a:t>’)</a:t>
            </a:r>
          </a:p>
          <a:p>
            <a:pPr lvl="1">
              <a:lnSpc>
                <a:spcPct val="80000"/>
              </a:lnSpc>
            </a:pPr>
            <a:endParaRPr lang="en-CA" altLang="en-US" sz="24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Reasonableness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reasonable based on other information supplied or information available to us. This test needs to be review periodically.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Check Digit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for example, a credit card number or a Driver's license number is valid.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Consistency Test MULTIPLE FIELD(s)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consistent with other info</a:t>
            </a:r>
            <a:r>
              <a:rPr lang="en-CA" altLang="en-US" sz="1800" dirty="0"/>
              <a:t>rmation entered. </a:t>
            </a:r>
          </a:p>
        </p:txBody>
      </p:sp>
    </p:spTree>
    <p:extLst>
      <p:ext uri="{BB962C8B-B14F-4D97-AF65-F5344CB8AC3E}">
        <p14:creationId xmlns:p14="http://schemas.microsoft.com/office/powerpoint/2010/main" val="295045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form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event attribute</a:t>
            </a:r>
          </a:p>
          <a:p>
            <a:pPr lvl="1"/>
            <a:r>
              <a:rPr lang="en-CA" sz="2400" dirty="0"/>
              <a:t>Execute a JavaScript when a form is submitted.</a:t>
            </a:r>
          </a:p>
          <a:p>
            <a:pPr lvl="1"/>
            <a:r>
              <a:rPr lang="en-CA" sz="2400" dirty="0"/>
              <a:t>The browser will stop sending the form to server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CA" sz="2400" dirty="0"/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the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attribute (event handler) gets the value of “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false</a:t>
            </a:r>
            <a:r>
              <a:rPr lang="en-CA" sz="2400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&lt;form id='example' name='example' method='post'   </a:t>
            </a:r>
          </a:p>
          <a:p>
            <a:pPr marL="857250" lvl="2" indent="0">
              <a:buNone/>
            </a:pPr>
            <a:r>
              <a:rPr lang="en-CA" sz="2000" dirty="0"/>
              <a:t>          action='https://httpbin.org/post'  </a:t>
            </a:r>
          </a:p>
          <a:p>
            <a:pPr marL="857250" lvl="2" indent="0">
              <a:buNone/>
            </a:pPr>
            <a:r>
              <a:rPr lang="en-CA" sz="2000" dirty="0"/>
              <a:t>       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000" dirty="0"/>
              <a:t>='</a:t>
            </a:r>
            <a:r>
              <a:rPr lang="en-CA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 err="1"/>
              <a:t>formValidation</a:t>
            </a:r>
            <a:r>
              <a:rPr lang="en-CA" sz="2000" dirty="0"/>
              <a:t>();'&gt;</a:t>
            </a:r>
          </a:p>
          <a:p>
            <a:pPr marL="857250" lvl="2" indent="0">
              <a:buNone/>
            </a:pPr>
            <a:r>
              <a:rPr lang="en-CA" sz="2000" dirty="0"/>
              <a:t>    …. ….</a:t>
            </a:r>
          </a:p>
          <a:p>
            <a:pPr marL="857250" lvl="2" indent="0">
              <a:buNone/>
            </a:pPr>
            <a:r>
              <a:rPr lang="en-CA" sz="2000" dirty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000" dirty="0"/>
              <a:t>never use </a:t>
            </a:r>
            <a:r>
              <a:rPr lang="en-CA" sz="2000" dirty="0" err="1"/>
              <a:t>onsubmit</a:t>
            </a:r>
            <a:r>
              <a:rPr lang="en-CA" sz="2000" dirty="0"/>
              <a:t> on the submit button. That will not stop the invalid data to be send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31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digits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400" dirty="0"/>
              <a:t>Code: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function </a:t>
            </a:r>
            <a:r>
              <a:rPr lang="en-CA" sz="1800" dirty="0" err="1">
                <a:solidFill>
                  <a:prstClr val="black"/>
                </a:solidFill>
              </a:rPr>
              <a:t>validatePhoneNumber</a:t>
            </a:r>
            <a:r>
              <a:rPr lang="en-CA" sz="1800" dirty="0">
                <a:solidFill>
                  <a:prstClr val="black"/>
                </a:solidFill>
              </a:rPr>
              <a:t>()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solidFill>
                  <a:prstClr val="black"/>
                </a:solidFill>
              </a:rPr>
              <a:t> errors = document.querySelector("#errors");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solidFill>
                  <a:prstClr val="black"/>
                </a:solidFill>
              </a:rPr>
              <a:t> input = </a:t>
            </a:r>
            <a:r>
              <a:rPr lang="en-CA" sz="1800" dirty="0"/>
              <a:t>document.</a:t>
            </a:r>
            <a:r>
              <a:rPr lang="en-CA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form1. </a:t>
            </a:r>
            <a:r>
              <a:rPr lang="en-CA" sz="18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r>
              <a:rPr lang="en-CA" sz="1800" dirty="0" err="1">
                <a:solidFill>
                  <a:prstClr val="black"/>
                </a:solidFill>
              </a:rPr>
              <a:t>.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value.trim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CA" sz="1800" dirty="0">
                <a:solidFill>
                  <a:prstClr val="black"/>
                </a:solidFill>
              </a:rPr>
              <a:t> (</a:t>
            </a:r>
            <a:r>
              <a:rPr lang="en-CA" sz="1800" dirty="0" err="1">
                <a:solidFill>
                  <a:prstClr val="black"/>
                </a:solidFill>
              </a:rPr>
              <a:t>parseInt</a:t>
            </a:r>
            <a:r>
              <a:rPr lang="en-CA" sz="1800" dirty="0">
                <a:solidFill>
                  <a:prstClr val="black"/>
                </a:solidFill>
              </a:rPr>
              <a:t>(input) != input)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     </a:t>
            </a:r>
            <a:r>
              <a:rPr lang="en-CA" sz="1800" dirty="0" err="1">
                <a:solidFill>
                  <a:prstClr val="black"/>
                </a:solidFill>
              </a:rPr>
              <a:t>errors.innerHTML</a:t>
            </a:r>
            <a:r>
              <a:rPr lang="en-CA" sz="1800" dirty="0">
                <a:solidFill>
                  <a:prstClr val="black"/>
                </a:solidFill>
              </a:rPr>
              <a:t> += '&lt;p&gt;* Please enter a phone number, numbers only&lt;/p&gt;';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     </a:t>
            </a:r>
            <a:r>
              <a:rPr lang="en-CA" sz="1800" dirty="0"/>
              <a:t>document.</a:t>
            </a:r>
            <a:r>
              <a:rPr lang="en-CA" sz="1800" dirty="0">
                <a:solidFill>
                  <a:prstClr val="black"/>
                </a:solidFill>
              </a:rPr>
              <a:t>form1. </a:t>
            </a:r>
            <a:r>
              <a:rPr lang="en-CA" sz="1800" dirty="0" err="1">
                <a:solidFill>
                  <a:prstClr val="black"/>
                </a:solidFill>
              </a:rPr>
              <a:t>phone.focus</a:t>
            </a:r>
            <a:r>
              <a:rPr lang="en-CA" sz="1800" dirty="0">
                <a:solidFill>
                  <a:prstClr val="black"/>
                </a:solidFill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	 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solidFill>
                  <a:prstClr val="black"/>
                </a:solidFill>
              </a:rPr>
              <a:t> false; </a:t>
            </a:r>
            <a:r>
              <a:rPr lang="en-CA" sz="1800" dirty="0">
                <a:solidFill>
                  <a:srgbClr val="006600"/>
                </a:solidFill>
              </a:rPr>
              <a:t>// failed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} 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solidFill>
                  <a:prstClr val="black"/>
                </a:solidFill>
              </a:rPr>
              <a:t> true; </a:t>
            </a:r>
            <a:r>
              <a:rPr lang="en-CA" sz="1800" dirty="0">
                <a:solidFill>
                  <a:srgbClr val="006600"/>
                </a:solidFill>
              </a:rPr>
              <a:t>// passed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}</a:t>
            </a:r>
          </a:p>
          <a:p>
            <a:pPr marL="457200" indent="-457200"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 validation for this course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js-form-validation-all-digits.html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074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500" dirty="0"/>
              <a:t>function </a:t>
            </a:r>
            <a:r>
              <a:rPr lang="en-CA" sz="1500" dirty="0" err="1"/>
              <a:t>validateSurname</a:t>
            </a:r>
            <a:r>
              <a:rPr lang="en-CA" sz="1500" dirty="0"/>
              <a:t>() {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true</a:t>
            </a:r>
            <a:r>
              <a:rPr lang="en-CA" sz="1500" dirty="0"/>
              <a:t>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elem</a:t>
            </a:r>
            <a:r>
              <a:rPr lang="en-CA" sz="1500" dirty="0"/>
              <a:t> = document.getElementById("client");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/>
              <a:t>elem.value.trim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   	 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inputValue.toUpperCase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457200" lvl="1" indent="0">
              <a:buNone/>
            </a:pPr>
            <a:r>
              <a:rPr lang="en-CA" sz="1500" dirty="0"/>
              <a:t>    for (var </a:t>
            </a:r>
            <a:r>
              <a:rPr lang="en-CA" sz="1500" dirty="0" err="1"/>
              <a:t>i</a:t>
            </a:r>
            <a:r>
              <a:rPr lang="en-CA" sz="1500" dirty="0"/>
              <a:t> = 0; </a:t>
            </a:r>
            <a:r>
              <a:rPr lang="en-CA" sz="1500" dirty="0" err="1"/>
              <a:t>i</a:t>
            </a:r>
            <a:r>
              <a:rPr lang="en-CA" sz="1500" dirty="0"/>
              <a:t> &lt; </a:t>
            </a:r>
            <a:r>
              <a:rPr lang="en-CA" sz="1500" dirty="0" err="1"/>
              <a:t>inputValue.length</a:t>
            </a:r>
            <a:r>
              <a:rPr lang="en-CA" sz="1500" dirty="0"/>
              <a:t>; </a:t>
            </a:r>
            <a:r>
              <a:rPr lang="en-CA" sz="1500" dirty="0" err="1"/>
              <a:t>i</a:t>
            </a:r>
            <a:r>
              <a:rPr lang="en-CA" sz="1500" dirty="0"/>
              <a:t>++) {</a:t>
            </a:r>
          </a:p>
          <a:p>
            <a:pPr marL="457200" lvl="1" indent="0">
              <a:buNone/>
            </a:pPr>
            <a:r>
              <a:rPr lang="en-CA" sz="1500" dirty="0"/>
              <a:t>	     // check all character are letters</a:t>
            </a:r>
          </a:p>
          <a:p>
            <a:pPr marL="457200" lvl="1" indent="0">
              <a:buNone/>
            </a:pPr>
            <a:r>
              <a:rPr lang="en-CA" sz="1500" dirty="0"/>
              <a:t>	     if 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"A" </a:t>
            </a:r>
            <a:r>
              <a:rPr lang="en-CA" sz="1500" dirty="0"/>
              <a:t>||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"Z" </a:t>
            </a:r>
            <a:r>
              <a:rPr lang="en-CA" sz="1500" dirty="0"/>
              <a:t>)  {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  <a:r>
              <a:rPr lang="en-CA" sz="1500" dirty="0"/>
              <a:t>; }</a:t>
            </a:r>
          </a:p>
          <a:p>
            <a:pPr marL="457200" lvl="1" indent="0">
              <a:buNone/>
            </a:pPr>
            <a:r>
              <a:rPr lang="en-CA" sz="1500" dirty="0"/>
              <a:t>    }  // for</a:t>
            </a:r>
          </a:p>
          <a:p>
            <a:pPr marL="457200" lvl="1" indent="0">
              <a:buNone/>
            </a:pPr>
            <a:r>
              <a:rPr lang="en-CA" sz="1500" dirty="0"/>
              <a:t>	</a:t>
            </a:r>
          </a:p>
          <a:p>
            <a:pPr marL="457200" lvl="1" indent="0">
              <a:buNone/>
            </a:pPr>
            <a:r>
              <a:rPr lang="en-CA" sz="1500" dirty="0"/>
              <a:t>    if (!</a:t>
            </a:r>
            <a:r>
              <a:rPr lang="en-CA" sz="1500" dirty="0" err="1"/>
              <a:t>allAlpha</a:t>
            </a:r>
            <a:r>
              <a:rPr lang="en-CA" sz="1500" dirty="0"/>
              <a:t>){</a:t>
            </a:r>
          </a:p>
          <a:p>
            <a:pPr marL="457200" lvl="1" indent="0">
              <a:buNone/>
            </a:pPr>
            <a:r>
              <a:rPr lang="en-CA" sz="1500" dirty="0"/>
              <a:t>	   alert("Name : Please enter client name with all alphabet letters.");</a:t>
            </a:r>
          </a:p>
          <a:p>
            <a:pPr marL="457200" lvl="1" indent="0">
              <a:buNone/>
            </a:pPr>
            <a:r>
              <a:rPr lang="en-CA" sz="1500" dirty="0"/>
              <a:t>	   </a:t>
            </a:r>
            <a:r>
              <a:rPr lang="en-CA" sz="1500" dirty="0" err="1"/>
              <a:t>elem.focus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	   return false;</a:t>
            </a:r>
          </a:p>
          <a:p>
            <a:pPr marL="457200" lvl="1" indent="0">
              <a:buNone/>
            </a:pPr>
            <a:r>
              <a:rPr lang="en-CA" sz="1500" dirty="0"/>
              <a:t>    } /* else */</a:t>
            </a:r>
          </a:p>
          <a:p>
            <a:pPr marL="457200" lvl="1" indent="0">
              <a:buNone/>
            </a:pPr>
            <a:r>
              <a:rPr lang="en-CA" sz="1500" dirty="0"/>
              <a:t>    return true;</a:t>
            </a:r>
          </a:p>
          <a:p>
            <a:pPr marL="457200" lvl="1" indent="0">
              <a:buNone/>
            </a:pPr>
            <a:r>
              <a:rPr lang="en-CA" sz="1500" dirty="0"/>
              <a:t>}  // function</a:t>
            </a:r>
            <a:r>
              <a:rPr lang="en-CA" sz="1400" b="1" dirty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600" dirty="0">
                <a:effectLst/>
                <a:hlinkClick r:id="rId2"/>
              </a:rPr>
              <a:t>js-form-validation-all-alphabetic-letters.html</a:t>
            </a: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068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(contains)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least one alphabetic letter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400" dirty="0"/>
              <a:t>function </a:t>
            </a:r>
            <a:r>
              <a:rPr lang="en-CA" sz="1400" dirty="0" err="1"/>
              <a:t>validateSurname</a:t>
            </a:r>
            <a:r>
              <a:rPr lang="en-CA" sz="1400" dirty="0"/>
              <a:t>() {</a:t>
            </a:r>
            <a:r>
              <a:rPr lang="en-CA" sz="1400" dirty="0">
                <a:solidFill>
                  <a:srgbClr val="FF0000"/>
                </a:solidFill>
              </a:rPr>
              <a:t> </a:t>
            </a:r>
            <a:endParaRPr lang="en-CA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400" dirty="0" err="1"/>
              <a:t>var</a:t>
            </a:r>
            <a:r>
              <a:rPr lang="en-CA" sz="1400" dirty="0"/>
              <a:t> errors = document.querySelector("#errors");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>
                <a:solidFill>
                  <a:srgbClr val="0000CC"/>
                </a:solidFill>
              </a:rPr>
              <a:t>passAlpha</a:t>
            </a:r>
            <a:r>
              <a:rPr lang="en-CA" sz="1400" dirty="0">
                <a:solidFill>
                  <a:srgbClr val="0000CC"/>
                </a:solidFill>
              </a:rPr>
              <a:t> = false</a:t>
            </a:r>
            <a:r>
              <a:rPr lang="en-CA" sz="1400" dirty="0"/>
              <a:t>;</a:t>
            </a:r>
          </a:p>
          <a:p>
            <a:pPr marL="457200" lvl="1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>
                <a:solidFill>
                  <a:srgbClr val="0000CC"/>
                </a:solidFill>
              </a:rPr>
              <a:t>alphString</a:t>
            </a:r>
            <a:r>
              <a:rPr lang="en-CA" sz="1400" dirty="0">
                <a:solidFill>
                  <a:srgbClr val="0000CC"/>
                </a:solidFill>
              </a:rPr>
              <a:t> = "</a:t>
            </a:r>
            <a:r>
              <a:rPr lang="en-CA" sz="1400" dirty="0" err="1">
                <a:solidFill>
                  <a:srgbClr val="0000CC"/>
                </a:solidFill>
              </a:rPr>
              <a:t>abcdefghijklmnopqrstuvwxyzABCDEFGHIJKLMNOPQRSTUVWXYZ</a:t>
            </a:r>
            <a:r>
              <a:rPr lang="en-CA" sz="1400" dirty="0"/>
              <a:t>";</a:t>
            </a:r>
          </a:p>
          <a:p>
            <a:pPr marL="457200" lvl="1" indent="0">
              <a:buNone/>
            </a:pPr>
            <a:r>
              <a:rPr lang="en-CA" sz="1400" dirty="0"/>
              <a:t>    var </a:t>
            </a:r>
            <a:r>
              <a:rPr lang="en-CA" sz="1400" dirty="0" err="1"/>
              <a:t>inputValue</a:t>
            </a:r>
            <a:r>
              <a:rPr lang="en-CA" sz="1400" dirty="0"/>
              <a:t> = document.form1.surname.value.trim();</a:t>
            </a:r>
          </a:p>
          <a:p>
            <a:pPr marL="457200" lvl="1" indent="0">
              <a:buNone/>
            </a:pPr>
            <a:r>
              <a:rPr lang="en-CA" sz="300" dirty="0"/>
              <a:t>   </a:t>
            </a:r>
          </a:p>
          <a:p>
            <a:pPr marL="457200" lvl="1" indent="0">
              <a:buNone/>
            </a:pPr>
            <a:r>
              <a:rPr lang="en-CA" sz="1400" dirty="0"/>
              <a:t>    for (var </a:t>
            </a:r>
            <a:r>
              <a:rPr lang="en-CA" sz="1400" dirty="0" err="1"/>
              <a:t>i</a:t>
            </a:r>
            <a:r>
              <a:rPr lang="en-CA" sz="1400" dirty="0"/>
              <a:t> = 0; </a:t>
            </a:r>
            <a:r>
              <a:rPr lang="en-CA" sz="1400" dirty="0" err="1"/>
              <a:t>i</a:t>
            </a:r>
            <a:r>
              <a:rPr lang="en-CA" sz="1400" dirty="0"/>
              <a:t> &lt; </a:t>
            </a:r>
            <a:r>
              <a:rPr lang="en-CA" sz="1400" dirty="0" err="1"/>
              <a:t>inputValue.length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 {</a:t>
            </a:r>
          </a:p>
          <a:p>
            <a:pPr marL="457200" lvl="1" indent="0">
              <a:buNone/>
            </a:pPr>
            <a:r>
              <a:rPr lang="en-CA" sz="1400" dirty="0"/>
              <a:t>	   // check at least one character is a letter</a:t>
            </a:r>
          </a:p>
          <a:p>
            <a:pPr marL="457200" lvl="1" indent="0">
              <a:buNone/>
            </a:pPr>
            <a:r>
              <a:rPr lang="en-CA" sz="1400" dirty="0"/>
              <a:t>	   if (</a:t>
            </a:r>
            <a:r>
              <a:rPr lang="en-CA" sz="1400" dirty="0" err="1"/>
              <a:t>alphString.indexOf</a:t>
            </a:r>
            <a:r>
              <a:rPr lang="en-CA" sz="1400" dirty="0"/>
              <a:t>(</a:t>
            </a:r>
            <a:r>
              <a:rPr lang="en-CA" sz="1400" dirty="0" err="1"/>
              <a:t>inputValue.substr</a:t>
            </a:r>
            <a:r>
              <a:rPr lang="en-CA" sz="1400" dirty="0"/>
              <a:t>(i,1))&gt;= 0)   { </a:t>
            </a:r>
            <a:r>
              <a:rPr lang="en-CA" sz="1400" dirty="0" err="1">
                <a:solidFill>
                  <a:srgbClr val="0000CC"/>
                </a:solidFill>
              </a:rPr>
              <a:t>passAlpha</a:t>
            </a:r>
            <a:r>
              <a:rPr lang="en-CA" sz="1400" dirty="0">
                <a:solidFill>
                  <a:srgbClr val="0000CC"/>
                </a:solidFill>
              </a:rPr>
              <a:t> = true; </a:t>
            </a:r>
            <a:r>
              <a:rPr lang="en-CA" sz="1400" dirty="0"/>
              <a:t>}</a:t>
            </a:r>
          </a:p>
          <a:p>
            <a:pPr marL="457200" lvl="1" indent="0">
              <a:buNone/>
            </a:pPr>
            <a:r>
              <a:rPr lang="en-CA" sz="1400" dirty="0"/>
              <a:t>	}  // for</a:t>
            </a:r>
          </a:p>
          <a:p>
            <a:pPr marL="457200" lvl="1" indent="0">
              <a:buNone/>
            </a:pPr>
            <a:r>
              <a:rPr lang="en-CA" sz="500" dirty="0"/>
              <a:t>	</a:t>
            </a:r>
          </a:p>
          <a:p>
            <a:pPr marL="457200" lvl="1" indent="0">
              <a:buNone/>
            </a:pPr>
            <a:r>
              <a:rPr lang="en-CA" sz="1400" dirty="0"/>
              <a:t>    if (!</a:t>
            </a:r>
            <a:r>
              <a:rPr lang="en-CA" sz="1400" dirty="0" err="1"/>
              <a:t>passAlpha</a:t>
            </a:r>
            <a:r>
              <a:rPr lang="en-CA" sz="1400" dirty="0"/>
              <a:t>){</a:t>
            </a:r>
          </a:p>
          <a:p>
            <a:pPr marL="457200" lvl="1" indent="0">
              <a:buNone/>
            </a:pPr>
            <a:r>
              <a:rPr lang="en-CA" sz="1400" dirty="0"/>
              <a:t>	   </a:t>
            </a:r>
            <a:r>
              <a:rPr lang="en-CA" sz="1400" dirty="0" err="1"/>
              <a:t>errors.innerHTML</a:t>
            </a:r>
            <a:r>
              <a:rPr lang="en-CA" sz="1400" dirty="0"/>
              <a:t> += </a:t>
            </a:r>
            <a:r>
              <a:rPr lang="en-CA" sz="1100" dirty="0"/>
              <a:t>"&lt;p&gt;* Name: Please enter a meaningful name with at least one Alphabet letter."&lt;/p&gt;";</a:t>
            </a:r>
            <a:endParaRPr lang="en-CA" sz="1400" dirty="0"/>
          </a:p>
          <a:p>
            <a:pPr marL="457200" lvl="1" indent="0">
              <a:buNone/>
            </a:pPr>
            <a:r>
              <a:rPr lang="en-CA" sz="1400" dirty="0"/>
              <a:t>	   </a:t>
            </a:r>
            <a:r>
              <a:rPr lang="en-CA" sz="1400" dirty="0" err="1"/>
              <a:t>frm.surname.focus</a:t>
            </a:r>
            <a:r>
              <a:rPr lang="en-CA" sz="1400" dirty="0"/>
              <a:t>();</a:t>
            </a:r>
          </a:p>
          <a:p>
            <a:pPr marL="457200" lvl="1" indent="0">
              <a:buNone/>
            </a:pPr>
            <a:r>
              <a:rPr lang="en-CA" sz="1400" dirty="0"/>
              <a:t>	   return false;</a:t>
            </a:r>
          </a:p>
          <a:p>
            <a:pPr marL="457200" lvl="1" indent="0">
              <a:buNone/>
            </a:pPr>
            <a:r>
              <a:rPr lang="en-CA" sz="1400" dirty="0"/>
              <a:t>	} else { return true; }</a:t>
            </a:r>
          </a:p>
          <a:p>
            <a:pPr marL="457200" lvl="1" indent="0">
              <a:buNone/>
            </a:pPr>
            <a:r>
              <a:rPr lang="en-CA" sz="1400" dirty="0"/>
              <a:t>}  // function</a:t>
            </a:r>
            <a:r>
              <a:rPr lang="en-CA" sz="1400" b="1" dirty="0"/>
              <a:t>	</a:t>
            </a:r>
          </a:p>
          <a:p>
            <a:pPr marL="457200" lvl="1" indent="0">
              <a:buNone/>
            </a:pPr>
            <a:endParaRPr lang="en-CA" sz="1000" b="1" dirty="0"/>
          </a:p>
          <a:p>
            <a:pPr marL="400050">
              <a:buFont typeface="Wingdings" panose="05000000000000000000" pitchFamily="2" charset="2"/>
              <a:buChar char="q"/>
            </a:pPr>
            <a:r>
              <a:rPr lang="en-CA" sz="2000" dirty="0">
                <a:effectLst/>
                <a:hlinkClick r:id="rId2"/>
              </a:rPr>
              <a:t>js-form-validation-at-least-1-letter.html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833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0" indent="0">
              <a:buNone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Summary: text field objects can be assessed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document.querySelector("#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89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2"/>
              </a:rPr>
              <a:t>js-form-validation-multiple-fields.html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Validation rules used:</a:t>
            </a:r>
          </a:p>
          <a:p>
            <a:pPr lvl="1"/>
            <a:r>
              <a:rPr lang="en-CA" sz="2400" dirty="0"/>
              <a:t>Validating name: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minimum 4; all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</a:t>
            </a:r>
          </a:p>
          <a:p>
            <a:pPr lvl="1"/>
            <a:r>
              <a:rPr lang="en-CA" sz="2400" dirty="0"/>
              <a:t>Validating phone number: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in the format: ###-###-####</a:t>
            </a:r>
          </a:p>
          <a:p>
            <a:pPr lvl="1"/>
            <a:r>
              <a:rPr lang="en-CA" sz="2400" dirty="0"/>
              <a:t>Error message: showed on web page.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Notes: - </a:t>
            </a:r>
            <a:r>
              <a:rPr lang="en-CA" sz="2000" dirty="0"/>
              <a:t>no “else-if” is used </a:t>
            </a:r>
            <a:r>
              <a:rPr lang="en-CA" sz="2000" dirty="0">
                <a:sym typeface="Wingdings" panose="05000000000000000000" pitchFamily="2" charset="2"/>
              </a:rPr>
              <a:t> for easy coding.</a:t>
            </a:r>
          </a:p>
          <a:p>
            <a:pPr marL="0" indent="0">
              <a:buNone/>
            </a:pPr>
            <a:r>
              <a:rPr lang="en-CA" sz="2400" dirty="0">
                <a:sym typeface="Wingdings" panose="05000000000000000000" pitchFamily="2" charset="2"/>
              </a:rPr>
              <a:t>              </a:t>
            </a:r>
            <a:r>
              <a:rPr lang="en-CA" sz="2400" dirty="0"/>
              <a:t>-</a:t>
            </a:r>
            <a:r>
              <a:rPr lang="en-CA" sz="2000" dirty="0">
                <a:sym typeface="Wingdings" panose="05000000000000000000" pitchFamily="2" charset="2"/>
              </a:rPr>
              <a:t> only </a:t>
            </a:r>
            <a:r>
              <a:rPr lang="en-CA" sz="2000" dirty="0"/>
              <a:t>one error message is showed at a time for each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7876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Rule: presence, not only whitespace(s)</a:t>
            </a:r>
          </a:p>
          <a:p>
            <a:pPr marL="400050" lvl="1" indent="0">
              <a:buNone/>
            </a:pPr>
            <a:r>
              <a:rPr lang="en-CA" dirty="0"/>
              <a:t> </a:t>
            </a:r>
            <a:r>
              <a:rPr lang="en-CA" sz="1800" dirty="0"/>
              <a:t>function </a:t>
            </a:r>
            <a:r>
              <a:rPr lang="en-CA" sz="1800" dirty="0" err="1"/>
              <a:t>validateTextarea</a:t>
            </a:r>
            <a:r>
              <a:rPr lang="en-CA" sz="1800" dirty="0"/>
              <a:t>(</a:t>
            </a:r>
            <a:r>
              <a:rPr lang="en-CA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CA" sz="1800" dirty="0"/>
              <a:t>)   {</a:t>
            </a:r>
          </a:p>
          <a:p>
            <a:pPr marL="400050" lvl="1" indent="0">
              <a:buNone/>
            </a:pPr>
            <a:r>
              <a:rPr lang="en-CA" sz="1600" dirty="0"/>
              <a:t>    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Validate that the textarea named "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in the form named  "form" has some text. */</a:t>
            </a:r>
          </a:p>
          <a:p>
            <a:pPr marL="400050" lvl="1" indent="0">
              <a:buNone/>
            </a:pPr>
            <a:r>
              <a:rPr lang="en-CA" sz="1800" dirty="0"/>
              <a:t>   if (</a:t>
            </a:r>
            <a:r>
              <a:rPr lang="en-CA" sz="1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CA" sz="1800" dirty="0" err="1"/>
              <a:t>.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r>
              <a:rPr lang="en-CA" sz="1800" dirty="0" err="1"/>
              <a:t>.value.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r>
              <a:rPr lang="en-CA" sz="1800" dirty="0"/>
              <a:t>length == 0) </a:t>
            </a:r>
            <a:r>
              <a:rPr lang="en-CA" sz="1600" dirty="0"/>
              <a:t>{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check length of textarea</a:t>
            </a:r>
          </a:p>
          <a:p>
            <a:pPr marL="800100" lvl="2" indent="0">
              <a:buNone/>
            </a:pPr>
            <a:r>
              <a:rPr lang="en-CA" sz="1400" dirty="0"/>
              <a:t>            </a:t>
            </a:r>
            <a:r>
              <a:rPr lang="en-US" sz="1400" dirty="0" err="1"/>
              <a:t>errors.innerHTML</a:t>
            </a:r>
            <a:r>
              <a:rPr lang="en-US" sz="1400" dirty="0"/>
              <a:t> += </a:t>
            </a:r>
            <a:r>
              <a:rPr lang="en-US" sz="1600" dirty="0">
                <a:effectLst/>
              </a:rPr>
              <a:t>"&lt;p&gt;* No input! Please enter your comments.&lt;/p&gt;";</a:t>
            </a:r>
            <a:endParaRPr lang="en-CA" sz="1600" dirty="0">
              <a:effectLst/>
            </a:endParaRPr>
          </a:p>
          <a:p>
            <a:pPr marL="400050" lvl="1" indent="0">
              <a:buNone/>
            </a:pPr>
            <a:r>
              <a:rPr lang="en-CA" sz="1800" dirty="0"/>
              <a:t>            form1.comments.value = "";</a:t>
            </a:r>
          </a:p>
          <a:p>
            <a:pPr marL="400050" lvl="1" indent="0">
              <a:buNone/>
            </a:pPr>
            <a:r>
              <a:rPr lang="en-CA" sz="1800" dirty="0"/>
              <a:t>            form1.comments.focus();</a:t>
            </a:r>
          </a:p>
          <a:p>
            <a:pPr marL="400050" lvl="1" indent="0">
              <a:buNone/>
            </a:pPr>
            <a:r>
              <a:rPr lang="en-CA" sz="1800" dirty="0"/>
              <a:t>            return false;</a:t>
            </a:r>
          </a:p>
          <a:p>
            <a:pPr marL="400050" lvl="1" indent="0">
              <a:buNone/>
            </a:pPr>
            <a:r>
              <a:rPr lang="en-CA" sz="1800" dirty="0"/>
              <a:t>     }</a:t>
            </a:r>
          </a:p>
          <a:p>
            <a:pPr marL="400050" lvl="1" indent="0">
              <a:buNone/>
            </a:pPr>
            <a:r>
              <a:rPr lang="en-CA" sz="1800" dirty="0"/>
              <a:t>     return true;</a:t>
            </a:r>
          </a:p>
          <a:p>
            <a:pPr marL="400050" lvl="1" indent="0">
              <a:buNone/>
            </a:pPr>
            <a:r>
              <a:rPr lang="en-CA" sz="1600" dirty="0"/>
              <a:t> } // </a:t>
            </a:r>
            <a:r>
              <a:rPr lang="en-CA" sz="1800" dirty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Js-form-validation-textarea.html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261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– radio button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must select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document.formname.radioname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1600" dirty="0"/>
              <a:t>  var checked = false;  </a:t>
            </a:r>
          </a:p>
          <a:p>
            <a:pPr marL="457200" lvl="1" indent="0">
              <a:buNone/>
            </a:pPr>
            <a:r>
              <a:rPr lang="en-CA" sz="1600" dirty="0"/>
              <a:t>  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checked = true;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js-form-validation-radio.html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693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checkbox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At least check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all of the boxes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none of the 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document.formname.checkboxname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2400" dirty="0"/>
              <a:t>   </a:t>
            </a:r>
            <a:r>
              <a:rPr lang="en-CA" sz="1600" dirty="0"/>
              <a:t>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counter++;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  <a:endParaRPr lang="en-CA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js-form-validation-checkbox.html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37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Client-side validation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Using HTML5 Features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Validate text fields using JavaScript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Validate selection elements using JavaScript</a:t>
            </a:r>
          </a:p>
          <a:p>
            <a:pPr lvl="1" eaLnBrk="1" hangingPunct="1">
              <a:defRPr/>
            </a:pPr>
            <a:endParaRPr lang="en-CA" altLang="en-US" dirty="0">
              <a:effectLst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Select options logic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Get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: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var x = </a:t>
            </a:r>
            <a:r>
              <a:rPr lang="en-CA" sz="2000" dirty="0" err="1">
                <a:solidFill>
                  <a:prstClr val="black"/>
                </a:solidFill>
              </a:rPr>
              <a:t>document.formname.selectname.</a:t>
            </a:r>
            <a:r>
              <a:rPr lang="en-CA" sz="20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000" dirty="0">
                <a:solidFill>
                  <a:prstClr val="black"/>
                </a:solidFill>
              </a:rPr>
              <a:t>;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== -1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prstClr val="black"/>
                </a:solidFill>
              </a:rPr>
              <a:t> None are selected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is 'x', NOT -1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option’s value:</a:t>
            </a:r>
          </a:p>
          <a:p>
            <a:pPr marL="1371600" lvl="3" indent="0"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document.formname.selectname.options</a:t>
            </a:r>
            <a:r>
              <a:rPr lang="en-CA" dirty="0">
                <a:solidFill>
                  <a:prstClr val="black"/>
                </a:solidFill>
              </a:rPr>
              <a:t>[x].value;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option’s text:</a:t>
            </a:r>
            <a:endParaRPr lang="en-CA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document.formname.selectname.options</a:t>
            </a:r>
            <a:r>
              <a:rPr lang="en-CA" dirty="0">
                <a:solidFill>
                  <a:prstClr val="black"/>
                </a:solidFill>
              </a:rPr>
              <a:t>[x].text;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js-form-validation-select-single.html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82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7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select-option controls, we may have both text and value. It’s the value will be sent to the server.</a:t>
            </a:r>
            <a:endParaRPr lang="en-CA" sz="1050" dirty="0"/>
          </a:p>
          <a:p>
            <a:pPr marL="457200" lvl="1" indent="0">
              <a:buNone/>
            </a:pPr>
            <a:r>
              <a:rPr lang="en-CA" sz="2400" dirty="0"/>
              <a:t>&lt;select&gt;</a:t>
            </a:r>
            <a:br>
              <a:rPr lang="en-CA" sz="2400" dirty="0"/>
            </a:br>
            <a:r>
              <a:rPr lang="en-CA" sz="2400" dirty="0"/>
              <a:t>  &lt;option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/>
              <a:t>="This is a value"&gt;This is the text&lt;/option&gt;</a:t>
            </a:r>
            <a:br>
              <a:rPr lang="en-CA" sz="2400" dirty="0"/>
            </a:br>
            <a:r>
              <a:rPr lang="en-CA" sz="2400" dirty="0"/>
              <a:t>  &lt;option 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/>
              <a:t>&gt;</a:t>
            </a:r>
          </a:p>
          <a:p>
            <a:pPr marL="457200" lvl="1" indent="0">
              <a:buNone/>
            </a:pPr>
            <a:r>
              <a:rPr lang="en-CA" sz="2400" dirty="0"/>
              <a:t>       This is text</a:t>
            </a:r>
          </a:p>
          <a:p>
            <a:pPr marL="457200" lvl="1" indent="0">
              <a:buNone/>
            </a:pPr>
            <a:r>
              <a:rPr lang="en-CA" sz="2400" dirty="0"/>
              <a:t>  &lt;/option&gt;</a:t>
            </a:r>
            <a:br>
              <a:rPr lang="en-CA" sz="2400" dirty="0"/>
            </a:br>
            <a:r>
              <a:rPr lang="en-CA" sz="2400" dirty="0"/>
              <a:t>&lt;/select&gt;</a:t>
            </a:r>
          </a:p>
          <a:p>
            <a:pPr marL="457200" lvl="1" indent="0"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If value attribute is not provided, the text is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587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/>
              <a:t>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Get the number of the options for looping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document.formname.selectname.options.length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Loop to check which one was selected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if (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prstClr val="black"/>
                </a:solidFill>
              </a:rPr>
              <a:t>== true)  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</a:t>
            </a:r>
            <a:r>
              <a:rPr lang="en-CA" sz="2400" dirty="0">
                <a:solidFill>
                  <a:srgbClr val="006600"/>
                </a:solidFill>
              </a:rPr>
              <a:t>//selected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Read option value and text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].value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].text</a:t>
            </a:r>
          </a:p>
          <a:p>
            <a:pPr marL="457200" lvl="1" indent="0">
              <a:buClr>
                <a:srgbClr val="5F5F5F"/>
              </a:buClr>
              <a:buNone/>
            </a:pPr>
            <a:endParaRPr lang="en-CA" sz="1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js-form-validation-select-multiple.html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393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0000"/>
                </a:solidFill>
              </a:rPr>
              <a:t>onsubmit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sz="2000" dirty="0"/>
              <a:t>&lt;form method='post' name='form1'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action = "http://formpost.azurewebsites.net/home/test"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>
                <a:solidFill>
                  <a:srgbClr val="FF0000"/>
                </a:solidFill>
              </a:rPr>
              <a:t>onsubmit</a:t>
            </a:r>
            <a:r>
              <a:rPr lang="en-US" altLang="en-US" sz="2000" dirty="0"/>
              <a:t>='return </a:t>
            </a:r>
            <a:r>
              <a:rPr lang="en-US" altLang="en-US" sz="2000" dirty="0" err="1"/>
              <a:t>validateFrom</a:t>
            </a:r>
            <a:r>
              <a:rPr lang="en-US" altLang="en-US" sz="2000" dirty="0"/>
              <a:t>()'&gt;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a form element: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0000FF"/>
                </a:solidFill>
              </a:rPr>
              <a:t>document.formname.elementname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CA" altLang="en-US" sz="2000" dirty="0">
                <a:solidFill>
                  <a:schemeClr val="tx2"/>
                </a:solidFill>
              </a:rPr>
              <a:t>        e.g. document.form1.name.value.trim()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CA" altLang="en-US" sz="2000" dirty="0">
                <a:solidFill>
                  <a:srgbClr val="0000FF"/>
                </a:solidFill>
              </a:rPr>
              <a:t>    if (document.form1.specialty[</a:t>
            </a:r>
            <a:r>
              <a:rPr lang="en-CA" altLang="en-US" sz="2000" dirty="0" err="1">
                <a:solidFill>
                  <a:srgbClr val="0000FF"/>
                </a:solidFill>
              </a:rPr>
              <a:t>i</a:t>
            </a:r>
            <a:r>
              <a:rPr lang="en-CA" altLang="en-US" sz="2000" dirty="0">
                <a:solidFill>
                  <a:srgbClr val="0000FF"/>
                </a:solidFill>
              </a:rPr>
              <a:t>].checked) {…}</a:t>
            </a:r>
          </a:p>
          <a:p>
            <a:pPr marL="400050" lvl="2" indent="0">
              <a:buFontTx/>
              <a:buNone/>
            </a:pPr>
            <a:r>
              <a:rPr lang="en-CA" altLang="en-US" sz="2000" dirty="0"/>
              <a:t>     if (</a:t>
            </a:r>
            <a:r>
              <a:rPr lang="en-CA" altLang="en-US" sz="2000" dirty="0">
                <a:solidFill>
                  <a:srgbClr val="0000FF"/>
                </a:solidFill>
              </a:rPr>
              <a:t>document.form1.plans.selectedIndex == -1) {…}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9C8E194-291F-419A-B80E-4DF0AE4187E0}" type="slidenum">
              <a:rPr lang="en-CA" altLang="en-US"/>
              <a:pPr eaLnBrk="1" hangingPunct="1"/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433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a form element (cont’d):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document.formname.elementname.value</a:t>
            </a:r>
            <a:endParaRPr lang="en-CA" sz="1800" dirty="0"/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document.querySelector("#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Validation function returns </a:t>
            </a:r>
          </a:p>
          <a:p>
            <a:pPr lvl="1"/>
            <a:r>
              <a:rPr lang="en-US" altLang="en-US" sz="2400" dirty="0"/>
              <a:t>True/false</a:t>
            </a:r>
          </a:p>
          <a:p>
            <a:pPr lvl="1"/>
            <a:r>
              <a:rPr lang="en-US" altLang="en-US" sz="2400" dirty="0"/>
              <a:t>Notes: </a:t>
            </a:r>
            <a:r>
              <a:rPr lang="en-US" altLang="en-US" sz="1800" dirty="0"/>
              <a:t>only “return false” can stop sending the form to server. So if you validation code has syntax error(s), the form will always be sent out.</a:t>
            </a:r>
            <a:r>
              <a:rPr lang="en-US" altLang="en-US" sz="2000" dirty="0"/>
              <a:t> </a:t>
            </a:r>
            <a:endParaRPr lang="en-US" altLang="en-US" sz="18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DE63894-3C82-4C06-B0FD-9AFCA599A3EA}" type="slidenum">
              <a:rPr lang="en-CA" altLang="en-US"/>
              <a:pPr eaLnBrk="1" hangingPunct="1"/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595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25</a:t>
            </a:fld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955DB53-2DC7-473C-9609-F6DA60BB1343}" type="slidenum">
              <a:rPr lang="en-CA" altLang="en-US" sz="1400"/>
              <a:pPr algn="r" eaLnBrk="1" hangingPunct="1"/>
              <a:t>3</a:t>
            </a:fld>
            <a:endParaRPr lang="en-CA" alt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345312" cy="935831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Form Validation</a:t>
            </a:r>
            <a:endParaRPr lang="en-CA" altLang="en-US" sz="4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8486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At the client-side of an web app, validate and ensure the user’s form inputs are necessary and properly formatted for form processing.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Advantages</a:t>
            </a:r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Saves time and bandwidth.</a:t>
            </a:r>
            <a:endParaRPr lang="en-CA" altLang="en-US" sz="7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It's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en-CA" altLang="en-US" sz="2400" dirty="0"/>
              <a:t> with immediate user feedback without having to wait for the page to load. </a:t>
            </a:r>
            <a:endParaRPr lang="en-CA" altLang="en-US" sz="5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You can safely display only one error at a time and focus on the wrong field, to help ensure that the user correctly fills in all the details as required. </a:t>
            </a:r>
            <a:endParaRPr lang="en-CA" altLang="en-US" sz="105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We still need server-side validation. </a:t>
            </a:r>
            <a:endParaRPr lang="en-CA" altLang="en-US" sz="145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Client and server-side validation complement each other, and as such, they really shouldn't be used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38820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HTML5 provides several new types for form &lt;input&gt; tags. </a:t>
            </a:r>
          </a:p>
          <a:p>
            <a:pPr lvl="1"/>
            <a:r>
              <a:rPr lang="en-CA" sz="2400" dirty="0"/>
              <a:t>These new features allow better input control and validation. </a:t>
            </a:r>
          </a:p>
          <a:p>
            <a:pPr lvl="1"/>
            <a:r>
              <a:rPr lang="en-CA" sz="2400" dirty="0"/>
              <a:t>Some HTML5 new values of input type attribute:</a:t>
            </a:r>
          </a:p>
          <a:p>
            <a:pPr marL="800100" lvl="2" indent="0">
              <a:buNone/>
            </a:pPr>
            <a:r>
              <a:rPr lang="en-CA" sz="2000" dirty="0"/>
              <a:t>color, date, </a:t>
            </a:r>
            <a:r>
              <a:rPr lang="en-CA" sz="2000" dirty="0" err="1"/>
              <a:t>datetime</a:t>
            </a:r>
            <a:r>
              <a:rPr lang="en-CA" sz="2000" dirty="0"/>
              <a:t>, email, month, number, range, search, </a:t>
            </a:r>
            <a:r>
              <a:rPr lang="en-CA" sz="2000" dirty="0" err="1"/>
              <a:t>tel</a:t>
            </a:r>
            <a:r>
              <a:rPr lang="en-CA" sz="2000" dirty="0"/>
              <a:t>, time, </a:t>
            </a:r>
            <a:r>
              <a:rPr lang="en-CA" sz="2000" dirty="0" err="1"/>
              <a:t>url</a:t>
            </a:r>
            <a:r>
              <a:rPr lang="en-CA" sz="2000" dirty="0"/>
              <a:t>, week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/>
              <a:t> </a:t>
            </a:r>
            <a:r>
              <a:rPr lang="en-CA" sz="2800" dirty="0">
                <a:hlinkClick r:id="rId2"/>
              </a:rPr>
              <a:t>input-tags-html5.html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81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CA" sz="2800" dirty="0">
                <a:effectLst/>
              </a:rPr>
              <a:t> </a:t>
            </a:r>
            <a:r>
              <a:rPr lang="en-CA" sz="2800" dirty="0"/>
              <a:t>attribute</a:t>
            </a:r>
          </a:p>
          <a:p>
            <a:pPr lvl="1"/>
            <a:r>
              <a:rPr lang="en-CA" sz="2400" dirty="0"/>
              <a:t>Specifies that an input field is required (must be filled </a:t>
            </a:r>
            <a:r>
              <a:rPr lang="en-CA" sz="2200" dirty="0"/>
              <a:t>out).</a:t>
            </a:r>
          </a:p>
          <a:p>
            <a:pPr lvl="1"/>
            <a:r>
              <a:rPr lang="en-CA" sz="2200" dirty="0"/>
              <a:t>Spaces are acceptable.</a:t>
            </a:r>
          </a:p>
          <a:p>
            <a:pPr lvl="1"/>
            <a:r>
              <a:rPr lang="en-CA" sz="2200" dirty="0"/>
              <a:t>For radio buttons, checkboxes and select-option, The required attribute may not be supported in all of the major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800" dirty="0"/>
              <a:t> attribute</a:t>
            </a:r>
          </a:p>
          <a:p>
            <a:pPr lvl="1"/>
            <a:r>
              <a:rPr lang="en-CA" sz="2400" dirty="0"/>
              <a:t>Specifies a regular expression to check the input value against.</a:t>
            </a:r>
          </a:p>
          <a:p>
            <a:pPr lvl="2"/>
            <a:r>
              <a:rPr lang="en-CA" sz="2000" dirty="0"/>
              <a:t>E.g. Phone Number (format: ###-###-####):</a:t>
            </a:r>
          </a:p>
          <a:p>
            <a:pPr marL="1371600" lvl="3" indent="0">
              <a:buNone/>
            </a:pPr>
            <a:r>
              <a:rPr lang="en-CA" sz="1800" dirty="0"/>
              <a:t>&lt;label for="phone"&gt;Phone Number:&lt;/label&gt;</a:t>
            </a:r>
          </a:p>
          <a:p>
            <a:pPr marL="1371600" lvl="3" indent="0">
              <a:buNone/>
            </a:pPr>
            <a:r>
              <a:rPr lang="en-CA" sz="1600" dirty="0"/>
              <a:t>&lt;input type="</a:t>
            </a:r>
            <a:r>
              <a:rPr lang="en-CA" sz="1600" dirty="0" err="1"/>
              <a:t>tel</a:t>
            </a:r>
            <a:r>
              <a:rPr lang="en-CA" sz="1600" dirty="0"/>
              <a:t>" name="phone" id="phone"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1600" dirty="0"/>
              <a:t>=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"^\d{3}-\d{3}-\d{4}$" </a:t>
            </a:r>
            <a:r>
              <a:rPr lang="en-CA" sz="1600" dirty="0"/>
              <a:t>&gt;</a:t>
            </a:r>
          </a:p>
          <a:p>
            <a:pPr lvl="2"/>
            <a:r>
              <a:rPr lang="en-CA" sz="2000" dirty="0"/>
              <a:t>Attribute pattern is only allowed when the input type is email, password, search, </a:t>
            </a:r>
            <a:r>
              <a:rPr lang="en-CA" sz="2000" dirty="0" err="1"/>
              <a:t>tel</a:t>
            </a:r>
            <a:r>
              <a:rPr lang="en-CA" sz="2000" dirty="0"/>
              <a:t>, text, or </a:t>
            </a:r>
            <a:r>
              <a:rPr lang="en-CA" sz="2000" dirty="0" err="1"/>
              <a:t>url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173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CA" sz="2800" dirty="0"/>
              <a:t>, </a:t>
            </a:r>
            <a:r>
              <a:rPr lang="en-CA" sz="2800" dirty="0" err="1"/>
              <a:t>maxlength</a:t>
            </a:r>
            <a:r>
              <a:rPr lang="en-CA" sz="2800" dirty="0"/>
              <a:t>, step attributes</a:t>
            </a:r>
          </a:p>
          <a:p>
            <a:pPr lvl="1"/>
            <a:r>
              <a:rPr lang="en-CA" sz="2400" dirty="0"/>
              <a:t>Specifies the minimum/maximum value for number, date or range input field</a:t>
            </a:r>
          </a:p>
          <a:p>
            <a:pPr lvl="1"/>
            <a:r>
              <a:rPr lang="en-CA" sz="24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&lt;input type="</a:t>
            </a:r>
            <a:r>
              <a:rPr lang="en-CA" sz="2000" dirty="0">
                <a:solidFill>
                  <a:srgbClr val="0000CC"/>
                </a:solidFill>
                <a:effectLst/>
              </a:rPr>
              <a:t>number</a:t>
            </a:r>
            <a:r>
              <a:rPr lang="en-CA" sz="2000" dirty="0"/>
              <a:t>" name="entry12" 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/>
              </a:rPr>
              <a:t>          min</a:t>
            </a:r>
            <a:r>
              <a:rPr lang="en-CA" sz="2000" dirty="0"/>
              <a:t>="0" </a:t>
            </a:r>
            <a:r>
              <a:rPr lang="en-CA" sz="2000" dirty="0">
                <a:solidFill>
                  <a:srgbClr val="0000CC"/>
                </a:solidFill>
                <a:effectLst/>
              </a:rPr>
              <a:t>max</a:t>
            </a:r>
            <a:r>
              <a:rPr lang="en-CA" sz="2000" dirty="0"/>
              <a:t>="10" </a:t>
            </a:r>
            <a:r>
              <a:rPr lang="en-CA" sz="2000" dirty="0">
                <a:solidFill>
                  <a:srgbClr val="0000CC"/>
                </a:solidFill>
                <a:effectLst/>
              </a:rPr>
              <a:t>step</a:t>
            </a:r>
            <a:r>
              <a:rPr lang="en-CA" sz="2000" dirty="0"/>
              <a:t>="2" /&gt;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en-US" sz="2000" dirty="0"/>
              <a:t>&lt;input type="</a:t>
            </a:r>
            <a:r>
              <a:rPr lang="en-US" sz="2000" dirty="0">
                <a:solidFill>
                  <a:srgbClr val="0000CC"/>
                </a:solidFill>
                <a:effectLst/>
              </a:rPr>
              <a:t>range</a:t>
            </a:r>
            <a:r>
              <a:rPr lang="en-US" sz="2000" dirty="0"/>
              <a:t>" name="entry13" </a:t>
            </a:r>
          </a:p>
          <a:p>
            <a:pPr marL="857250" lvl="2" indent="0">
              <a:buNone/>
            </a:pPr>
            <a:r>
              <a:rPr lang="en-US" sz="2000" dirty="0"/>
              <a:t>          min="0" max="100" step="5" value="50"&gt;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23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CA" sz="24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5F5F5F"/>
              </a:buClr>
            </a:pPr>
            <a:r>
              <a:rPr lang="en-US" sz="2400" dirty="0">
                <a:effectLst/>
              </a:rPr>
              <a:t>Specifies a short hint/format in the input field before the user enters a value.</a:t>
            </a:r>
            <a:endParaRPr lang="en-CA" sz="2000" dirty="0">
              <a:solidFill>
                <a:prstClr val="black"/>
              </a:solidFill>
            </a:endParaRPr>
          </a:p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CA" sz="24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919191"/>
              </a:buClr>
            </a:pPr>
            <a:r>
              <a:rPr lang="en-CA" sz="2000" dirty="0">
                <a:solidFill>
                  <a:prstClr val="black"/>
                </a:solidFill>
              </a:rPr>
              <a:t>Used to give hints, show validation rules or instruct</a:t>
            </a:r>
            <a:r>
              <a:rPr lang="en-CA" sz="2000" dirty="0"/>
              <a:t>ions</a:t>
            </a:r>
          </a:p>
          <a:p>
            <a:pPr lvl="1">
              <a:buClr>
                <a:srgbClr val="919191"/>
              </a:buClr>
            </a:pPr>
            <a:r>
              <a:rPr lang="en-CA" sz="2000" dirty="0"/>
              <a:t>Show up when move and shop the cursor on the elements.</a:t>
            </a:r>
          </a:p>
          <a:p>
            <a:pPr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1800" dirty="0"/>
              <a:t>SSN: &lt;input type="text" name="</a:t>
            </a:r>
            <a:r>
              <a:rPr lang="en-CA" sz="1800" dirty="0" err="1"/>
              <a:t>ssn</a:t>
            </a:r>
            <a:r>
              <a:rPr lang="en-CA" sz="1800" dirty="0"/>
              <a:t>" pattern="^\d{3}-\d{2}-\d{4}$" 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1800" dirty="0"/>
              <a:t>           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  <a:r>
              <a:rPr lang="en-CA" sz="1800" dirty="0"/>
              <a:t>=</a:t>
            </a:r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oper Black" panose="0208090404030B020404" pitchFamily="18" charset="0"/>
              </a:rPr>
              <a:t>###-##-####</a:t>
            </a:r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CA" sz="1800" dirty="0"/>
              <a:t>="The Social Security Number"&gt;</a:t>
            </a:r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validation-html5.html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EDEA654-E438-466A-AD5F-33C75297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4042767" cy="8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9254F12-9B16-4783-AD4F-B8F29B59BA1A}" type="slidenum">
              <a:rPr lang="en-CA" altLang="en-US" sz="1400"/>
              <a:pPr algn="r" eaLnBrk="1" hangingPunct="1"/>
              <a:t>8</a:t>
            </a:fld>
            <a:endParaRPr lang="en-CA" alt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017"/>
            <a:ext cx="7920880" cy="1233488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875"/>
            <a:ext cx="8064896" cy="408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With JavaScript, we have more freedom to create more complex validation rules in the client-side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We also have more control of how errors are displayed, 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Highlight all fields currently in error</a:t>
            </a:r>
          </a:p>
          <a:p>
            <a:pPr lvl="1"/>
            <a:r>
              <a:rPr lang="en-US" altLang="en-US" sz="2000" dirty="0"/>
              <a:t>Hide / Show error messages depending on if the user is focused on the control</a:t>
            </a:r>
          </a:p>
          <a:p>
            <a:pPr lvl="1"/>
            <a:r>
              <a:rPr lang="en-US" altLang="en-US" sz="2000" dirty="0"/>
              <a:t>Hide / Show a full list of all errors</a:t>
            </a:r>
          </a:p>
          <a:p>
            <a:pPr lvl="1"/>
            <a:r>
              <a:rPr lang="en-US" altLang="en-US" sz="2000" dirty="0"/>
              <a:t>Hide / Show errors directly beside the offending control</a:t>
            </a:r>
          </a:p>
          <a:p>
            <a:pPr lvl="1"/>
            <a:r>
              <a:rPr lang="en-US" altLang="en-US" sz="2000" dirty="0" err="1"/>
              <a:t>etc</a:t>
            </a:r>
            <a:r>
              <a:rPr lang="en-US" altLang="en-US" sz="2000" dirty="0"/>
              <a:t>…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475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14BAA07-D89A-438D-8343-0079B5C73EC3}" type="slidenum">
              <a:rPr lang="en-CA" altLang="en-US" sz="1400"/>
              <a:pPr algn="r" eaLnBrk="1" hangingPunct="1"/>
              <a:t>9</a:t>
            </a:fld>
            <a:endParaRPr lang="en-CA" altLang="en-US" sz="140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0"/>
            <a:ext cx="7776864" cy="1306513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  <a:endParaRPr lang="en-CA" altLang="en-US" sz="3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7338"/>
            <a:ext cx="8227764" cy="43195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</a:t>
            </a:r>
          </a:p>
          <a:p>
            <a:pPr lvl="1">
              <a:lnSpc>
                <a:spcPct val="80000"/>
              </a:lnSpc>
            </a:pPr>
            <a:endParaRPr lang="en-CA" altLang="en-US" sz="1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dirty="0"/>
              <a:t>Presence or Absence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whether the required fields left empty.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Value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field has a specific value or code.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Range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value entered is within a specific range (inclusive or exclusive)</a:t>
            </a:r>
          </a:p>
        </p:txBody>
      </p:sp>
    </p:spTree>
    <p:extLst>
      <p:ext uri="{BB962C8B-B14F-4D97-AF65-F5344CB8AC3E}">
        <p14:creationId xmlns:p14="http://schemas.microsoft.com/office/powerpoint/2010/main" val="393743318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9329</TotalTime>
  <Words>2162</Words>
  <Application>Microsoft Macintosh PowerPoint</Application>
  <PresentationFormat>On-screen Show (4:3)</PresentationFormat>
  <Paragraphs>298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Comic Sans MS</vt:lpstr>
      <vt:lpstr>Cooper Black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with JavaScript</vt:lpstr>
      <vt:lpstr>Client-side Validation with JavaScript</vt:lpstr>
      <vt:lpstr>Client-side Validation with JavaScript</vt:lpstr>
      <vt:lpstr>JavaScript Validation</vt:lpstr>
      <vt:lpstr>Example - Validating Text Field</vt:lpstr>
      <vt:lpstr>Example - Validating Text Field</vt:lpstr>
      <vt:lpstr>Example - Validating Text Field</vt:lpstr>
      <vt:lpstr>Examples - Validating Multiple Fields/Rules</vt:lpstr>
      <vt:lpstr>Examples - Validating Multiple Fields/Rules</vt:lpstr>
      <vt:lpstr>Validating textarea</vt:lpstr>
      <vt:lpstr>Validating – radio button group</vt:lpstr>
      <vt:lpstr>Validating checkbox group</vt:lpstr>
      <vt:lpstr>Validating select/option: Single Selection</vt:lpstr>
      <vt:lpstr>Text vs Value</vt:lpstr>
      <vt:lpstr>Validating select/option: Multiple Selection</vt:lpstr>
      <vt:lpstr>Validation using JavaScript Summary</vt:lpstr>
      <vt:lpstr>Validation using JavaScript Summary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Wei Song</dc:creator>
  <cp:lastModifiedBy>Sampreet Klair</cp:lastModifiedBy>
  <cp:revision>315</cp:revision>
  <cp:lastPrinted>2001-07-23T19:37:02Z</cp:lastPrinted>
  <dcterms:created xsi:type="dcterms:W3CDTF">2001-03-26T00:24:34Z</dcterms:created>
  <dcterms:modified xsi:type="dcterms:W3CDTF">2023-11-22T15:20:04Z</dcterms:modified>
</cp:coreProperties>
</file>