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66" r:id="rId2"/>
    <p:sldId id="271" r:id="rId3"/>
    <p:sldId id="314" r:id="rId4"/>
    <p:sldId id="384" r:id="rId5"/>
    <p:sldId id="332" r:id="rId6"/>
    <p:sldId id="392" r:id="rId7"/>
    <p:sldId id="336" r:id="rId8"/>
    <p:sldId id="426" r:id="rId9"/>
    <p:sldId id="338" r:id="rId10"/>
    <p:sldId id="339" r:id="rId11"/>
    <p:sldId id="373" r:id="rId12"/>
    <p:sldId id="374" r:id="rId13"/>
    <p:sldId id="406" r:id="rId14"/>
    <p:sldId id="425" r:id="rId15"/>
    <p:sldId id="410" r:id="rId16"/>
    <p:sldId id="411" r:id="rId17"/>
    <p:sldId id="412" r:id="rId18"/>
    <p:sldId id="414" r:id="rId19"/>
    <p:sldId id="415" r:id="rId20"/>
    <p:sldId id="416" r:id="rId21"/>
    <p:sldId id="417" r:id="rId22"/>
    <p:sldId id="421" r:id="rId23"/>
    <p:sldId id="423" r:id="rId24"/>
    <p:sldId id="418" r:id="rId25"/>
    <p:sldId id="366" r:id="rId26"/>
    <p:sldId id="367" r:id="rId27"/>
    <p:sldId id="368" r:id="rId28"/>
    <p:sldId id="369" r:id="rId29"/>
    <p:sldId id="370" r:id="rId30"/>
    <p:sldId id="386" r:id="rId31"/>
    <p:sldId id="394" r:id="rId32"/>
    <p:sldId id="397" r:id="rId33"/>
    <p:sldId id="399" r:id="rId34"/>
    <p:sldId id="401" r:id="rId35"/>
    <p:sldId id="402" r:id="rId36"/>
    <p:sldId id="404" r:id="rId37"/>
    <p:sldId id="388" r:id="rId38"/>
    <p:sldId id="389" r:id="rId39"/>
    <p:sldId id="424" r:id="rId4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0000FF"/>
    <a:srgbClr val="C64810"/>
    <a:srgbClr val="3333CC"/>
    <a:srgbClr val="66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8" autoAdjust="0"/>
    <p:restoredTop sz="86082" autoAdjust="0"/>
  </p:normalViewPr>
  <p:slideViewPr>
    <p:cSldViewPr>
      <p:cViewPr varScale="1">
        <p:scale>
          <a:sx n="59" d="100"/>
          <a:sy n="59" d="100"/>
        </p:scale>
        <p:origin x="56" y="7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Song" userId="c2a9b83f-7d42-4d04-8154-38391ae5e9d6" providerId="ADAL" clId="{20769367-B748-417F-B4E9-4F255E8E52B5}"/>
    <pc:docChg chg="addSld delSld modSld">
      <pc:chgData name="Wei Song" userId="c2a9b83f-7d42-4d04-8154-38391ae5e9d6" providerId="ADAL" clId="{20769367-B748-417F-B4E9-4F255E8E52B5}" dt="2017-09-18T09:43:03.556" v="41" actId="20577"/>
      <pc:docMkLst>
        <pc:docMk/>
      </pc:docMkLst>
      <pc:sldChg chg="modSp del setBg">
        <pc:chgData name="Wei Song" userId="c2a9b83f-7d42-4d04-8154-38391ae5e9d6" providerId="ADAL" clId="{20769367-B748-417F-B4E9-4F255E8E52B5}" dt="2017-09-18T09:42:17.619" v="10" actId="2696"/>
        <pc:sldMkLst>
          <pc:docMk/>
          <pc:sldMk cId="1069892151" sldId="337"/>
        </pc:sldMkLst>
        <pc:spChg chg="mod">
          <ac:chgData name="Wei Song" userId="c2a9b83f-7d42-4d04-8154-38391ae5e9d6" providerId="ADAL" clId="{20769367-B748-417F-B4E9-4F255E8E52B5}" dt="2017-09-18T09:41:07.289" v="3"/>
          <ac:spMkLst>
            <pc:docMk/>
            <pc:sldMk cId="1069892151" sldId="337"/>
            <ac:spMk id="3" creationId="{00000000-0000-0000-0000-000000000000}"/>
          </ac:spMkLst>
        </pc:spChg>
        <pc:graphicFrameChg chg="mod modGraphic">
          <ac:chgData name="Wei Song" userId="c2a9b83f-7d42-4d04-8154-38391ae5e9d6" providerId="ADAL" clId="{20769367-B748-417F-B4E9-4F255E8E52B5}" dt="2017-09-18T09:41:31.588" v="7"/>
          <ac:graphicFrameMkLst>
            <pc:docMk/>
            <pc:sldMk cId="1069892151" sldId="337"/>
            <ac:graphicFrameMk id="5" creationId="{00000000-0000-0000-0000-000000000000}"/>
          </ac:graphicFrameMkLst>
        </pc:graphicFrameChg>
      </pc:sldChg>
      <pc:sldChg chg="modSp add">
        <pc:chgData name="Wei Song" userId="c2a9b83f-7d42-4d04-8154-38391ae5e9d6" providerId="ADAL" clId="{20769367-B748-417F-B4E9-4F255E8E52B5}" dt="2017-09-18T09:43:03.556" v="41" actId="20577"/>
        <pc:sldMkLst>
          <pc:docMk/>
          <pc:sldMk cId="1630670530" sldId="426"/>
        </pc:sldMkLst>
        <pc:spChg chg="mod">
          <ac:chgData name="Wei Song" userId="c2a9b83f-7d42-4d04-8154-38391ae5e9d6" providerId="ADAL" clId="{20769367-B748-417F-B4E9-4F255E8E52B5}" dt="2017-09-18T09:41:21.227" v="6" actId="20577"/>
          <ac:spMkLst>
            <pc:docMk/>
            <pc:sldMk cId="1630670530" sldId="426"/>
            <ac:spMk id="3" creationId="{00000000-0000-0000-0000-000000000000}"/>
          </ac:spMkLst>
        </pc:spChg>
        <pc:graphicFrameChg chg="mod modGraphic">
          <ac:chgData name="Wei Song" userId="c2a9b83f-7d42-4d04-8154-38391ae5e9d6" providerId="ADAL" clId="{20769367-B748-417F-B4E9-4F255E8E52B5}" dt="2017-09-18T09:43:03.556" v="41" actId="20577"/>
          <ac:graphicFrameMkLst>
            <pc:docMk/>
            <pc:sldMk cId="1630670530" sldId="426"/>
            <ac:graphicFrameMk id="5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16:48:3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97 6179,'0'0'1264,"0"0"-90,0 0 1158,0 0-454,0 0-885,0 0-348,-1-16 17,-2-48 261,2 48-160,1 16-128,0 0 160,-3 0-121,3 0-751,0 0 0,0 0 0,1 0-1,-1 0 1,0 0 0,0 1 0,0-1 0,0 0-1,0 0 1,1 0 0,-1 0 0,0 0 0,0 1 0,0-1-1,0 0 1,0 0 0,0 0 0,0 0 0,0 1 0,0-1-1,1 0 1,-1 0 0,0 0 0,0 0 0,0 1 0,0-1-1,0 0 1,0 0 0,0 0 0,0 0 0,0 1 0,0-1-1,-1 0 1,1 0 0,0 0 0,0 1 0,0-1 0,0 0-1,0 0 1,0 0 0,0 0 0,0 0 0,0 1-1,-1-1 1,1 0 0,0 0 0,0 0 0,0 0 0,0 0-1,0 0 1,-1 0 0,1 1 0,0-1 0,0 0 0,0 0-1,0 0 1,-1 0 0,1 0 0,30 19-5334,15 1-1589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16:48:5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2401,'0'0'736,"0"0"-608,0 0-128,0 0-128,0 0-480,0 0 320,0 0 32,-5 0 32,5 3 224,-5-3 0,-5 3 0,-4-1-416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16:52:4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935 192 528,'0'0'753,"-158"-41"47,44 8-96,-15-3-352,5 4-256,14 4 417,25 14 127,13 6-256,24 8-288,6 0-96,13 3-480,5 8-1825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16:54:21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3279 122 208,'0'0'878,"0"0"208,0 0 317,0 0-277,0 0-342,0 0-79,0 0-209,-18-1-107,5 1-410,-30-2 1411,-69-12 0,22-1 613,-122-4 0,165 16-1767,-242-1 567,182 6-609,0-5 1,-119-18 0,144 11-41,-118 1 0,6 1 104,-336 0 135,312 10-295,91 1-4,45 0 75,-110-11 0,118 3-89,0 3 0,-82 9 0,148-6-158,0 0-1,-1 0 1,1 0 0,0 1 0,0 1-1,0-1 1,0 2 0,-12 5 0,20-8-15,-1-1 1,1 0-1,0 0 1,0 0-1,0 0 1,0 1 0,0-1-1,0 0 1,0 0-1,0 0 1,0 0-1,0 1 1,0-1 0,0 0-1,0 0 1,0 0-1,0 0 1,0 1-1,0-1 1,0 0 0,1 0-1,-1 0 1,0 0-1,0 0 1,0 1-1,0-1 1,0 0 0,0 0-1,0 0 1,1 0-1,-1 0 1,0 0-1,0 1 1,0-1 0,0 0-1,0 0 1,1 0-1,-1 0 1,0 0-1,0 0 1,0 0 0,0 0-1,1 0 1,-1 0-1,0 0 1,0 0-1,0 0 1,0 0 0,1 0-1,-1 0 1,0 0-1,0 0 1,0 0-1,0 0 1,1 0 0,-1 0-1,0 0 1,0-1-1,18 4-2793,29-2-3309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17:24:5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1 368,'0'0'851,"0"0"-5,0 0-62,0 0-79,0 0-198,0 0 197,0 0 198,-56 23 624,-171 72 1195,194-82-2422,0 1-201,30-10-370,3 3 115,-2-3 98,0 0 0,1 0 0,-1 0 0,1 0 0,0 0-1,1 0 1,-1 0 0,1 0 0,-1 0 0,1 1 0,1-1 0,-1 0 0,0 0 0,1 0 0,0 0 0,1 5 0,1-2-91,0 0 0,0 0 1,1-1-1,0 1 0,0-1 0,0 0 1,1 0-1,8 9 0,-5-7-308,1 0-1,0-1 0,0 1 0,1-2 0,0 1 1,0-1-1,1-1 0,-1 0 0,1-1 0,0 0 1,14 4-1,-10-8-1390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17:24:5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85 464,'0'0'1470,"0"0"-517,0 0-366,0 0-145,0 0-137,-2 0-911,0 0 7652,31 0-5689,-1-2 0,38-6 0,35-9-1637,50-10-4642,-62 5 466,-63 13 1975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17:24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53 151 2241,'0'0'1974,"0"0"70,0 0-150,0 0-485,0 0-358,-1-7-363,-2-20-213,6 85-215,-5 68-1,0-28 60,-8 199-159,8-285-123,-4-15 227,-5-18 43,5-4-227,1 0 0,2-1 0,0 0 0,1 1 0,2-1 0,1 0 0,1 0 0,1 0 0,1 1 0,12-43 1,-6 37-65,1 0 0,2 1 0,1 1 0,1 0 0,34-48 0,-42 66-34,1 1 0,1 0 0,0 0 0,0 1-1,1 0 1,0 1 0,1 0 0,0 0 0,0 1 0,1 1 0,-1 0 0,1 1 0,0 0 0,1 0-1,-1 2 1,1-1 0,17-1 0,-27 5 2,11-2-12,0 1 1,-1 0 0,1 2 0,25 2-1,-36-2 9,0-1 0,0 1 0,0 0 0,0 0 0,-1 0 0,1 0 0,0 0 0,-1 0 0,1 1-1,-1 0 1,1-1 0,-1 1 0,0 0 0,0 0 0,0 0 0,0 0 0,0 1 0,0-1 0,-1 0-1,1 1 1,-1-1 0,1 1 0,-1 0 0,0-1 0,0 1 0,0 0 0,-1 0 0,1 0 0,0 3-1,-1 3-3,1 0-1,-1 0 0,-1 0 0,0-1 0,0 1 1,-1 0-1,0 0 0,0-1 0,-1 1 1,0-1-1,-1 0 0,0 0 0,0 0 0,-1 0 1,1-1-1,-2 1 0,1-1 0,-1-1 0,0 1 1,-1-1-1,1 0 0,-14 9 0,-8 4 47,-1-1 0,-1-1 0,-1-1 0,-52 18 0,81-33-1015,6-2-1420,16-1-944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88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35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95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717032"/>
            <a:ext cx="7056784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2: JavaScript Functions, Scope and Closure</a:t>
            </a:r>
            <a:endParaRPr lang="en-CA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799DF03-620D-45AC-9472-D9242F7561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921702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Function with multiple or without parameter(s)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pPr lvl="1"/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parameter</a:t>
            </a:r>
            <a:r>
              <a:rPr lang="en-CA" sz="2000" dirty="0"/>
              <a:t>: arguments - an array-like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53348"/>
              </p:ext>
            </p:extLst>
          </p:nvPr>
        </p:nvGraphicFramePr>
        <p:xfrm>
          <a:off x="1223628" y="2371407"/>
          <a:ext cx="669674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sum = 0;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=0;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arguments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.length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++)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       sum += arguments[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];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}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sum;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endParaRPr lang="en-CA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() );          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0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2000" b="1" dirty="0">
                          <a:solidFill>
                            <a:srgbClr val="C64810"/>
                          </a:solidFill>
                        </a:rPr>
                        <a:t>2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) );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//16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5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functions are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first-class</a:t>
            </a:r>
            <a:r>
              <a:rPr lang="en-CA" sz="2800" dirty="0"/>
              <a:t> values:</a:t>
            </a:r>
          </a:p>
          <a:p>
            <a:pPr lvl="1"/>
            <a:r>
              <a:rPr lang="en-CA" dirty="0"/>
              <a:t>Functions are objects,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like regular values</a:t>
            </a:r>
            <a:r>
              <a:rPr lang="en-CA" dirty="0"/>
              <a:t>, and can be assigned, passed as parameters for another function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60985"/>
              </p:ext>
            </p:extLst>
          </p:nvPr>
        </p:nvGraphicFramePr>
        <p:xfrm>
          <a:off x="1115616" y="3933056"/>
          <a:ext cx="669674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(name) {  console.log("</a:t>
                      </a:r>
                      <a:r>
                        <a:rPr lang="en-CA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Hi,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"+name) }</a:t>
                      </a:r>
                    </a:p>
                    <a:p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hi =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;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assign a function to another variable</a:t>
                      </a:r>
                    </a:p>
                    <a:p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hi("</a:t>
                      </a:r>
                      <a:r>
                        <a:rPr lang="en-CA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John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")    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call the function</a:t>
                      </a:r>
                    </a:p>
                  </a:txBody>
                  <a:tcPr>
                    <a:solidFill>
                      <a:schemeClr val="accent1">
                        <a:alpha val="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7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Running at place</a:t>
            </a:r>
          </a:p>
          <a:p>
            <a:pPr lvl="1"/>
            <a:r>
              <a:rPr lang="en-CA" sz="2400" dirty="0"/>
              <a:t>It is possible to create and run a function created with Function Expression at once: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r>
              <a:rPr lang="en-CA" sz="2400" dirty="0"/>
              <a:t>Running at place is mostly used when we want to do the job involving local variables.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02738"/>
              </p:ext>
            </p:extLst>
          </p:nvPr>
        </p:nvGraphicFramePr>
        <p:xfrm>
          <a:off x="1547664" y="3140968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f1 = (</a:t>
                      </a:r>
                      <a:r>
                        <a:rPr lang="en-CA" sz="24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() { 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 var a, b  </a:t>
                      </a:r>
                      <a:r>
                        <a:rPr lang="en-CA" sz="2400" b="0" dirty="0">
                          <a:solidFill>
                            <a:srgbClr val="006600"/>
                          </a:solidFill>
                        </a:rPr>
                        <a:t>// local variables   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2400" b="0" dirty="0">
                          <a:solidFill>
                            <a:srgbClr val="006600"/>
                          </a:solidFill>
                        </a:rPr>
                        <a:t>// ...      </a:t>
                      </a:r>
                    </a:p>
                    <a:p>
                      <a:r>
                        <a:rPr lang="en-CA" sz="2400" b="0" dirty="0">
                          <a:solidFill>
                            <a:srgbClr val="006600"/>
                          </a:solidFill>
                        </a:rPr>
                        <a:t>     // and the code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89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Built-in / Global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They are built into the JavaScript language – methods of 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2400" dirty="0"/>
              <a:t>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They have already been defined and the logic behind them has already been coded for you to use.</a:t>
            </a:r>
          </a:p>
          <a:p>
            <a:pPr lvl="1"/>
            <a:r>
              <a:rPr lang="en-CA" sz="2000" dirty="0"/>
              <a:t>console.log()  or </a:t>
            </a: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1800" dirty="0"/>
              <a:t>.console.log()</a:t>
            </a:r>
            <a:endParaRPr lang="en-CA" sz="1050" dirty="0"/>
          </a:p>
          <a:p>
            <a:pPr lvl="1"/>
            <a:r>
              <a:rPr lang="en-CA" sz="2000" dirty="0">
                <a:effectLst/>
              </a:rPr>
              <a:t>prompt()</a:t>
            </a:r>
          </a:p>
          <a:p>
            <a:pPr lvl="1"/>
            <a:r>
              <a:rPr lang="en-CA" sz="2000" dirty="0" err="1">
                <a:effectLst/>
              </a:rPr>
              <a:t>parseInt</a:t>
            </a:r>
            <a:r>
              <a:rPr lang="en-CA" sz="2000" dirty="0">
                <a:effectLst/>
              </a:rPr>
              <a:t>()</a:t>
            </a:r>
            <a:r>
              <a:rPr lang="en-CA" sz="2000" dirty="0"/>
              <a:t>, </a:t>
            </a:r>
            <a:r>
              <a:rPr lang="en-CA" sz="2000" dirty="0">
                <a:effectLst/>
              </a:rPr>
              <a:t>parseFloat()</a:t>
            </a:r>
          </a:p>
          <a:p>
            <a:pPr lvl="1"/>
            <a:r>
              <a:rPr lang="en-CA" sz="2000" dirty="0">
                <a:effectLst/>
              </a:rPr>
              <a:t>Number(), String()</a:t>
            </a:r>
            <a:endParaRPr lang="en-CA" sz="2000" dirty="0">
              <a:solidFill>
                <a:srgbClr val="000000"/>
              </a:solidFill>
              <a:effectLst/>
              <a:latin typeface="verdana"/>
            </a:endParaRPr>
          </a:p>
          <a:p>
            <a:pPr lvl="1"/>
            <a:r>
              <a:rPr lang="en-CA" sz="2000" dirty="0">
                <a:effectLst/>
              </a:rPr>
              <a:t>isNaN(), </a:t>
            </a:r>
            <a:r>
              <a:rPr lang="en-CA" sz="2000" dirty="0" err="1">
                <a:effectLst/>
              </a:rPr>
              <a:t>inFinite</a:t>
            </a:r>
            <a:r>
              <a:rPr lang="en-CA" sz="2000" dirty="0">
                <a:effectLst/>
              </a:rPr>
              <a:t>(), eval(), </a:t>
            </a:r>
          </a:p>
          <a:p>
            <a:pPr lvl="1"/>
            <a:endParaRPr lang="en-CA" sz="2000" dirty="0">
              <a:effectLst/>
            </a:endParaRPr>
          </a:p>
          <a:p>
            <a:pPr lvl="1"/>
            <a:r>
              <a:rPr lang="en-CA" sz="2000" dirty="0" err="1"/>
              <a:t>etc</a:t>
            </a:r>
            <a:r>
              <a:rPr lang="en-CA" sz="2000" dirty="0"/>
              <a:t>…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2207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prompt()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Example: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a = prompt("Enter first number");      </a:t>
            </a:r>
            <a:r>
              <a:rPr lang="en-US" sz="2400" dirty="0">
                <a:solidFill>
                  <a:srgbClr val="006600"/>
                </a:solidFill>
              </a:rPr>
              <a:t>// enter 11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b = prompt("Enter second number"); </a:t>
            </a:r>
            <a:r>
              <a:rPr lang="en-US" sz="2400" dirty="0">
                <a:solidFill>
                  <a:srgbClr val="006600"/>
                </a:solidFill>
              </a:rPr>
              <a:t>// enter 12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result = a + b;</a:t>
            </a:r>
          </a:p>
          <a:p>
            <a:pPr lvl="1">
              <a:buNone/>
            </a:pPr>
            <a:r>
              <a:rPr lang="en-US" sz="2400" dirty="0"/>
              <a:t>console.log("The result is " + result); </a:t>
            </a:r>
          </a:p>
          <a:p>
            <a:pPr lvl="1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Default values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school = prompt("What is your school?", "Seneca");</a:t>
            </a:r>
          </a:p>
          <a:p>
            <a:pPr lvl="1">
              <a:buNone/>
            </a:pPr>
            <a:r>
              <a:rPr lang="en-US" sz="2400" dirty="0"/>
              <a:t>console.log("The school you are attending :\n" + school);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The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parseFloat() </a:t>
            </a:r>
            <a:r>
              <a:rPr lang="en-CA" sz="2000" dirty="0"/>
              <a:t>function parses a string (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left to right</a:t>
            </a:r>
            <a:r>
              <a:rPr lang="en-CA" sz="2000" dirty="0"/>
              <a:t>) and returns a floating point number.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If a character cannot be converted to a number, the function returns the value up to that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If the first character in the string cannot be converted to a number, the function returns "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CA" sz="2000" dirty="0"/>
              <a:t>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The function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</a:t>
            </a:r>
            <a:r>
              <a:rPr lang="en-CA" sz="2000" dirty="0"/>
              <a:t> the string before parsing.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Example: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("15.25") );         </a:t>
            </a:r>
            <a:r>
              <a:rPr lang="en-CA" sz="1600" dirty="0">
                <a:solidFill>
                  <a:srgbClr val="006600"/>
                </a:solidFill>
              </a:rPr>
              <a:t>// 15.25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("0.000345") );    </a:t>
            </a:r>
            <a:r>
              <a:rPr lang="en-CA" sz="1600" dirty="0">
                <a:solidFill>
                  <a:srgbClr val="006600"/>
                </a:solidFill>
              </a:rPr>
              <a:t>// 0.000345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("0.00159+E") );  </a:t>
            </a:r>
            <a:r>
              <a:rPr lang="en-CA" sz="1600" dirty="0">
                <a:solidFill>
                  <a:srgbClr val="006600"/>
                </a:solidFill>
              </a:rPr>
              <a:t>// 0.00159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 1234") );        </a:t>
            </a:r>
            <a:r>
              <a:rPr lang="en-CA" sz="1600" dirty="0">
                <a:solidFill>
                  <a:srgbClr val="006600"/>
                </a:solidFill>
              </a:rPr>
              <a:t>// 1234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("x 1234") );       </a:t>
            </a:r>
            <a:r>
              <a:rPr lang="en-CA" sz="1600" dirty="0">
                <a:solidFill>
                  <a:srgbClr val="006600"/>
                </a:solidFill>
              </a:rPr>
              <a:t>// </a:t>
            </a:r>
            <a:r>
              <a:rPr lang="en-CA" sz="1600" dirty="0" err="1">
                <a:solidFill>
                  <a:srgbClr val="006600"/>
                </a:solidFill>
              </a:rPr>
              <a:t>NaN</a:t>
            </a:r>
            <a:endParaRPr lang="en-CA" sz="1600" dirty="0">
              <a:solidFill>
                <a:srgbClr val="006600"/>
              </a:solidFill>
            </a:endParaRP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("1 2 3 4") );      </a:t>
            </a:r>
            <a:r>
              <a:rPr lang="en-CA" sz="1600" dirty="0">
                <a:solidFill>
                  <a:srgbClr val="006600"/>
                </a:solidFill>
              </a:rPr>
              <a:t>// 1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("1234ABC") );   </a:t>
            </a:r>
            <a:r>
              <a:rPr lang="en-CA" sz="1600" dirty="0">
                <a:solidFill>
                  <a:srgbClr val="006600"/>
                </a:solidFill>
              </a:rPr>
              <a:t>// 1234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parseInt() </a:t>
            </a:r>
            <a:r>
              <a:rPr lang="en-CA" sz="2400" dirty="0"/>
              <a:t>function parses its first argument (a string), and then tries to return an integer of the specified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 </a:t>
            </a:r>
            <a:r>
              <a:rPr lang="en-CA" sz="2400" dirty="0"/>
              <a:t>(or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CA" sz="2400" dirty="0"/>
              <a:t>). The default base is 10.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If a number in the string is beyond the base, parseInt() ignores the rest of the characters and returns an integer value up to that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pPr marL="457200" lvl="1" indent="0">
              <a:buNone/>
            </a:pP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('15’) );          </a:t>
            </a:r>
            <a:r>
              <a:rPr lang="en-CA" sz="2000" dirty="0">
                <a:solidFill>
                  <a:srgbClr val="006600"/>
                </a:solidFill>
              </a:rPr>
              <a:t>// returns 15</a:t>
            </a:r>
            <a:br>
              <a:rPr lang="en-CA" sz="2000" dirty="0"/>
            </a:b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("15.99") );    </a:t>
            </a:r>
            <a:r>
              <a:rPr lang="en-CA" sz="2000" dirty="0">
                <a:solidFill>
                  <a:srgbClr val="006600"/>
                </a:solidFill>
              </a:rPr>
              <a:t>// returns 15</a:t>
            </a:r>
            <a:br>
              <a:rPr lang="en-CA" sz="2000" dirty="0"/>
            </a:b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('</a:t>
            </a:r>
            <a:r>
              <a:rPr lang="en-CA" sz="2000" b="1" dirty="0">
                <a:solidFill>
                  <a:srgbClr val="9900CC"/>
                </a:solidFill>
              </a:rPr>
              <a:t>15</a:t>
            </a:r>
            <a:r>
              <a:rPr lang="en-CA" sz="2000" dirty="0"/>
              <a:t>*3') );     </a:t>
            </a:r>
            <a:r>
              <a:rPr lang="en-CA" sz="2000" dirty="0">
                <a:solidFill>
                  <a:srgbClr val="006600"/>
                </a:solidFill>
              </a:rPr>
              <a:t>// returns 15</a:t>
            </a:r>
            <a:br>
              <a:rPr lang="en-CA" sz="2000" dirty="0"/>
            </a:b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('Hello') );     </a:t>
            </a:r>
            <a:r>
              <a:rPr lang="en-CA" sz="2000" dirty="0">
                <a:solidFill>
                  <a:srgbClr val="006600"/>
                </a:solidFill>
              </a:rPr>
              <a:t>// returns </a:t>
            </a:r>
            <a:r>
              <a:rPr lang="en-CA" sz="2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CA" sz="20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8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599"/>
            <a:ext cx="8540750" cy="1156063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with radix (or 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10 (decimal) 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('15', 10) ); 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15</a:t>
            </a:r>
            <a:r>
              <a:rPr lang="en-CA" dirty="0"/>
              <a:t>*3', 10) );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16 (hex) 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('F', 16) );    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F</a:t>
            </a:r>
            <a:r>
              <a:rPr lang="en-CA" dirty="0"/>
              <a:t>XX123', 16) );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8 (octal) 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('17', 8) );     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</a:t>
            </a:r>
            <a:r>
              <a:rPr lang="en-CA" dirty="0"/>
              <a:t>8', 8) );            </a:t>
            </a:r>
            <a:r>
              <a:rPr lang="en-CA" dirty="0">
                <a:solidFill>
                  <a:srgbClr val="006600"/>
                </a:solidFill>
              </a:rPr>
              <a:t>// returns 1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2 (binary) 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('1111', 2) );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</a:t>
            </a:r>
            <a:r>
              <a:rPr lang="en-CA" dirty="0"/>
              <a:t>211', 2) );        </a:t>
            </a:r>
            <a:r>
              <a:rPr lang="en-CA" dirty="0">
                <a:solidFill>
                  <a:srgbClr val="006600"/>
                </a:solidFill>
              </a:rPr>
              <a:t>// returns 1</a:t>
            </a:r>
          </a:p>
          <a:p>
            <a:pPr marL="800100" lvl="2" indent="0">
              <a:lnSpc>
                <a:spcPct val="114000"/>
              </a:lnSpc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Number() and String()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Convert an object to a number or a string. 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b="1" dirty="0" err="1">
                <a:solidFill>
                  <a:srgbClr val="0000FF"/>
                </a:solidFill>
              </a:rPr>
              <a:t>var</a:t>
            </a:r>
            <a:r>
              <a:rPr lang="es-ES" sz="2000" dirty="0"/>
              <a:t> x =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"12.78"</a:t>
            </a:r>
            <a:r>
              <a:rPr lang="es-ES" sz="2000" dirty="0"/>
              <a:t>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b="1" dirty="0" err="1">
                <a:solidFill>
                  <a:srgbClr val="0000FF"/>
                </a:solidFill>
              </a:rPr>
              <a:t>var</a:t>
            </a:r>
            <a:r>
              <a:rPr lang="es-ES" sz="2000" b="1" dirty="0">
                <a:solidFill>
                  <a:srgbClr val="0000FF"/>
                </a:solidFill>
              </a:rPr>
              <a:t> </a:t>
            </a:r>
            <a:r>
              <a:rPr lang="es-ES" sz="2000" dirty="0"/>
              <a:t>y = 10;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b="1" dirty="0" err="1">
                <a:solidFill>
                  <a:srgbClr val="0000FF"/>
                </a:solidFill>
              </a:rPr>
              <a:t>var</a:t>
            </a:r>
            <a:r>
              <a:rPr lang="es-ES" sz="2000" b="1" dirty="0">
                <a:solidFill>
                  <a:srgbClr val="0000FF"/>
                </a:solidFill>
              </a:rPr>
              <a:t> </a:t>
            </a:r>
            <a:r>
              <a:rPr lang="es-ES" sz="2000" dirty="0"/>
              <a:t>z =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s-ES" sz="2000" dirty="0"/>
              <a:t>(x) + y;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dirty="0"/>
              <a:t>console.log(z);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dirty="0"/>
              <a:t>console.log(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sss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" </a:t>
            </a:r>
            <a:r>
              <a:rPr lang="es-ES" sz="2000" dirty="0"/>
              <a:t>+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sz="2000" dirty="0"/>
              <a:t>(y));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2800" dirty="0"/>
              <a:t>Note: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CA" sz="2200" dirty="0"/>
              <a:t>Number() can convert both integer and float numbers.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CA" sz="2200" dirty="0"/>
              <a:t>Number() convert the parameter as a whole - no partial conversion. e.g.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/>
              <a:t>console.log(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"1234ABC"</a:t>
            </a:r>
            <a:r>
              <a:rPr lang="en-US" sz="2000" dirty="0"/>
              <a:t>) );   </a:t>
            </a:r>
            <a:r>
              <a:rPr lang="en-US" sz="2000" dirty="0">
                <a:solidFill>
                  <a:srgbClr val="006600"/>
                </a:solidFill>
              </a:rPr>
              <a:t>// </a:t>
            </a:r>
            <a:r>
              <a:rPr lang="en-US" sz="2000" dirty="0" err="1">
                <a:solidFill>
                  <a:srgbClr val="006600"/>
                </a:solidFill>
              </a:rPr>
              <a:t>NaN</a:t>
            </a:r>
            <a:endParaRPr lang="en-CA" sz="2000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9443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Without Using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7110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905000"/>
            <a:ext cx="727280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	</a:t>
            </a:r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str1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"1234"</a:t>
            </a:r>
            <a:r>
              <a:rPr lang="en-CA" sz="2400" dirty="0"/>
              <a:t>;</a:t>
            </a:r>
          </a:p>
          <a:p>
            <a:r>
              <a:rPr lang="en-CA" sz="2400" dirty="0"/>
              <a:t>	</a:t>
            </a:r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num1 =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str1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1</a:t>
            </a:r>
            <a:r>
              <a:rPr lang="en-CA" sz="2400" dirty="0"/>
              <a:t>;</a:t>
            </a:r>
          </a:p>
          <a:p>
            <a:endParaRPr lang="en-CA" sz="2400" dirty="0"/>
          </a:p>
          <a:p>
            <a:r>
              <a:rPr lang="en-CA" sz="2400" dirty="0"/>
              <a:t>	console.log(num1 +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"\n" </a:t>
            </a:r>
            <a:r>
              <a:rPr lang="en-CA" sz="2400" dirty="0"/>
              <a:t>+ </a:t>
            </a:r>
            <a:r>
              <a:rPr lang="en-CA" sz="2400" b="1" dirty="0" err="1">
                <a:solidFill>
                  <a:srgbClr val="0000FF"/>
                </a:solidFill>
              </a:rPr>
              <a:t>typeof</a:t>
            </a:r>
            <a:r>
              <a:rPr lang="en-CA" sz="2400" dirty="0"/>
              <a:t> num1);</a:t>
            </a:r>
          </a:p>
          <a:p>
            <a:endParaRPr lang="en-CA" sz="2400" dirty="0"/>
          </a:p>
          <a:p>
            <a:r>
              <a:rPr lang="en-CA" sz="2400" dirty="0"/>
              <a:t>	</a:t>
            </a:r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str2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"1234.5678"</a:t>
            </a:r>
            <a:r>
              <a:rPr lang="en-CA" sz="2400" dirty="0"/>
              <a:t>;</a:t>
            </a:r>
          </a:p>
          <a:p>
            <a:r>
              <a:rPr lang="en-CA" sz="2400" dirty="0"/>
              <a:t>	</a:t>
            </a:r>
            <a:r>
              <a:rPr lang="en-CA" sz="2400" b="1" dirty="0">
                <a:solidFill>
                  <a:srgbClr val="0000FF"/>
                </a:solidFill>
              </a:rPr>
              <a:t>var</a:t>
            </a:r>
            <a:r>
              <a:rPr lang="en-CA" sz="2400" dirty="0"/>
              <a:t> num2 = 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str2</a:t>
            </a:r>
            <a:r>
              <a:rPr lang="en-CA" sz="2400" dirty="0"/>
              <a:t>; </a:t>
            </a:r>
            <a:r>
              <a:rPr lang="en-CA" sz="2000" dirty="0">
                <a:solidFill>
                  <a:srgbClr val="006600"/>
                </a:solidFill>
              </a:rPr>
              <a:t>// The Unary + Operator</a:t>
            </a:r>
            <a:endParaRPr lang="en-CA" sz="2400" dirty="0">
              <a:solidFill>
                <a:srgbClr val="006600"/>
              </a:solidFill>
            </a:endParaRPr>
          </a:p>
          <a:p>
            <a:endParaRPr lang="en-CA" sz="2400" dirty="0"/>
          </a:p>
          <a:p>
            <a:r>
              <a:rPr lang="en-CA" sz="2400" dirty="0"/>
              <a:t>	console.log(num2 +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"\n"</a:t>
            </a:r>
            <a:r>
              <a:rPr lang="en-CA" sz="2400" dirty="0"/>
              <a:t> + </a:t>
            </a:r>
            <a:r>
              <a:rPr lang="en-CA" sz="2400" b="1" dirty="0" err="1">
                <a:solidFill>
                  <a:srgbClr val="0000FF"/>
                </a:solidFill>
              </a:rPr>
              <a:t>typeof</a:t>
            </a:r>
            <a:r>
              <a:rPr lang="en-CA" sz="2400" dirty="0"/>
              <a:t> num2);</a:t>
            </a:r>
          </a:p>
        </p:txBody>
      </p:sp>
    </p:spTree>
    <p:extLst>
      <p:ext uri="{BB962C8B-B14F-4D97-AF65-F5344CB8AC3E}">
        <p14:creationId xmlns:p14="http://schemas.microsoft.com/office/powerpoint/2010/main" val="125554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Functions</a:t>
            </a:r>
          </a:p>
          <a:p>
            <a:pPr lvl="1" eaLnBrk="1" hangingPunct="1">
              <a:defRPr/>
            </a:pPr>
            <a:r>
              <a:rPr lang="en-CA" altLang="en-US" sz="2400" dirty="0"/>
              <a:t>User-defined functions</a:t>
            </a:r>
          </a:p>
          <a:p>
            <a:pPr lvl="1" eaLnBrk="1" hangingPunct="1">
              <a:defRPr/>
            </a:pPr>
            <a:r>
              <a:rPr lang="en-CA" altLang="en-US" sz="2400" dirty="0"/>
              <a:t>Built-in / Global functions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Variable scope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JavaScript Closure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isNaN() function is used to determine if an argument is "</a:t>
            </a:r>
            <a:r>
              <a:rPr lang="en-CA" sz="2200" dirty="0" err="1"/>
              <a:t>NaN</a:t>
            </a:r>
            <a:r>
              <a:rPr lang="en-CA" sz="2200" dirty="0"/>
              <a:t>" (not a number).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function checks the whole parameter, not partially.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It do “trim” and conversion before checking.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3536791"/>
            <a:ext cx="7128792" cy="2708434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CA" sz="2000" dirty="0">
                <a:solidFill>
                  <a:srgbClr val="006600"/>
                </a:solidFill>
              </a:rPr>
              <a:t>false</a:t>
            </a:r>
            <a:endParaRPr lang="en-CA" sz="2000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(123) ); 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"123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456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true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"+123"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false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"123+"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true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123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 false </a:t>
            </a:r>
          </a:p>
        </p:txBody>
      </p:sp>
    </p:spTree>
    <p:extLst>
      <p:ext uri="{BB962C8B-B14F-4D97-AF65-F5344CB8AC3E}">
        <p14:creationId xmlns:p14="http://schemas.microsoft.com/office/powerpoint/2010/main" val="70899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isFinite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global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isFinite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2400" dirty="0"/>
              <a:t>function determines whether the passed value is a finite number.</a:t>
            </a:r>
          </a:p>
          <a:p>
            <a:pPr lvl="1"/>
            <a:r>
              <a:rPr lang="en-CA" sz="2000" dirty="0"/>
              <a:t>The parameter is first converted to a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3406225"/>
            <a:ext cx="7128791" cy="2477601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(Infinity)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(NaN)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(-Infinity)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endParaRPr lang="it-IT" sz="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true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(2e12)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true</a:t>
            </a:r>
            <a:endParaRPr lang="en-CA" sz="2000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One argument: a string. </a:t>
            </a:r>
          </a:p>
          <a:p>
            <a:pPr lvl="1"/>
            <a:r>
              <a:rPr lang="en-CA" sz="2000" dirty="0"/>
              <a:t>If the string is an </a:t>
            </a:r>
            <a:r>
              <a:rPr lang="en-CA" sz="2000" dirty="0">
                <a:solidFill>
                  <a:srgbClr val="0000FF"/>
                </a:solidFill>
                <a:effectLst/>
              </a:rPr>
              <a:t>expression</a:t>
            </a:r>
            <a:r>
              <a:rPr lang="en-CA" sz="2000" dirty="0"/>
              <a:t>,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2000" dirty="0"/>
              <a:t>evaluates/executes the expression.</a:t>
            </a:r>
          </a:p>
          <a:p>
            <a:pPr lvl="1"/>
            <a:r>
              <a:rPr lang="en-CA" sz="2000" dirty="0"/>
              <a:t>If the string is made up of JavaScript </a:t>
            </a:r>
            <a:r>
              <a:rPr lang="en-CA" sz="2000" dirty="0">
                <a:solidFill>
                  <a:srgbClr val="0000FF"/>
                </a:solidFill>
                <a:effectLst/>
              </a:rPr>
              <a:t>statements</a:t>
            </a:r>
            <a:r>
              <a:rPr lang="en-CA" sz="2000" dirty="0"/>
              <a:t>,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2000" dirty="0"/>
              <a:t>executes the statements.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0655"/>
              </p:ext>
            </p:extLst>
          </p:nvPr>
        </p:nvGraphicFramePr>
        <p:xfrm>
          <a:off x="1763688" y="4005064"/>
          <a:ext cx="5616624" cy="176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5176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x = 2;</a:t>
                      </a:r>
                    </a:p>
                    <a:p>
                      <a:pPr lvl="1">
                        <a:buNone/>
                      </a:pPr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y = 3;</a:t>
                      </a:r>
                    </a:p>
                    <a:p>
                      <a:pPr lvl="1">
                        <a:buNone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"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 + y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);            </a:t>
                      </a:r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// x + y</a:t>
                      </a:r>
                    </a:p>
                    <a:p>
                      <a:pPr lvl="1">
                        <a:buNone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"x + y"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 );  </a:t>
                      </a:r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// 5</a:t>
                      </a:r>
                    </a:p>
                    <a:p>
                      <a:pPr lvl="1"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1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encodeURI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The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encodeURI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fr-FR" sz="2400" dirty="0" err="1"/>
              <a:t>function</a:t>
            </a:r>
            <a:r>
              <a:rPr lang="fr-FR" sz="2400" dirty="0"/>
              <a:t> encodes a Uniform Resource Identifier (URI) </a:t>
            </a:r>
            <a:r>
              <a:rPr lang="en-CA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This function encodes special characters, except: ; , / ? : @ &amp; = + $ - _ . ! ~ * ' ( ) 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83288"/>
              </p:ext>
            </p:extLst>
          </p:nvPr>
        </p:nvGraphicFramePr>
        <p:xfrm>
          <a:off x="971600" y="3861048"/>
          <a:ext cx="6768752" cy="190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9192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1" dirty="0" err="1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uri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"my 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test.php?name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Ålan&amp;city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=Toronto"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vl="1">
                        <a:buNone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 </a:t>
                      </a: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encodeURI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// my%20test.php?name=%C3%85lan&amp;city=Toronto</a:t>
                      </a:r>
                    </a:p>
                    <a:p>
                      <a:pPr lvl="1"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5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toFixed() </a:t>
            </a:r>
            <a:r>
              <a:rPr lang="en-CA" sz="2400" dirty="0"/>
              <a:t>method formats a number to a specific number of digits to the right of the decimal.</a:t>
            </a:r>
          </a:p>
          <a:p>
            <a:endParaRPr lang="en-CA" sz="2400" dirty="0"/>
          </a:p>
          <a:p>
            <a:pPr marL="800100" lvl="2" indent="0">
              <a:buNone/>
            </a:pPr>
            <a:endParaRPr lang="en-CA" sz="1800" dirty="0"/>
          </a:p>
          <a:p>
            <a:pPr marL="800100" lvl="2" indent="0">
              <a:lnSpc>
                <a:spcPct val="114000"/>
              </a:lnSpc>
              <a:buNone/>
            </a:pPr>
            <a:r>
              <a:rPr lang="en-US" sz="2000" dirty="0"/>
              <a:t>console.log( </a:t>
            </a:r>
            <a:r>
              <a:rPr lang="en-CA" sz="2000" dirty="0" err="1"/>
              <a:t>amount.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CA" sz="2000" dirty="0"/>
              <a:t>() );   </a:t>
            </a:r>
            <a:r>
              <a:rPr lang="en-CA" sz="2000" dirty="0">
                <a:solidFill>
                  <a:srgbClr val="006600"/>
                </a:solidFill>
              </a:rPr>
              <a:t>// 165</a:t>
            </a:r>
            <a:br>
              <a:rPr lang="en-CA" sz="2000" dirty="0"/>
            </a:br>
            <a:r>
              <a:rPr lang="en-US" sz="2000" dirty="0"/>
              <a:t>console.log( </a:t>
            </a:r>
            <a:r>
              <a:rPr lang="en-CA" sz="2000" dirty="0" err="1"/>
              <a:t>amount.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CA" sz="2000" dirty="0"/>
              <a:t>(6) );  </a:t>
            </a:r>
            <a:r>
              <a:rPr lang="en-CA" sz="2000" dirty="0">
                <a:solidFill>
                  <a:srgbClr val="006600"/>
                </a:solidFill>
              </a:rPr>
              <a:t>// 165.254560</a:t>
            </a:r>
            <a:br>
              <a:rPr lang="en-CA" sz="2000" dirty="0"/>
            </a:br>
            <a:r>
              <a:rPr lang="en-US" sz="2000" dirty="0"/>
              <a:t>console.log( </a:t>
            </a:r>
            <a:r>
              <a:rPr lang="en-CA" sz="2000" dirty="0" err="1"/>
              <a:t>amount.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CA" sz="2000" dirty="0"/>
              <a:t>(2) );  </a:t>
            </a:r>
            <a:r>
              <a:rPr lang="en-CA" sz="2000" dirty="0">
                <a:solidFill>
                  <a:srgbClr val="006600"/>
                </a:solidFill>
              </a:rPr>
              <a:t>// 165.25</a:t>
            </a:r>
          </a:p>
          <a:p>
            <a:pPr marL="800100" lvl="2" indent="0">
              <a:lnSpc>
                <a:spcPct val="114000"/>
              </a:lnSpc>
              <a:buNone/>
            </a:pPr>
            <a:endParaRPr lang="en-CA" sz="2000" dirty="0"/>
          </a:p>
          <a:p>
            <a:pPr marL="800100" lvl="2" indent="0">
              <a:lnSpc>
                <a:spcPct val="114000"/>
              </a:lnSpc>
              <a:buNone/>
            </a:pPr>
            <a:r>
              <a:rPr lang="en-CA" sz="2000" dirty="0"/>
              <a:t>Note: this is a function of Number object instead of a global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7391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amount = 165.25456;</a:t>
            </a:r>
          </a:p>
        </p:txBody>
      </p:sp>
    </p:spTree>
    <p:extLst>
      <p:ext uri="{BB962C8B-B14F-4D97-AF65-F5344CB8AC3E}">
        <p14:creationId xmlns:p14="http://schemas.microsoft.com/office/powerpoint/2010/main" val="372994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493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JavaScript, variable scope can be </a:t>
            </a:r>
            <a:r>
              <a:rPr 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400" dirty="0">
                <a:effectLst/>
              </a:rPr>
              <a:t>the ways of variables to be accessed</a:t>
            </a:r>
            <a:r>
              <a:rPr lang="en-US" sz="2400" dirty="0"/>
              <a:t>.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r>
              <a:rPr lang="en-US" sz="2400" dirty="0"/>
              <a:t> is determined by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2400" dirty="0"/>
              <a:t> and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US" sz="2400" dirty="0"/>
              <a:t> a variable is declared.</a:t>
            </a:r>
          </a:p>
          <a:p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Global variable </a:t>
            </a:r>
            <a:br>
              <a:rPr lang="en-US" sz="2400" dirty="0"/>
            </a:br>
            <a:r>
              <a:rPr lang="en-US" sz="2400" dirty="0"/>
              <a:t>A variable that is declared outside any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sz="2400" dirty="0"/>
              <a:t>is global. A global variable can be accessed anywhere in the current file or other files.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200" dirty="0"/>
              <a:t>Declared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any functions</a:t>
            </a:r>
            <a:r>
              <a:rPr lang="en-US" sz="2200" dirty="0"/>
              <a:t>, with or without the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200" dirty="0"/>
              <a:t>keyword.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Undeclared variable </a:t>
            </a:r>
            <a:r>
              <a:rPr lang="en-US" sz="2200" dirty="0"/>
              <a:t>– “Declared”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without using the var keyword</a:t>
            </a:r>
            <a:r>
              <a:rPr lang="en-US" sz="2200" dirty="0"/>
              <a:t>, </a:t>
            </a:r>
          </a:p>
          <a:p>
            <a:pPr lvl="2"/>
            <a:r>
              <a:rPr lang="en-US" sz="2000" dirty="0"/>
              <a:t>but the variable exists only after the function has been called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21873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 marL="514350" indent="-514350">
              <a:spcBef>
                <a:spcPts val="2400"/>
              </a:spcBef>
              <a:buFont typeface="+mj-lt"/>
              <a:buAutoNum type="arabicPeriod" startAt="2"/>
            </a:pPr>
            <a:r>
              <a:rPr lang="en-US" sz="2400" b="1" dirty="0"/>
              <a:t>Local variable </a:t>
            </a:r>
            <a:endParaRPr lang="en-US" sz="2400" dirty="0"/>
          </a:p>
          <a:p>
            <a:pPr marL="400050" lvl="1" indent="0">
              <a:spcBef>
                <a:spcPts val="2400"/>
              </a:spcBef>
              <a:buNone/>
            </a:pPr>
            <a:r>
              <a:rPr lang="en-US" sz="2400" dirty="0"/>
              <a:t>A variable that is declared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with the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is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local</a:t>
            </a:r>
            <a:r>
              <a:rPr lang="en-US" sz="2400" dirty="0"/>
              <a:t>. A local variable can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</a:t>
            </a:r>
            <a:r>
              <a:rPr lang="en-US" sz="2400" dirty="0"/>
              <a:t>be accessed inside the function where it is declared in.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400" dirty="0"/>
              <a:t>If you reference a local variable globally or in another function, JavaScript will trigger the "</a:t>
            </a:r>
            <a:r>
              <a:rPr lang="en-US" sz="2400" dirty="0">
                <a:solidFill>
                  <a:srgbClr val="0000CC"/>
                </a:solidFill>
              </a:rPr>
              <a:t>is not defined</a:t>
            </a:r>
            <a:r>
              <a:rPr lang="en-US" sz="2400" dirty="0"/>
              <a:t>" error. (this is different error from the "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  <a:r>
              <a:rPr lang="en-US" sz="2400" dirty="0"/>
              <a:t>" that is for a variable that is not initialized.)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9981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  <p:sp>
        <p:nvSpPr>
          <p:cNvPr id="5" name="TextBox 3"/>
          <p:cNvSpPr txBox="1"/>
          <p:nvPr/>
        </p:nvSpPr>
        <p:spPr>
          <a:xfrm>
            <a:off x="635000" y="1340768"/>
            <a:ext cx="78486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0000FF"/>
                </a:solidFill>
              </a:rPr>
              <a:t>var</a:t>
            </a:r>
            <a:r>
              <a:rPr lang="en-US" sz="1600" dirty="0"/>
              <a:t> display =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""</a:t>
            </a:r>
            <a:r>
              <a:rPr lang="en-US" sz="1600" dirty="0"/>
              <a:t>;     </a:t>
            </a:r>
            <a:r>
              <a:rPr lang="en-US" sz="1600" dirty="0">
                <a:solidFill>
                  <a:srgbClr val="006600"/>
                </a:solidFill>
              </a:rPr>
              <a:t>// Global variable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ident_A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C64810"/>
                </a:solidFill>
              </a:rPr>
              <a:t>5</a:t>
            </a:r>
            <a:r>
              <a:rPr lang="en-US" sz="1600" dirty="0"/>
              <a:t>;           </a:t>
            </a:r>
            <a:r>
              <a:rPr lang="en-US" sz="1600" dirty="0">
                <a:solidFill>
                  <a:srgbClr val="006600"/>
                </a:solidFill>
              </a:rPr>
              <a:t>// Global variable - bad practice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0000FF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 err="1"/>
              <a:t>someFunction</a:t>
            </a:r>
            <a:r>
              <a:rPr lang="en-US" sz="1600" dirty="0"/>
              <a:t>() {   </a:t>
            </a:r>
            <a:r>
              <a:rPr lang="en-US" sz="1600" dirty="0">
                <a:solidFill>
                  <a:srgbClr val="006600"/>
                </a:solidFill>
              </a:rPr>
              <a:t>// Start of function</a:t>
            </a:r>
          </a:p>
          <a:p>
            <a:endParaRPr lang="en-US" sz="1600" dirty="0"/>
          </a:p>
          <a:p>
            <a:r>
              <a:rPr lang="en-US" sz="1600" dirty="0"/>
              <a:t>	     </a:t>
            </a:r>
            <a:r>
              <a:rPr lang="en-US" sz="1600" b="1" dirty="0" err="1">
                <a:solidFill>
                  <a:srgbClr val="0000FF"/>
                </a:solidFill>
              </a:rPr>
              <a:t>var</a:t>
            </a:r>
            <a:r>
              <a:rPr lang="en-US" sz="1600" dirty="0"/>
              <a:t> </a:t>
            </a:r>
            <a:r>
              <a:rPr lang="en-US" sz="1600" dirty="0" err="1"/>
              <a:t>ident_B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C64810"/>
                </a:solidFill>
              </a:rPr>
              <a:t>15</a:t>
            </a:r>
            <a:r>
              <a:rPr lang="en-US" sz="1600" dirty="0"/>
              <a:t>;      </a:t>
            </a:r>
            <a:r>
              <a:rPr lang="en-US" sz="1600" dirty="0">
                <a:solidFill>
                  <a:srgbClr val="006600"/>
                </a:solidFill>
              </a:rPr>
              <a:t>// Local  variable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ident_C</a:t>
            </a:r>
            <a:r>
              <a:rPr lang="en-US" sz="1600" dirty="0"/>
              <a:t>     = </a:t>
            </a:r>
            <a:r>
              <a:rPr lang="en-US" sz="1600" dirty="0">
                <a:solidFill>
                  <a:srgbClr val="C64810"/>
                </a:solidFill>
              </a:rPr>
              <a:t>34</a:t>
            </a:r>
            <a:r>
              <a:rPr lang="en-US" sz="1600" dirty="0"/>
              <a:t>;        </a:t>
            </a:r>
            <a:r>
              <a:rPr lang="en-US" sz="1600" dirty="0">
                <a:solidFill>
                  <a:srgbClr val="006600"/>
                </a:solidFill>
              </a:rPr>
              <a:t>// Global variable - bad practice</a:t>
            </a:r>
          </a:p>
          <a:p>
            <a:r>
              <a:rPr lang="en-US" sz="1600" dirty="0"/>
              <a:t>	     </a:t>
            </a:r>
            <a:r>
              <a:rPr lang="en-US" sz="1600" b="1" dirty="0" err="1">
                <a:solidFill>
                  <a:srgbClr val="0000FF"/>
                </a:solidFill>
              </a:rPr>
              <a:t>var</a:t>
            </a:r>
            <a:r>
              <a:rPr lang="en-US" sz="1600" dirty="0"/>
              <a:t> </a:t>
            </a:r>
            <a:r>
              <a:rPr lang="en-US" sz="1600" dirty="0" err="1"/>
              <a:t>ident_A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C64810"/>
                </a:solidFill>
              </a:rPr>
              <a:t>0</a:t>
            </a:r>
            <a:r>
              <a:rPr lang="en-US" sz="1600" dirty="0"/>
              <a:t>;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ident_C</a:t>
            </a:r>
            <a:r>
              <a:rPr lang="en-US" sz="1600" dirty="0"/>
              <a:t>++;                </a:t>
            </a:r>
            <a:r>
              <a:rPr lang="en-US" sz="1600" dirty="0">
                <a:solidFill>
                  <a:srgbClr val="006600"/>
                </a:solidFill>
              </a:rPr>
              <a:t>// increment </a:t>
            </a:r>
            <a:r>
              <a:rPr lang="en-US" sz="1600" dirty="0" err="1">
                <a:solidFill>
                  <a:srgbClr val="006600"/>
                </a:solidFill>
              </a:rPr>
              <a:t>ident_C</a:t>
            </a:r>
            <a:r>
              <a:rPr lang="en-US" sz="1600" dirty="0">
                <a:solidFill>
                  <a:srgbClr val="006600"/>
                </a:solidFill>
              </a:rPr>
              <a:t> by 1 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ident_A</a:t>
            </a:r>
            <a:r>
              <a:rPr lang="en-US" sz="1600" dirty="0"/>
              <a:t>     = </a:t>
            </a:r>
            <a:r>
              <a:rPr lang="en-US" sz="1600" dirty="0" err="1"/>
              <a:t>ident_B</a:t>
            </a:r>
            <a:r>
              <a:rPr lang="en-US" sz="1600" dirty="0"/>
              <a:t> + </a:t>
            </a:r>
            <a:r>
              <a:rPr lang="en-US" sz="1600" dirty="0" err="1"/>
              <a:t>ident_C</a:t>
            </a:r>
            <a:r>
              <a:rPr lang="en-US" sz="1600" dirty="0"/>
              <a:t>;</a:t>
            </a:r>
          </a:p>
          <a:p>
            <a:r>
              <a:rPr lang="en-US" sz="1600" dirty="0"/>
              <a:t>	     console.log(</a:t>
            </a:r>
            <a:r>
              <a:rPr lang="en-US" sz="1600" dirty="0" err="1"/>
              <a:t>ident_A</a:t>
            </a:r>
            <a:r>
              <a:rPr lang="en-US" sz="1600" dirty="0"/>
              <a:t>);  </a:t>
            </a:r>
            <a:r>
              <a:rPr lang="en-US" sz="1600" dirty="0">
                <a:solidFill>
                  <a:srgbClr val="006600"/>
                </a:solidFill>
              </a:rPr>
              <a:t>// show the value of </a:t>
            </a:r>
            <a:r>
              <a:rPr lang="en-US" sz="1600" dirty="0" err="1">
                <a:solidFill>
                  <a:srgbClr val="006600"/>
                </a:solidFill>
              </a:rPr>
              <a:t>ident_A</a:t>
            </a:r>
            <a:r>
              <a:rPr lang="en-US" sz="1600" dirty="0">
                <a:solidFill>
                  <a:srgbClr val="006600"/>
                </a:solidFill>
              </a:rPr>
              <a:t> inside the function      </a:t>
            </a:r>
          </a:p>
          <a:p>
            <a:endParaRPr lang="en-US" sz="1600" dirty="0"/>
          </a:p>
          <a:p>
            <a:r>
              <a:rPr lang="en-US" sz="1600" dirty="0"/>
              <a:t>	} </a:t>
            </a:r>
            <a:r>
              <a:rPr lang="en-US" sz="1600" dirty="0">
                <a:solidFill>
                  <a:srgbClr val="006600"/>
                </a:solidFill>
              </a:rPr>
              <a:t>// End of function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someFunction</a:t>
            </a:r>
            <a:r>
              <a:rPr lang="en-US" sz="1600" dirty="0"/>
              <a:t>();     </a:t>
            </a:r>
            <a:r>
              <a:rPr lang="en-US" sz="1600" dirty="0">
                <a:solidFill>
                  <a:srgbClr val="006600"/>
                </a:solidFill>
              </a:rPr>
              <a:t>// call the function. If remove this line, what result?</a:t>
            </a:r>
          </a:p>
          <a:p>
            <a:r>
              <a:rPr lang="en-US" sz="1600" dirty="0"/>
              <a:t>	console.log(</a:t>
            </a:r>
            <a:r>
              <a:rPr lang="en-US" sz="1600" dirty="0" err="1"/>
              <a:t>ident_A</a:t>
            </a:r>
            <a:r>
              <a:rPr lang="en-US" sz="1600" dirty="0"/>
              <a:t>);   </a:t>
            </a:r>
            <a:r>
              <a:rPr lang="en-US" sz="1600" dirty="0">
                <a:solidFill>
                  <a:srgbClr val="006600"/>
                </a:solidFill>
              </a:rPr>
              <a:t>// show the value of </a:t>
            </a:r>
            <a:r>
              <a:rPr lang="en-US" sz="1600" dirty="0" err="1">
                <a:solidFill>
                  <a:srgbClr val="006600"/>
                </a:solidFill>
              </a:rPr>
              <a:t>ident_A</a:t>
            </a:r>
            <a:r>
              <a:rPr lang="en-US" sz="1600" dirty="0">
                <a:solidFill>
                  <a:srgbClr val="006600"/>
                </a:solidFill>
              </a:rPr>
              <a:t> outside the function</a:t>
            </a:r>
          </a:p>
          <a:p>
            <a:r>
              <a:rPr lang="en-US" sz="1600" dirty="0"/>
              <a:t>	console.log(</a:t>
            </a:r>
            <a:r>
              <a:rPr lang="en-US" sz="1600" dirty="0" err="1"/>
              <a:t>ident_C</a:t>
            </a:r>
            <a:r>
              <a:rPr lang="en-US" sz="1600" dirty="0"/>
              <a:t>);   </a:t>
            </a:r>
            <a:r>
              <a:rPr lang="en-US" sz="1600" dirty="0">
                <a:solidFill>
                  <a:srgbClr val="006600"/>
                </a:solidFill>
              </a:rPr>
              <a:t>// show the value of </a:t>
            </a:r>
            <a:r>
              <a:rPr lang="en-US" sz="1600" dirty="0" err="1">
                <a:solidFill>
                  <a:srgbClr val="006600"/>
                </a:solidFill>
              </a:rPr>
              <a:t>ident_C</a:t>
            </a:r>
            <a:endParaRPr lang="en-US" sz="1600" dirty="0">
              <a:solidFill>
                <a:srgbClr val="006600"/>
              </a:solidFill>
            </a:endParaRPr>
          </a:p>
          <a:p>
            <a:r>
              <a:rPr lang="en-US" sz="1600" dirty="0"/>
              <a:t>	console.log(</a:t>
            </a:r>
            <a:r>
              <a:rPr lang="en-US" sz="1600" dirty="0" err="1"/>
              <a:t>ident_B</a:t>
            </a:r>
            <a:r>
              <a:rPr lang="en-US" sz="1600" dirty="0"/>
              <a:t>);   </a:t>
            </a:r>
            <a:r>
              <a:rPr lang="en-US" sz="1600" dirty="0">
                <a:solidFill>
                  <a:srgbClr val="006600"/>
                </a:solidFill>
              </a:rPr>
              <a:t>// what happens here?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71BE3F-FD7C-4CD1-938F-16F107511BFF}"/>
                  </a:ext>
                </a:extLst>
              </p14:cNvPr>
              <p14:cNvContentPartPr/>
              <p14:nvPr/>
            </p14:nvContentPartPr>
            <p14:xfrm>
              <a:off x="6359362" y="616600"/>
              <a:ext cx="27360" cy="3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71BE3F-FD7C-4CD1-938F-16F107511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0722" y="607960"/>
                <a:ext cx="450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C12146-1B4F-4244-B10B-663FBC3C4073}"/>
                  </a:ext>
                </a:extLst>
              </p14:cNvPr>
              <p14:cNvContentPartPr/>
              <p14:nvPr/>
            </p14:nvContentPartPr>
            <p14:xfrm>
              <a:off x="8079082" y="574480"/>
              <a:ext cx="12240" cy="3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C12146-1B4F-4244-B10B-663FBC3C40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0082" y="565480"/>
                <a:ext cx="298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C34526F-A906-4398-9308-E1F3BAC4DD38}"/>
                  </a:ext>
                </a:extLst>
              </p14:cNvPr>
              <p14:cNvContentPartPr/>
              <p14:nvPr/>
            </p14:nvContentPartPr>
            <p14:xfrm>
              <a:off x="1969162" y="3832120"/>
              <a:ext cx="336600" cy="694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C34526F-A906-4398-9308-E1F3BAC4DD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0162" y="3823120"/>
                <a:ext cx="3542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B9FC72A-55BF-4EA1-80F4-2CA980A88377}"/>
                  </a:ext>
                </a:extLst>
              </p14:cNvPr>
              <p14:cNvContentPartPr/>
              <p14:nvPr/>
            </p14:nvContentPartPr>
            <p14:xfrm>
              <a:off x="1808242" y="3549880"/>
              <a:ext cx="1180800" cy="44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B9FC72A-55BF-4EA1-80F4-2CA980A883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9242" y="3540880"/>
                <a:ext cx="119844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37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Variable Scope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642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is recommended that you</a:t>
            </a:r>
          </a:p>
          <a:p>
            <a:pPr lvl="1"/>
            <a:r>
              <a:rPr lang="en-US" sz="2200" dirty="0"/>
              <a:t>Avoid using global variables.</a:t>
            </a:r>
          </a:p>
          <a:p>
            <a:pPr lvl="1"/>
            <a:r>
              <a:rPr lang="en-US" sz="2200" dirty="0"/>
              <a:t>Always use the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or let </a:t>
            </a:r>
            <a:r>
              <a:rPr lang="en-US" sz="2200" dirty="0"/>
              <a:t>keyword when declaring variables.</a:t>
            </a:r>
          </a:p>
          <a:p>
            <a:pPr lvl="1"/>
            <a:r>
              <a:rPr lang="en-US" sz="2200" dirty="0"/>
              <a:t>For large web application, use Immediately-Invoked function expressions (IIFE) to wrap JavaScript files:</a:t>
            </a:r>
          </a:p>
          <a:p>
            <a:pPr marL="1314450" lvl="3" indent="0">
              <a:buNone/>
            </a:pPr>
            <a:r>
              <a:rPr lang="en-US" sz="1800" dirty="0"/>
              <a:t>(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dirty="0"/>
              <a:t>() {</a:t>
            </a:r>
          </a:p>
          <a:p>
            <a:pPr marL="1314450" lvl="3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6600"/>
                </a:solidFill>
              </a:rPr>
              <a:t>// your code</a:t>
            </a:r>
          </a:p>
          <a:p>
            <a:pPr marL="1314450" lvl="3" indent="0">
              <a:buNone/>
            </a:pPr>
            <a:r>
              <a:rPr lang="en-US" sz="1800" dirty="0"/>
              <a:t>})();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Notes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/>
              <a:t>are the only construct that can be used to limit scope of variables. </a:t>
            </a:r>
          </a:p>
          <a:p>
            <a:pPr lvl="1"/>
            <a:r>
              <a:rPr lang="en-US" sz="2200" dirty="0"/>
              <a:t>In JavaScript, code blocks {}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</a:t>
            </a:r>
            <a:r>
              <a:rPr lang="en-US" sz="2200" dirty="0"/>
              <a:t>determine variable scope unless you use let keyword.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869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– C vs JavaScript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754322"/>
              </p:ext>
            </p:extLst>
          </p:nvPr>
        </p:nvGraphicFramePr>
        <p:xfrm>
          <a:off x="1259632" y="1484785"/>
          <a:ext cx="6624736" cy="462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Block in C</a:t>
                      </a:r>
                    </a:p>
                  </a:txBody>
                  <a:tcPr>
                    <a:solidFill>
                      <a:srgbClr val="4F8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 scope in JavaScript</a:t>
                      </a:r>
                    </a:p>
                  </a:txBody>
                  <a:tcPr>
                    <a:solidFill>
                      <a:srgbClr val="4F8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348">
                <a:tc>
                  <a:txBody>
                    <a:bodyPr/>
                    <a:lstStyle/>
                    <a:p>
                      <a:r>
                        <a:rPr lang="en-US" dirty="0"/>
                        <a:t>#include &lt;</a:t>
                      </a:r>
                      <a:r>
                        <a:rPr lang="en-US" dirty="0" err="1"/>
                        <a:t>stdio.h</a:t>
                      </a:r>
                      <a:r>
                        <a:rPr lang="en-US" dirty="0"/>
                        <a:t>&gt;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main() </a:t>
                      </a:r>
                    </a:p>
                    <a:p>
                      <a:r>
                        <a:rPr lang="en-US" baseline="0" dirty="0"/>
                        <a:t>{</a:t>
                      </a:r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x = 10;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    {</a:t>
                      </a:r>
                    </a:p>
                    <a:p>
                      <a:r>
                        <a:rPr lang="en-US" baseline="0" dirty="0"/>
                        <a:t>    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x = 30;</a:t>
                      </a:r>
                    </a:p>
                    <a:p>
                      <a:r>
                        <a:rPr lang="en-US" baseline="0" dirty="0"/>
                        <a:t>        </a:t>
                      </a:r>
                      <a:r>
                        <a:rPr lang="en-US" baseline="0" dirty="0" err="1"/>
                        <a:t>printf</a:t>
                      </a:r>
                      <a:r>
                        <a:rPr lang="en-US" baseline="0" dirty="0"/>
                        <a:t>(%d ", x);</a:t>
                      </a:r>
                    </a:p>
                    <a:p>
                      <a:r>
                        <a:rPr lang="en-US" baseline="0" dirty="0"/>
                        <a:t>    }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printf</a:t>
                      </a:r>
                      <a:r>
                        <a:rPr lang="en-US" baseline="0" dirty="0"/>
                        <a:t>("%d", x);</a:t>
                      </a:r>
                    </a:p>
                    <a:p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var a = 10;</a:t>
                      </a:r>
                    </a:p>
                    <a:p>
                      <a:r>
                        <a:rPr lang="en-US" b="0" dirty="0"/>
                        <a:t>{</a:t>
                      </a:r>
                    </a:p>
                    <a:p>
                      <a:r>
                        <a:rPr lang="en-US" b="0" dirty="0"/>
                        <a:t>     var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dirty="0"/>
                        <a:t>a = 30;</a:t>
                      </a:r>
                    </a:p>
                    <a:p>
                      <a:r>
                        <a:rPr lang="en-US" b="0" dirty="0"/>
                        <a:t>     b= 20;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for (var i = 0; i &lt; 5; i++) { </a:t>
                      </a:r>
                    </a:p>
                    <a:p>
                      <a:r>
                        <a:rPr lang="en-US" b="0" dirty="0"/>
                        <a:t>     var c = i; 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console.log(a); </a:t>
                      </a:r>
                    </a:p>
                    <a:p>
                      <a:r>
                        <a:rPr lang="en-US" b="0" dirty="0"/>
                        <a:t>console.log(b); </a:t>
                      </a:r>
                    </a:p>
                    <a:p>
                      <a:r>
                        <a:rPr lang="en-US" b="0" dirty="0"/>
                        <a:t>console.log(c); 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98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  <a:r>
                        <a:rPr lang="en-US" baseline="0" dirty="0"/>
                        <a:t> 30 10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5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function is a "subprogram" that can be called by code external (or internal in the case of recursion) to the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Like the program itself, a function is composed of a sequence of statements called the function body.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parameters are used to </a:t>
            </a:r>
            <a:r>
              <a:rPr lang="en-CA" sz="2400" dirty="0">
                <a:solidFill>
                  <a:srgbClr val="3333CC"/>
                </a:solidFill>
              </a:rPr>
              <a:t>pass values </a:t>
            </a:r>
            <a:r>
              <a:rPr lang="en-CA" sz="2400" dirty="0"/>
              <a:t>to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function can </a:t>
            </a:r>
            <a:r>
              <a:rPr lang="en-CA" sz="2400" dirty="0">
                <a:solidFill>
                  <a:srgbClr val="3333CC"/>
                </a:solidFill>
              </a:rPr>
              <a:t>return a value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Function names must adhere to variable name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Every function in JavaScript is a Function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function </a:t>
            </a:r>
            <a:r>
              <a:rPr lang="en-CA" sz="2400" dirty="0">
                <a:solidFill>
                  <a:srgbClr val="3333CC"/>
                </a:solidFill>
              </a:rPr>
              <a:t>is not executed until it is called.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6668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"Closure"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a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800" dirty="0"/>
              <a:t> is created when a function is nested within another function. The nested function forms a closure.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Closures are one of the most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powerful</a:t>
            </a:r>
            <a:r>
              <a:rPr lang="en-CA" sz="2800" dirty="0"/>
              <a:t> features of JavaScript.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5233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"Closure" in JavaScript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 function </a:t>
            </a:r>
            <a:r>
              <a:rPr lang="en-CA" sz="2400" dirty="0"/>
              <a:t>is private to its containing (outer)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 function </a:t>
            </a:r>
            <a:r>
              <a:rPr lang="en-CA" sz="2400" dirty="0"/>
              <a:t>is a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4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This means that a nested function can access and 'remember' the outer function’s context (variable and parameters).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Meanwhile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The inner function can be accessed only from statements in the outer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The outer function cannot use the arguments and variables of 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function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1091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124744"/>
            <a:ext cx="9310935" cy="4974431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00FF"/>
                </a:solidFill>
                <a:effectLst/>
              </a:rPr>
              <a:t>function</a:t>
            </a:r>
            <a:r>
              <a:rPr lang="en-CA" sz="1800" dirty="0">
                <a:effectLst/>
              </a:rPr>
              <a:t> program(prog)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school =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"ICT";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function student(name)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    </a:t>
            </a:r>
            <a:r>
              <a:rPr lang="en-CA" sz="1800" b="1" dirty="0">
                <a:solidFill>
                  <a:srgbClr val="0000FF"/>
                </a:solidFill>
                <a:effectLst/>
              </a:rPr>
              <a:t>return</a:t>
            </a:r>
            <a:r>
              <a:rPr lang="en-CA" sz="1800" dirty="0">
                <a:effectLst/>
              </a:rPr>
              <a:t> </a:t>
            </a:r>
            <a:r>
              <a:rPr lang="en-CA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"Student name: " </a:t>
            </a:r>
            <a:r>
              <a:rPr lang="en-CA" sz="1700" dirty="0">
                <a:effectLst/>
              </a:rPr>
              <a:t>+ name + </a:t>
            </a:r>
            <a:r>
              <a:rPr lang="en-CA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", Program: " </a:t>
            </a:r>
            <a:r>
              <a:rPr lang="en-CA" sz="1700" dirty="0">
                <a:effectLst/>
              </a:rPr>
              <a:t>+ prog + </a:t>
            </a:r>
            <a:r>
              <a:rPr lang="en-CA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", School of " </a:t>
            </a:r>
            <a:r>
              <a:rPr lang="en-CA" sz="1700" dirty="0">
                <a:effectLst/>
              </a:rPr>
              <a:t>+ school;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b="1" dirty="0">
                <a:solidFill>
                  <a:srgbClr val="0000FF"/>
                </a:solidFill>
                <a:effectLst/>
              </a:rPr>
              <a:t>return</a:t>
            </a:r>
            <a:r>
              <a:rPr lang="en-CA" sz="1800" dirty="0">
                <a:effectLst/>
              </a:rPr>
              <a:t> student;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18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effectLst/>
              </a:rPr>
              <a:t>bsd_student</a:t>
            </a:r>
            <a:r>
              <a:rPr lang="en-CA" sz="1800" dirty="0">
                <a:effectLst/>
              </a:rPr>
              <a:t> = program(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"BSD"</a:t>
            </a:r>
            <a:r>
              <a:rPr lang="en-CA" sz="1800" dirty="0">
                <a:effectLst/>
              </a:rPr>
              <a:t>); </a:t>
            </a:r>
            <a:r>
              <a:rPr lang="en-CA" sz="1500" dirty="0">
                <a:solidFill>
                  <a:srgbClr val="006600"/>
                </a:solidFill>
                <a:effectLst/>
              </a:rPr>
              <a:t>// returns the inner function with an initial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effectLst/>
              </a:rPr>
              <a:t>cpa_student</a:t>
            </a:r>
            <a:r>
              <a:rPr lang="en-CA" sz="1800" dirty="0">
                <a:effectLst/>
              </a:rPr>
              <a:t> = program(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"CPA"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6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john =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bsd_student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"John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Smith"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effectLst/>
              </a:rPr>
              <a:t>dave</a:t>
            </a:r>
            <a:r>
              <a:rPr lang="en-CA" sz="1800" dirty="0">
                <a:effectLst/>
              </a:rPr>
              <a:t> =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cpa_student</a:t>
            </a:r>
            <a:r>
              <a:rPr lang="en-CA" sz="1800" dirty="0">
                <a:effectLst/>
              </a:rPr>
              <a:t>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"Dave Lee"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dave2 = program(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"CPD"</a:t>
            </a:r>
            <a:r>
              <a:rPr lang="en-CA" sz="1800" dirty="0">
                <a:effectLst/>
              </a:rPr>
              <a:t>)(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"Jr.</a:t>
            </a:r>
            <a:r>
              <a:rPr lang="en-CA" sz="1800" dirty="0">
                <a:effectLst/>
              </a:rPr>
              <a:t>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Dave</a:t>
            </a:r>
            <a:r>
              <a:rPr lang="en-CA" sz="1800" dirty="0">
                <a:effectLst/>
              </a:rPr>
              <a:t>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Lee"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6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console.log(john);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console.log(</a:t>
            </a:r>
            <a:r>
              <a:rPr lang="en-CA" sz="1800" dirty="0" err="1">
                <a:effectLst/>
              </a:rPr>
              <a:t>dave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console.log(dave2);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DBCF4B4-08AC-448A-8A22-59DD7ACEEED6}"/>
                  </a:ext>
                </a:extLst>
              </p14:cNvPr>
              <p14:cNvContentPartPr/>
              <p14:nvPr/>
            </p14:nvContentPartPr>
            <p14:xfrm>
              <a:off x="7083322" y="410910"/>
              <a:ext cx="131040" cy="135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DBCF4B4-08AC-448A-8A22-59DD7ACEE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322" y="402270"/>
                <a:ext cx="1486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350B009-AF4B-4E7F-9D1E-6A299A1B9962}"/>
                  </a:ext>
                </a:extLst>
              </p14:cNvPr>
              <p14:cNvContentPartPr/>
              <p14:nvPr/>
            </p14:nvContentPartPr>
            <p14:xfrm>
              <a:off x="7118242" y="514950"/>
              <a:ext cx="176760" cy="30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350B009-AF4B-4E7F-9D1E-6A299A1B99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9242" y="505950"/>
                <a:ext cx="1944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5C3AB2F-B78A-4DBF-85E0-FA06742BB68A}"/>
                  </a:ext>
                </a:extLst>
              </p14:cNvPr>
              <p14:cNvContentPartPr/>
              <p14:nvPr/>
            </p14:nvContentPartPr>
            <p14:xfrm>
              <a:off x="7282762" y="403350"/>
              <a:ext cx="182160" cy="254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5C3AB2F-B78A-4DBF-85E0-FA06742BB6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3762" y="394350"/>
                <a:ext cx="199800" cy="2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and Anonymous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</a:t>
            </a:r>
            <a:r>
              <a:rPr lang="en-CA" sz="2400" dirty="0"/>
              <a:t>in closure</a:t>
            </a:r>
          </a:p>
          <a:p>
            <a:pPr marL="400050" lvl="1" indent="0">
              <a:buNone/>
            </a:pPr>
            <a:r>
              <a:rPr lang="en-CA" sz="2000" b="1" dirty="0">
                <a:solidFill>
                  <a:srgbClr val="0000FF"/>
                </a:solidFill>
              </a:rPr>
              <a:t>function</a:t>
            </a:r>
            <a:r>
              <a:rPr lang="en-CA" sz="2000" dirty="0"/>
              <a:t> program(prog) {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b="1" dirty="0">
                <a:solidFill>
                  <a:srgbClr val="0000FF"/>
                </a:solidFill>
              </a:rPr>
              <a:t>var</a:t>
            </a:r>
            <a:r>
              <a:rPr lang="en-CA" sz="2000" dirty="0"/>
              <a:t> student = </a:t>
            </a:r>
            <a:r>
              <a:rPr lang="en-CA" sz="2000" b="1" dirty="0">
                <a:solidFill>
                  <a:srgbClr val="0000FF"/>
                </a:solidFill>
              </a:rPr>
              <a:t>function</a:t>
            </a:r>
            <a:r>
              <a:rPr lang="en-CA" sz="2000" dirty="0"/>
              <a:t> (name) {</a:t>
            </a:r>
          </a:p>
          <a:p>
            <a:pPr marL="400050" lvl="1" indent="0">
              <a:buNone/>
            </a:pPr>
            <a:r>
              <a:rPr lang="en-CA" sz="2000" dirty="0"/>
              <a:t>    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"Student name: "</a:t>
            </a:r>
            <a:r>
              <a:rPr lang="nl-NL" sz="2000" dirty="0"/>
              <a:t> + name +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 \nProgram: " </a:t>
            </a:r>
            <a:r>
              <a:rPr lang="nl-NL" sz="2000" dirty="0"/>
              <a:t>+ prog;</a:t>
            </a:r>
          </a:p>
          <a:p>
            <a:pPr marL="400050" lvl="1" indent="0">
              <a:buNone/>
            </a:pPr>
            <a:r>
              <a:rPr lang="en-CA" sz="2000" dirty="0"/>
              <a:t>    };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student;</a:t>
            </a:r>
          </a:p>
          <a:p>
            <a:pPr marL="400050" lvl="1" indent="0">
              <a:buNone/>
            </a:pPr>
            <a:r>
              <a:rPr lang="en-CA" sz="20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</a:t>
            </a:r>
            <a:r>
              <a:rPr lang="en-CA" sz="2400" dirty="0"/>
              <a:t>function in closure</a:t>
            </a:r>
          </a:p>
          <a:p>
            <a:pPr marL="400050" lvl="1" indent="0">
              <a:buNone/>
            </a:pPr>
            <a:r>
              <a:rPr lang="en-CA" sz="2000" b="1" dirty="0">
                <a:solidFill>
                  <a:srgbClr val="0000FF"/>
                </a:solidFill>
              </a:rPr>
              <a:t>function</a:t>
            </a:r>
            <a:r>
              <a:rPr lang="en-CA" sz="2000" dirty="0"/>
              <a:t> program(prog) {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</a:t>
            </a:r>
            <a:r>
              <a:rPr lang="en-CA" sz="2000" b="1" dirty="0">
                <a:solidFill>
                  <a:srgbClr val="0000FF"/>
                </a:solidFill>
              </a:rPr>
              <a:t>function </a:t>
            </a:r>
            <a:r>
              <a:rPr lang="en-CA" sz="2000" dirty="0"/>
              <a:t>(name) {</a:t>
            </a:r>
          </a:p>
          <a:p>
            <a:pPr marL="400050" lvl="1" indent="0">
              <a:buNone/>
            </a:pPr>
            <a:r>
              <a:rPr lang="en-CA" sz="2000" dirty="0"/>
              <a:t>    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"Student name: " </a:t>
            </a:r>
            <a:r>
              <a:rPr lang="nl-NL" sz="2000" dirty="0"/>
              <a:t>+ name +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 \nProgram: " </a:t>
            </a:r>
            <a:r>
              <a:rPr lang="nl-NL" sz="2000" dirty="0"/>
              <a:t>+ prog;</a:t>
            </a:r>
            <a:endParaRPr lang="en-CA" sz="2000" dirty="0"/>
          </a:p>
          <a:p>
            <a:pPr marL="400050" lvl="1" indent="0">
              <a:buNone/>
            </a:pPr>
            <a:r>
              <a:rPr lang="en-CA" sz="2000" dirty="0"/>
              <a:t>    };</a:t>
            </a:r>
          </a:p>
          <a:p>
            <a:pPr marL="400050" lvl="1" indent="0">
              <a:buNone/>
            </a:pPr>
            <a:r>
              <a:rPr lang="en-CA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Analogy to OOP. 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A closure makes it possible to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associate</a:t>
            </a:r>
            <a:r>
              <a:rPr lang="en-US" altLang="en-US" sz="2000" dirty="0"/>
              <a:t> some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en-US" sz="2000" dirty="0"/>
              <a:t> (the environment) with a function to operate on the data. </a:t>
            </a:r>
          </a:p>
          <a:p>
            <a:pPr lvl="1">
              <a:lnSpc>
                <a:spcPct val="114000"/>
              </a:lnSpc>
            </a:pPr>
            <a:r>
              <a:rPr lang="en-US" altLang="en-US" sz="1900" dirty="0"/>
              <a:t>This is analogous to Object Oriented Programming (OOP), where we can associate some data (properties) to the object with one or more methods</a:t>
            </a:r>
          </a:p>
          <a:p>
            <a:pPr lvl="1">
              <a:lnSpc>
                <a:spcPct val="114000"/>
              </a:lnSpc>
            </a:pPr>
            <a:r>
              <a:rPr lang="en-US" altLang="en-US" sz="1900" dirty="0"/>
              <a:t>The scoped variables in the inner function become private variables, which is the “</a:t>
            </a:r>
            <a:r>
              <a:rPr lang="en-US" altLang="en-US" sz="19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US" altLang="en-US" sz="1900" dirty="0"/>
              <a:t>” in Object Oriented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global variables.</a:t>
            </a:r>
          </a:p>
          <a:p>
            <a:pPr lvl="1"/>
            <a:r>
              <a:rPr lang="en-US" altLang="en-US" sz="2000" dirty="0"/>
              <a:t>Global variables are not reliable. </a:t>
            </a:r>
          </a:p>
          <a:p>
            <a:pPr lvl="1"/>
            <a:r>
              <a:rPr lang="en-US" altLang="en-US" sz="2000" dirty="0"/>
              <a:t>They are not secure. </a:t>
            </a:r>
          </a:p>
          <a:p>
            <a:pPr lvl="1"/>
            <a:r>
              <a:rPr lang="en-US" altLang="en-US" sz="1900" dirty="0"/>
              <a:t>They may conflict with other global variables in the same application </a:t>
            </a:r>
          </a:p>
          <a:p>
            <a:pPr lvl="1"/>
            <a:r>
              <a:rPr lang="en-US" altLang="en-US" sz="2000" dirty="0"/>
              <a:t>which may cause your code failure and their code failure. </a:t>
            </a:r>
          </a:p>
          <a:p>
            <a:pPr lvl="1"/>
            <a:r>
              <a:rPr lang="en-US" altLang="en-US" sz="2000" dirty="0"/>
              <a:t>And it is almost impossible to test it. </a:t>
            </a:r>
            <a:endParaRPr lang="en-US" altLang="en-US" sz="2400" dirty="0"/>
          </a:p>
          <a:p>
            <a:pPr lvl="1">
              <a:lnSpc>
                <a:spcPct val="114000"/>
              </a:lnSpc>
            </a:pPr>
            <a:endParaRPr lang="en-US" altLang="en-US" sz="20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20A6003-5AF1-46DE-BF1C-2FF6946B28C9}" type="slidenum">
              <a:rPr lang="en-CA" altLang="en-US"/>
              <a:pPr eaLnBrk="1" hangingPunct="1"/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46752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7702624" cy="8283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4213" y="1196752"/>
            <a:ext cx="7696200" cy="38737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methods.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 of closures</a:t>
            </a:r>
            <a:r>
              <a:rPr lang="en-US" altLang="en-US" sz="2000" dirty="0"/>
              <a:t>, (inner function can only be accessed/ invoked by its outer function),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implements the same concept of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/>
              <a:t>in other Object Oriented Programming (OOP) languages, such as Java.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Private methods provide powerful ways to manage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/>
              <a:t>to keep the non-essential methods from cluttering up the public interface.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C88611A-02EC-4251-9728-D35B8520246E}" type="slidenum">
              <a:rPr lang="en-CA" altLang="en-US"/>
              <a:pPr eaLnBrk="1" hangingPunct="1"/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15676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1188" y="2060575"/>
            <a:ext cx="4102100" cy="3313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factory.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you can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altLang="en-US" sz="2400" dirty="0"/>
              <a:t> more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altLang="en-US" sz="2400" dirty="0"/>
              <a:t> with the same function body definition and different environments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29B21C1E-C89B-4EDC-A5E3-7DDCDA730698}" type="slidenum">
              <a:rPr lang="en-CA" altLang="en-US"/>
              <a:pPr eaLnBrk="1" hangingPunct="1"/>
              <a:t>36</a:t>
            </a:fld>
            <a:endParaRPr lang="en-CA" altLang="en-US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713288" y="1916113"/>
            <a:ext cx="3533775" cy="37861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function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err="1">
                <a:latin typeface="+mj-lt"/>
              </a:rPr>
              <a:t>makeAdder</a:t>
            </a:r>
            <a:r>
              <a:rPr lang="en-US" altLang="en-US" sz="2000" dirty="0">
                <a:latin typeface="+mj-lt"/>
              </a:rPr>
              <a:t>(x) {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  </a:t>
            </a:r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2000" dirty="0">
                <a:latin typeface="+mj-lt"/>
              </a:rPr>
              <a:t> function(y) {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    </a:t>
            </a:r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2000" dirty="0">
                <a:latin typeface="+mj-lt"/>
              </a:rPr>
              <a:t> x + y;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  };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}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 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var</a:t>
            </a:r>
            <a:r>
              <a:rPr lang="en-US" altLang="en-US" sz="2000" dirty="0">
                <a:latin typeface="+mj-lt"/>
              </a:rPr>
              <a:t> add5 = </a:t>
            </a:r>
            <a:r>
              <a:rPr lang="en-US" altLang="en-US" sz="2000" dirty="0" err="1">
                <a:latin typeface="+mj-lt"/>
              </a:rPr>
              <a:t>makeAdder</a:t>
            </a:r>
            <a:r>
              <a:rPr lang="en-US" altLang="en-US" sz="2000" dirty="0">
                <a:latin typeface="+mj-lt"/>
              </a:rPr>
              <a:t>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5</a:t>
            </a:r>
            <a:r>
              <a:rPr lang="en-US" altLang="en-US" sz="2000" dirty="0">
                <a:latin typeface="+mj-lt"/>
              </a:rPr>
              <a:t>);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var</a:t>
            </a:r>
            <a:r>
              <a:rPr lang="en-US" altLang="en-US" sz="2000" dirty="0">
                <a:latin typeface="+mj-lt"/>
              </a:rPr>
              <a:t> add10 = </a:t>
            </a:r>
            <a:r>
              <a:rPr lang="en-US" altLang="en-US" sz="2000" dirty="0" err="1">
                <a:latin typeface="+mj-lt"/>
              </a:rPr>
              <a:t>makeAdder</a:t>
            </a:r>
            <a:r>
              <a:rPr lang="en-US" altLang="en-US" sz="2000" dirty="0">
                <a:latin typeface="+mj-lt"/>
              </a:rPr>
              <a:t>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10</a:t>
            </a:r>
            <a:r>
              <a:rPr lang="en-US" altLang="en-US" sz="2000" dirty="0">
                <a:latin typeface="+mj-lt"/>
              </a:rPr>
              <a:t>);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  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console.log(add5(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2</a:t>
            </a:r>
            <a:r>
              <a:rPr lang="en-US" altLang="en-US" sz="2000" dirty="0">
                <a:latin typeface="+mj-lt"/>
              </a:rPr>
              <a:t>));  </a:t>
            </a:r>
            <a:r>
              <a:rPr lang="en-US" altLang="en-US" sz="2000" dirty="0">
                <a:solidFill>
                  <a:srgbClr val="006600"/>
                </a:solidFill>
                <a:latin typeface="+mj-lt"/>
              </a:rPr>
              <a:t>// 7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console.log(add10(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2</a:t>
            </a:r>
            <a:r>
              <a:rPr lang="en-US" altLang="en-US" sz="2000" dirty="0">
                <a:latin typeface="+mj-lt"/>
              </a:rPr>
              <a:t>)); </a:t>
            </a:r>
            <a:r>
              <a:rPr lang="en-US" altLang="en-US" sz="2000" dirty="0">
                <a:solidFill>
                  <a:srgbClr val="006600"/>
                </a:solidFill>
                <a:latin typeface="+mj-lt"/>
              </a:rPr>
              <a:t>// 12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8538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 of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Example: increments a counter (avoid using global variable)</a:t>
            </a:r>
          </a:p>
          <a:p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inner anonymous function has access to the outer function’s ‘count’ variable (and parameters if existed). </a:t>
            </a:r>
          </a:p>
          <a:p>
            <a:pPr lvl="1"/>
            <a:r>
              <a:rPr lang="en-CA" sz="2000" dirty="0"/>
              <a:t>But the ‘count’ variable is not accessible from outside the ‘</a:t>
            </a:r>
            <a:r>
              <a:rPr lang="en-CA" sz="2000" dirty="0" err="1"/>
              <a:t>incrementer</a:t>
            </a:r>
            <a:r>
              <a:rPr lang="en-CA" sz="2000" dirty="0"/>
              <a:t>’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45500"/>
              </p:ext>
            </p:extLst>
          </p:nvPr>
        </p:nvGraphicFramePr>
        <p:xfrm>
          <a:off x="1547664" y="1628800"/>
          <a:ext cx="49685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592"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0000FF"/>
                          </a:solidFill>
                          <a:effectLst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incrementer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 {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outer function</a:t>
                      </a:r>
                    </a:p>
                    <a:p>
                      <a:r>
                        <a:rPr lang="en-CA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1400" b="1" kern="120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count = 0;</a:t>
                      </a:r>
                    </a:p>
                    <a:p>
                      <a:r>
                        <a:rPr lang="en-CA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function () {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inner function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++count;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       };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incrementer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count =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console.log(count);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1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count =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console.log(count);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2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console.log(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()); 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3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412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- Improved Counter Using Closure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027432"/>
              </p:ext>
            </p:extLst>
          </p:nvPr>
        </p:nvGraphicFramePr>
        <p:xfrm>
          <a:off x="827584" y="1268760"/>
          <a:ext cx="763284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counter = (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= 0;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+=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increment: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(1);                                                   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},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decrement: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                              </a:t>
                      </a:r>
                      <a:endParaRPr lang="en-CA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(-1);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},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value: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1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// returns 0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counter increased but the return result is 'undefined'(due to no return)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 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returns 1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console.log('Two increments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returns 3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counter.decrement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console.log('Decrement      '  +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 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returns 2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04032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39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Questions?</a:t>
            </a: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1539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Where to use JavaScript Functions</a:t>
            </a:r>
            <a:r>
              <a:rPr lang="en-US" sz="2600" dirty="0"/>
              <a:t>:</a:t>
            </a:r>
          </a:p>
          <a:p>
            <a:pPr lvl="1"/>
            <a:r>
              <a:rPr lang="en-CA" sz="2400" dirty="0"/>
              <a:t>used for event handlers on the web pages, and can be called when some events occur on the web page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JavaScript functions are actions or behaviors that are associated with the events on web pages.</a:t>
            </a:r>
          </a:p>
          <a:p>
            <a:pPr lvl="1"/>
            <a:r>
              <a:rPr lang="en-CA" sz="2400" dirty="0"/>
              <a:t>associated to an object to specify the behavior of the object.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a method or a </a:t>
            </a:r>
            <a:r>
              <a:rPr lang="en-CA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function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/>
              </a:rPr>
              <a:t>Two Types of Functions</a:t>
            </a:r>
          </a:p>
          <a:p>
            <a:pPr lvl="1"/>
            <a:r>
              <a:rPr lang="en-CA" sz="2200" dirty="0"/>
              <a:t>User-defined functions / custom functions </a:t>
            </a:r>
          </a:p>
          <a:p>
            <a:pPr lvl="1"/>
            <a:r>
              <a:rPr lang="en-CA" sz="2200" dirty="0"/>
              <a:t>Built-in functions/ global functions, which are the methods of the window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4510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There are several ways to define functions. e.g. function declaration and function expression:</a:t>
            </a:r>
          </a:p>
          <a:p>
            <a:pPr marL="514350" indent="-457200">
              <a:buFont typeface="+mj-lt"/>
              <a:buAutoNum type="arabicPeriod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r>
              <a:rPr lang="en-CA" sz="2400" dirty="0"/>
              <a:t>:  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/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parameter1, parameter2, …)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square(number)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 square(</a:t>
            </a:r>
            <a:r>
              <a:rPr lang="en-CA" sz="1800" dirty="0">
                <a:solidFill>
                  <a:srgbClr val="C648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);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function is not executed until it is called.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9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86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</a:t>
            </a:r>
            <a:r>
              <a:rPr lang="en-CA" sz="2400" dirty="0"/>
              <a:t>: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/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(parameter1, parameter2, …)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20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square = </a:t>
            </a: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 square(5) );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actually assigning an "anonymous function" to a variable 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171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and Return Value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Parameters are used to pass values to functions</a:t>
            </a:r>
          </a:p>
          <a:p>
            <a:pPr lvl="1"/>
            <a:r>
              <a:rPr lang="en-CA" sz="2400" dirty="0"/>
              <a:t>Parameters are also referred to as arguments</a:t>
            </a:r>
          </a:p>
          <a:p>
            <a:pPr lvl="1"/>
            <a:r>
              <a:rPr lang="en-CA" sz="2400" dirty="0"/>
              <a:t>Multiple parameters can be used within each function </a:t>
            </a:r>
          </a:p>
          <a:p>
            <a:pPr lvl="1"/>
            <a:r>
              <a:rPr lang="en-CA" sz="2400" dirty="0"/>
              <a:t>Passed by value vs passed by ‘reference’</a:t>
            </a:r>
          </a:p>
          <a:p>
            <a:pPr lvl="2"/>
            <a:r>
              <a:rPr lang="en-CA" sz="2000" dirty="0"/>
              <a:t>Primitive parameters (number, string and </a:t>
            </a:r>
            <a:r>
              <a:rPr lang="en-CA" sz="2000" dirty="0" err="1"/>
              <a:t>boolean</a:t>
            </a:r>
            <a:r>
              <a:rPr lang="en-CA" sz="2000" dirty="0"/>
              <a:t>) are passed to functions by value;</a:t>
            </a:r>
          </a:p>
          <a:p>
            <a:pPr lvl="2"/>
            <a:r>
              <a:rPr lang="en-CA" sz="2000" dirty="0"/>
              <a:t>objects (i.e. a non-primitive value, such as Array or a user-defined object) are passed to functions by ‘reference’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Return value</a:t>
            </a:r>
          </a:p>
          <a:p>
            <a:pPr lvl="1"/>
            <a:r>
              <a:rPr lang="en-CA" sz="2400" dirty="0"/>
              <a:t>Return data type is not necessary to be specified.</a:t>
            </a:r>
          </a:p>
          <a:p>
            <a:pPr lvl="1"/>
            <a:r>
              <a:rPr lang="en-CA" altLang="en-US" sz="2400" dirty="0">
                <a:solidFill>
                  <a:schemeClr val="tx2"/>
                </a:solidFill>
              </a:rPr>
              <a:t>The return statement is optional. </a:t>
            </a:r>
            <a:endParaRPr lang="en-CA" sz="2400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31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Function without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79919"/>
              </p:ext>
            </p:extLst>
          </p:nvPr>
        </p:nvGraphicFramePr>
        <p:xfrm>
          <a:off x="827584" y="2276872"/>
          <a:ext cx="7488832" cy="40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9872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greetings("</a:t>
                      </a:r>
                      <a:r>
                        <a:rPr lang="en-CA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Justin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");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 call the greetings function; works.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greetings (name) { </a:t>
                      </a:r>
                      <a:r>
                        <a:rPr lang="en-US" sz="2000" b="0" dirty="0">
                          <a:solidFill>
                            <a:srgbClr val="006600"/>
                          </a:solidFill>
                        </a:rPr>
                        <a:t>// using function declaration approach</a:t>
                      </a:r>
                      <a:endParaRPr lang="en-CA" sz="2000" b="0" dirty="0">
                        <a:solidFill>
                          <a:srgbClr val="006600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console.log("</a:t>
                      </a:r>
                      <a:r>
                        <a:rPr lang="en-CA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" + name);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//go(); // will give "Exception: </a:t>
                      </a:r>
                      <a:r>
                        <a:rPr lang="en-CA" sz="2000" b="0" kern="1200" dirty="0" err="1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TypeError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: go is not a function"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go =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() { </a:t>
                      </a:r>
                      <a:r>
                        <a:rPr lang="en-US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 using function expression approach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console.log( "</a:t>
                      </a:r>
                      <a:r>
                        <a:rPr lang="en-CA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GO LEAFS GO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);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en-CA" sz="2800" b="1" dirty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go();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67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Functions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89913"/>
              </p:ext>
            </p:extLst>
          </p:nvPr>
        </p:nvGraphicFramePr>
        <p:xfrm>
          <a:off x="827584" y="2276872"/>
          <a:ext cx="748883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9872">
                <a:tc>
                  <a:txBody>
                    <a:bodyPr/>
                    <a:lstStyle/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function declaration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addTwoNumbers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(a, b) {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+ b;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en-CA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 using</a:t>
                      </a:r>
                      <a:r>
                        <a:rPr lang="en-CA" sz="2000" b="0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baseline="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unction expression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add2numbers =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b){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a + b;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}</a:t>
                      </a:r>
                      <a:r>
                        <a:rPr lang="en-CA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  <a:p>
                      <a:endParaRPr lang="en-CA" sz="9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addTwoNumbers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) );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// 5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add2numbers(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) );    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// 6</a:t>
                      </a: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6678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10461</TotalTime>
  <Words>3493</Words>
  <Application>Microsoft Office PowerPoint</Application>
  <PresentationFormat>On-screen Show (4:3)</PresentationFormat>
  <Paragraphs>504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Brush Script MT</vt:lpstr>
      <vt:lpstr>Comic Sans MS</vt:lpstr>
      <vt:lpstr>Courier New</vt:lpstr>
      <vt:lpstr>Tahoma</vt:lpstr>
      <vt:lpstr>Tahoma (Body)</vt:lpstr>
      <vt:lpstr>Tahoma (Headings)</vt:lpstr>
      <vt:lpstr>Times New Roman</vt:lpstr>
      <vt:lpstr>verdana</vt:lpstr>
      <vt:lpstr>verdana</vt:lpstr>
      <vt:lpstr>Wingdings</vt:lpstr>
      <vt:lpstr>Compass</vt:lpstr>
      <vt:lpstr>WEB222 - Web Programming Principles</vt:lpstr>
      <vt:lpstr>Agenda</vt:lpstr>
      <vt:lpstr>JavaScript Function</vt:lpstr>
      <vt:lpstr>JavaScript Function</vt:lpstr>
      <vt:lpstr>User-defined Functions</vt:lpstr>
      <vt:lpstr>User-defined Functions</vt:lpstr>
      <vt:lpstr>Parameter and Return Value</vt:lpstr>
      <vt:lpstr>Example </vt:lpstr>
      <vt:lpstr>Example </vt:lpstr>
      <vt:lpstr>Example</vt:lpstr>
      <vt:lpstr>More about Function</vt:lpstr>
      <vt:lpstr>More about Function</vt:lpstr>
      <vt:lpstr>JavaScript Built-in / Global Functions</vt:lpstr>
      <vt:lpstr>The prompt() Function</vt:lpstr>
      <vt:lpstr>parseFloat() Function</vt:lpstr>
      <vt:lpstr>parseInt() Function</vt:lpstr>
      <vt:lpstr>Examples with radix (or base)</vt:lpstr>
      <vt:lpstr>Number() and String() Functions</vt:lpstr>
      <vt:lpstr>Converting Without Using Functions</vt:lpstr>
      <vt:lpstr>isNaN() Function</vt:lpstr>
      <vt:lpstr>isFinite() Function</vt:lpstr>
      <vt:lpstr>eval() Function</vt:lpstr>
      <vt:lpstr>encodeURI() Function</vt:lpstr>
      <vt:lpstr>toFixed() Method</vt:lpstr>
      <vt:lpstr>Variable Scope</vt:lpstr>
      <vt:lpstr>Variable Scope</vt:lpstr>
      <vt:lpstr>Example</vt:lpstr>
      <vt:lpstr>About Variable Scope</vt:lpstr>
      <vt:lpstr>Scope – C vs JavaScript </vt:lpstr>
      <vt:lpstr>"Closure" in JavaScript</vt:lpstr>
      <vt:lpstr>"Closure" in JavaScript </vt:lpstr>
      <vt:lpstr>Closure Example</vt:lpstr>
      <vt:lpstr>Function Expression and Anonymous Function</vt:lpstr>
      <vt:lpstr>Why closures? </vt:lpstr>
      <vt:lpstr>Why closures? </vt:lpstr>
      <vt:lpstr>Why closures? </vt:lpstr>
      <vt:lpstr>More Example of Closure</vt:lpstr>
      <vt:lpstr>Advanced - Improved Counter Using Closure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WEB222</dc:title>
  <dc:creator>Wei Song</dc:creator>
  <cp:lastModifiedBy>Muath Alzghool</cp:lastModifiedBy>
  <cp:revision>294</cp:revision>
  <cp:lastPrinted>2001-07-23T19:37:02Z</cp:lastPrinted>
  <dcterms:created xsi:type="dcterms:W3CDTF">2001-03-26T00:24:34Z</dcterms:created>
  <dcterms:modified xsi:type="dcterms:W3CDTF">2022-05-18T21:42:31Z</dcterms:modified>
</cp:coreProperties>
</file>