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66" r:id="rId2"/>
    <p:sldId id="279" r:id="rId3"/>
    <p:sldId id="280" r:id="rId4"/>
    <p:sldId id="288" r:id="rId5"/>
    <p:sldId id="342" r:id="rId6"/>
    <p:sldId id="344" r:id="rId7"/>
    <p:sldId id="343" r:id="rId8"/>
    <p:sldId id="281" r:id="rId9"/>
    <p:sldId id="282" r:id="rId10"/>
    <p:sldId id="338" r:id="rId11"/>
    <p:sldId id="315" r:id="rId12"/>
    <p:sldId id="292" r:id="rId13"/>
    <p:sldId id="340" r:id="rId14"/>
    <p:sldId id="297" r:id="rId15"/>
    <p:sldId id="298" r:id="rId16"/>
    <p:sldId id="319" r:id="rId17"/>
    <p:sldId id="299" r:id="rId18"/>
    <p:sldId id="320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45" r:id="rId27"/>
    <p:sldId id="346" r:id="rId28"/>
    <p:sldId id="348" r:id="rId29"/>
    <p:sldId id="307" r:id="rId30"/>
    <p:sldId id="308" r:id="rId31"/>
    <p:sldId id="311" r:id="rId32"/>
    <p:sldId id="309" r:id="rId33"/>
    <p:sldId id="339" r:id="rId34"/>
    <p:sldId id="314" r:id="rId35"/>
    <p:sldId id="341" r:id="rId3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8" autoAdjust="0"/>
    <p:restoredTop sz="94632" autoAdjust="0"/>
  </p:normalViewPr>
  <p:slideViewPr>
    <p:cSldViewPr>
      <p:cViewPr varScale="1">
        <p:scale>
          <a:sx n="81" d="100"/>
          <a:sy n="81" d="100"/>
        </p:scale>
        <p:origin x="68" y="4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37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4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0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9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global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-templat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heading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paragraph+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html/tags-pre-entiti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tags-present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unorder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order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defini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nest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.html" TargetMode="External"/><Relationship Id="rId2" Type="http://schemas.openxmlformats.org/officeDocument/2006/relationships/hyperlink" Target="https://scs.senecac.on.ca/~wei.song/int222/code/html/imag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Maps.html" TargetMode="External"/><Relationship Id="rId2" Type="http://schemas.openxmlformats.org/officeDocument/2006/relationships/hyperlink" Target="https://scs.senecac.on.ca/~wei.song/int222/code/html/image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#time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yperlink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5: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HTML</a:t>
            </a: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11B94-A30D-4255-A6C1-A592F3502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globalAttributes.html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62316"/>
              </p:ext>
            </p:extLst>
          </p:nvPr>
        </p:nvGraphicFramePr>
        <p:xfrm>
          <a:off x="647564" y="3068960"/>
          <a:ext cx="784887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sng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000" dirty="0"/>
              <a:t>.</a:t>
            </a:r>
          </a:p>
          <a:p>
            <a:pPr lvl="1"/>
            <a:r>
              <a:rPr lang="en-CA" sz="1800" dirty="0"/>
              <a:t>HTML: created in 1990 and standardized as HTML 4 in 1997.</a:t>
            </a:r>
          </a:p>
          <a:p>
            <a:pPr lvl="1"/>
            <a:r>
              <a:rPr lang="en-CA" sz="1800" dirty="0" err="1"/>
              <a:t>xHTML</a:t>
            </a:r>
            <a:r>
              <a:rPr lang="en-CA" sz="1800" dirty="0"/>
              <a:t> (XML + HTML) became a </a:t>
            </a:r>
            <a:r>
              <a:rPr lang="en-CA" sz="1800" dirty="0">
                <a:hlinkClick r:id="rId3"/>
              </a:rPr>
              <a:t>W3C</a:t>
            </a:r>
            <a:r>
              <a:rPr lang="en-CA" sz="1800" dirty="0"/>
              <a:t> Recommendation in 2000.</a:t>
            </a:r>
          </a:p>
          <a:p>
            <a:pPr lvl="1"/>
            <a:r>
              <a:rPr lang="en-CA" sz="18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form elements </a:t>
            </a:r>
            <a:r>
              <a:rPr lang="en-CA" sz="1800" dirty="0"/>
              <a:t>and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API's </a:t>
            </a:r>
            <a:r>
              <a:rPr lang="en-CA" sz="1800" dirty="0"/>
              <a:t>to make it </a:t>
            </a:r>
            <a:r>
              <a:rPr lang="en-CA" sz="1800" dirty="0">
                <a:effectLst/>
              </a:rPr>
              <a:t>easier to build web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1800" dirty="0"/>
              <a:t>, designed to </a:t>
            </a:r>
            <a:r>
              <a:rPr lang="en-CA" sz="1800" dirty="0">
                <a:effectLst/>
              </a:rPr>
              <a:t>work on types of hardware </a:t>
            </a:r>
            <a:r>
              <a:rPr lang="en-CA" sz="18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632848" cy="46805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&lt;meta charset="UTF-8" 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effectLst/>
              </a:rPr>
              <a:t>&lt;title&gt;WEB222&lt;/title&gt;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&lt;link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css</a:t>
            </a:r>
            <a:r>
              <a:rPr lang="en-US" sz="1800" dirty="0">
                <a:effectLst/>
              </a:rPr>
              <a:t>/mystyle.css" </a:t>
            </a:r>
            <a:r>
              <a:rPr lang="en-US" sz="1800" dirty="0" err="1">
                <a:effectLst/>
              </a:rPr>
              <a:t>rel</a:t>
            </a:r>
            <a:r>
              <a:rPr lang="en-US" sz="1800" dirty="0">
                <a:effectLst/>
              </a:rPr>
              <a:t>="stylesheet"/&gt;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&lt;script </a:t>
            </a:r>
            <a:r>
              <a:rPr lang="en-US" sz="1800" dirty="0" err="1">
                <a:effectLst/>
              </a:rPr>
              <a:t>src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js</a:t>
            </a:r>
            <a:r>
              <a:rPr lang="en-US" sz="1800" dirty="0">
                <a:effectLst/>
              </a:rPr>
              <a:t>/myscript.js"&gt;&lt;/script&gt;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&lt;h1&gt;Basic HTML Document Structure&lt;/h1&gt;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&lt;p&gt;This is a paragraph.&lt;/p&gt;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&lt;p&gt;Here are links to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="https://ict.senecacollege.ca/"&gt;School of ICT&lt;/a&gt; and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="http://www.senecacollege.ca/"&gt;Seneca College.&lt;/a&gt;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&lt;/p&gt;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19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for creating HTML5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20257-E0D0-4DEA-9F49-624A4AB2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38450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HTML5 template file: </a:t>
            </a:r>
            <a:r>
              <a:rPr lang="en-US" sz="2800" dirty="0">
                <a:hlinkClick r:id="rId3"/>
              </a:rPr>
              <a:t>HTML5-template.html</a:t>
            </a:r>
            <a:endParaRPr lang="en-US" sz="28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&lt;script&gt;&lt;/script&gt; tags are used to enclose JavaScript file.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&lt;link&gt; tag is used to enclose CSS file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Note: for the WEB222 course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lower case for all HTML tags and attribute names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HTML5 document type and "UTF-8" charset for all web pages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63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1283"/>
              </p:ext>
            </p:extLst>
          </p:nvPr>
        </p:nvGraphicFramePr>
        <p:xfrm>
          <a:off x="395536" y="1340768"/>
          <a:ext cx="8229600" cy="475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68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 (is </a:t>
                      </a:r>
                      <a:r>
                        <a:rPr lang="en-US" b="1" dirty="0">
                          <a:solidFill>
                            <a:srgbClr val="660033"/>
                          </a:solidFill>
                        </a:rPr>
                        <a:t>HTML5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7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80365"/>
              </p:ext>
            </p:extLst>
          </p:nvPr>
        </p:nvGraphicFramePr>
        <p:xfrm>
          <a:off x="762000" y="1752600"/>
          <a:ext cx="75438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1" y="1600200"/>
            <a:ext cx="398234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tags-headings.html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4357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&lt;title&gt;WEB222&lt;/title&gt;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&lt;h1&gt;HTML Heading - Level 1&lt;/h1&gt;</a:t>
            </a:r>
          </a:p>
          <a:p>
            <a:r>
              <a:rPr lang="en-CA" dirty="0"/>
              <a:t>    &lt;h2&gt;HTML Heading - Level 2&lt;/h2&gt;</a:t>
            </a:r>
          </a:p>
          <a:p>
            <a:r>
              <a:rPr lang="en-CA" dirty="0"/>
              <a:t>    &lt;h3&gt;HTML Heading - Level 3&lt;/h3&gt;</a:t>
            </a:r>
          </a:p>
          <a:p>
            <a:r>
              <a:rPr lang="en-CA" dirty="0"/>
              <a:t>    &lt;h4&gt;HTML Heading - Level 4&lt;/h4&gt;</a:t>
            </a:r>
          </a:p>
          <a:p>
            <a:r>
              <a:rPr lang="en-CA" dirty="0"/>
              <a:t>    &lt;h5&gt;HTML Heading - Level 5&lt;/h5&gt;</a:t>
            </a:r>
          </a:p>
          <a:p>
            <a:r>
              <a:rPr lang="en-CA" dirty="0"/>
              <a:t>    &lt;h6&gt;HTML Heading - 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23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530"/>
              </p:ext>
            </p:extLst>
          </p:nvPr>
        </p:nvGraphicFramePr>
        <p:xfrm>
          <a:off x="611560" y="1628800"/>
          <a:ext cx="777686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47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tags-paragraph+.html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effectLst/>
              </a:rPr>
              <a:t>HTML treats them as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 Entities</a:t>
            </a:r>
          </a:p>
          <a:p>
            <a:pPr lvl="1"/>
            <a:r>
              <a:rPr lang="en-CA" sz="2000" dirty="0"/>
              <a:t>Reserved characters in HTML must be replaced with character entities.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71969"/>
              </p:ext>
            </p:extLst>
          </p:nvPr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810" y="5733760"/>
            <a:ext cx="487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tags-pre-entities.html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02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18681"/>
              </p:ext>
            </p:extLst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785921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tags-presentation.html  </a:t>
            </a:r>
            <a:endParaRPr lang="en-CA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You may 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Image and Hyperlink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/>
              <a:t>tag displays an unordered bulleted list.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&lt;</a:t>
            </a:r>
            <a:r>
              <a:rPr lang="en-US" sz="3000" dirty="0" err="1"/>
              <a:t>li</a:t>
            </a:r>
            <a:r>
              <a:rPr lang="en-US" sz="30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6128"/>
              </p:ext>
            </p:extLst>
          </p:nvPr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829" y="5836108"/>
            <a:ext cx="314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US" sz="2400" dirty="0">
                <a:hlinkClick r:id="rId3"/>
              </a:rPr>
              <a:t>list-unordered.html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1464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tag displays an ordered list.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li</a:t>
            </a:r>
            <a:r>
              <a:rPr lang="en-US" sz="28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7156"/>
              </p:ext>
            </p:extLst>
          </p:nvPr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 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start="3"</a:t>
                      </a:r>
                      <a:r>
                        <a:rPr lang="it-IT" dirty="0"/>
                        <a:t>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839544"/>
            <a:ext cx="264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list-orderd.html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772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&lt;dl&gt; encloses 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/>
              <a:t>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&lt;dt&gt; and &lt;dd&gt; tag requires a closing tag (&lt;/dl&gt;, &lt;/dt&gt; and &lt;/dd&gt;).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intent of a definition list is to display lists of terms and their corresponding descriptions,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1264"/>
              </p:ext>
            </p:extLst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844479"/>
            <a:ext cx="308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list-definition.html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616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Ordered lists and Unordered lists can be nested - a combination of the two can also be nested.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level will indented.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4025"/>
              </p:ext>
            </p:extLst>
          </p:nvPr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947" y="5762787"/>
            <a:ext cx="262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list-nested.html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2421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 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b="1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  <a:r>
              <a:rPr lang="en-CA" sz="2400" dirty="0">
                <a:effectLst/>
              </a:rPr>
              <a:t>tags defines an image in a HTML page.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800" dirty="0">
                <a:effectLst/>
              </a:rPr>
              <a:t>&lt;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1800" dirty="0">
                <a:effectLst/>
              </a:rPr>
              <a:t>="logo.png"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n-CA" sz="1800" dirty="0">
                <a:effectLst/>
              </a:rPr>
              <a:t>="Seneca College"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img</a:t>
            </a:r>
            <a:r>
              <a:rPr lang="en-CA" sz="2400" dirty="0">
                <a:effectLst/>
              </a:rPr>
              <a:t>&gt; tag has 2 </a:t>
            </a:r>
            <a:r>
              <a:rPr lang="en-CA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attributes</a:t>
            </a:r>
            <a:r>
              <a:rPr lang="en-CA" sz="2400" dirty="0">
                <a:effectLst/>
              </a:rPr>
              <a:t>: </a:t>
            </a:r>
          </a:p>
          <a:p>
            <a:pPr lvl="1"/>
            <a:r>
              <a:rPr lang="en-CA" sz="2000" dirty="0" err="1">
                <a:solidFill>
                  <a:srgbClr val="0000CC"/>
                </a:solidFill>
                <a:effectLst/>
              </a:rPr>
              <a:t>src</a:t>
            </a:r>
            <a:r>
              <a:rPr lang="en-CA" sz="2000" dirty="0">
                <a:effectLst/>
              </a:rPr>
              <a:t>: </a:t>
            </a:r>
            <a:r>
              <a:rPr lang="en-CA" sz="2000" dirty="0" err="1">
                <a:effectLst/>
              </a:rPr>
              <a:t>url</a:t>
            </a:r>
            <a:r>
              <a:rPr lang="en-CA" sz="2000" dirty="0">
                <a:effectLst/>
              </a:rPr>
              <a:t> of the image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/>
              </a:rPr>
              <a:t>alt: </a:t>
            </a:r>
            <a:r>
              <a:rPr lang="en-CA" sz="2000" dirty="0">
                <a:effectLst/>
              </a:rPr>
              <a:t>alternate text for the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400" dirty="0">
                <a:effectLst/>
              </a:rPr>
              <a:t> are supported by HTML5, but suggest to use CSS to define the size: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700" dirty="0">
                <a:effectLst/>
              </a:rPr>
              <a:t>&lt;</a:t>
            </a:r>
            <a:r>
              <a:rPr lang="en-CA" sz="1700" dirty="0" err="1">
                <a:effectLst/>
              </a:rPr>
              <a:t>img</a:t>
            </a:r>
            <a:r>
              <a:rPr lang="en-CA" sz="1700" dirty="0">
                <a:effectLst/>
              </a:rPr>
              <a:t> </a:t>
            </a:r>
            <a:r>
              <a:rPr lang="en-CA" sz="1700" dirty="0" err="1">
                <a:effectLst/>
              </a:rPr>
              <a:t>src</a:t>
            </a:r>
            <a:r>
              <a:rPr lang="en-CA" sz="1700" dirty="0">
                <a:effectLst/>
              </a:rPr>
              <a:t>="logo.png" alt="Seneca College" </a:t>
            </a:r>
            <a:r>
              <a:rPr lang="en-CA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style="width:195px;height:43px"</a:t>
            </a:r>
            <a:r>
              <a:rPr lang="en-CA" sz="1700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effectLst/>
                <a:hlinkClick r:id="rId3"/>
              </a:rPr>
              <a:t>image.html 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7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51884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Image map</a:t>
            </a:r>
          </a:p>
          <a:p>
            <a:pPr lvl="1"/>
            <a:r>
              <a:rPr lang="en-CA" sz="2400" dirty="0"/>
              <a:t>Define clickable areas on an image.</a:t>
            </a:r>
          </a:p>
          <a:p>
            <a:pPr lvl="1"/>
            <a:r>
              <a:rPr lang="en-CA" sz="2400" dirty="0"/>
              <a:t>Click on the clickable areas will activate different hyperlinks.</a:t>
            </a:r>
          </a:p>
          <a:p>
            <a:pPr lvl="1"/>
            <a:r>
              <a:rPr lang="en-CA" sz="2400" dirty="0"/>
              <a:t>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CA" sz="2400" dirty="0"/>
              <a:t>&gt; and 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CA" sz="2400" dirty="0"/>
              <a:t>&gt; tags are used to define an image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772172C-2551-4113-A6D3-9C1C6760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88" y="3933056"/>
            <a:ext cx="118882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sz="28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imageMaps.html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89188"/>
              </p:ext>
            </p:extLst>
          </p:nvPr>
        </p:nvGraphicFramePr>
        <p:xfrm>
          <a:off x="899592" y="1268761"/>
          <a:ext cx="7272808" cy="404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alt="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endParaRPr lang="en-CA" sz="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name="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="74,0,113,29,98,72,52,72,38,27"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="Image Demo"/&gt;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="22,83,126,125"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hlinkClick r:id="rId4"/>
                        </a:rPr>
                        <a:t>://www.w3schools.com/html/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="W3C"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="73,168,32"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CA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="https://scs.senecac.on.ca/"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="ICT"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8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 &amp; Anchors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/>
              <a:t> Element (or 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Element) defines 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 is the set of markup symbols or codes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There are some tags that are not paired 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"https://scs.senecac.on.ca/~</a:t>
            </a:r>
            <a:r>
              <a:rPr lang="en-US" sz="1700" dirty="0" err="1">
                <a:solidFill>
                  <a:srgbClr val="990033"/>
                </a:solidFill>
              </a:rPr>
              <a:t>wei.song</a:t>
            </a:r>
            <a:r>
              <a:rPr lang="en-US" sz="1700" dirty="0">
                <a:solidFill>
                  <a:srgbClr val="990033"/>
                </a:solidFill>
              </a:rPr>
              <a:t>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/>
              <a:t>Wei Song's Website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Relative link </a:t>
            </a:r>
          </a:p>
          <a:p>
            <a:pPr lvl="1"/>
            <a:r>
              <a:rPr lang="en-US" sz="2200" dirty="0"/>
              <a:t>The links should be relative to the location of the current document.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"&gt;WEB222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3331" y="4514056"/>
            <a:ext cx="4125330" cy="1815882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├───web222/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103396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wsong@myseneca.on.ca"&gt;Email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:+14164915050"&gt;+1 416 491 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- using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3400" dirty="0"/>
              <a:t>Create a bookmark in a page, and jump/link to the bookmark in the page.</a:t>
            </a:r>
            <a:endParaRPr lang="en-US" sz="14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bookmark within a web page: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not support by HTML5 --&gt;</a:t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="web222.html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different sites (External link)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hlinkClick r:id="rId2"/>
              </a:rPr>
              <a:t>https://scs.senecac.on.ca/~</a:t>
            </a:r>
            <a:r>
              <a:rPr lang="en-US" sz="2600" dirty="0" err="1">
                <a:hlinkClick r:id="rId2"/>
              </a:rPr>
              <a:t>wei.song</a:t>
            </a:r>
            <a:r>
              <a:rPr lang="en-US" sz="2600" dirty="0">
                <a:hlinkClick r:id="rId2"/>
              </a:rPr>
              <a:t>/</a:t>
            </a:r>
            <a:r>
              <a:rPr lang="en-US" sz="2600" dirty="0" err="1">
                <a:hlinkClick r:id="rId2"/>
              </a:rPr>
              <a:t>index.html#timetable</a:t>
            </a:r>
            <a:r>
              <a:rPr lang="en-US" sz="26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CC"/>
                </a:solidFill>
              </a:rPr>
              <a:t>download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Specifies that the target will be downloaded when a user clicks on the hyperlink.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target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Specifies where to open the linked document – typically "_blank" to force the link to open in a new window / tab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hyperlinks.html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71600"/>
            <a:ext cx="79208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sz="2000" dirty="0"/>
              <a:t>   &lt;title&gt;WEB222&lt;/title&gt;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sz="2000" dirty="0"/>
              <a:t>   </a:t>
            </a:r>
            <a:r>
              <a:rPr lang="en-US" sz="2000" dirty="0"/>
              <a:t>&lt;h1&gt;Basic HTML Document Structure&lt;/h1&gt;</a:t>
            </a:r>
          </a:p>
          <a:p>
            <a:r>
              <a:rPr lang="en-US" sz="2000" dirty="0"/>
              <a:t>   &lt;p&gt;This is a paragraph.&lt;/p&gt;</a:t>
            </a:r>
          </a:p>
          <a:p>
            <a:r>
              <a:rPr lang="en-US" sz="2000" dirty="0"/>
              <a:t>   &lt;p&gt;Here are links to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="https://ict.senecacollege.ca/"&gt;School of ICT&lt;/a&gt; </a:t>
            </a:r>
          </a:p>
          <a:p>
            <a:r>
              <a:rPr lang="en-US" sz="2000" dirty="0"/>
              <a:t>      and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="http://www.senecacollege.ca/"&gt;Seneca College.&lt;/a&gt;</a:t>
            </a:r>
          </a:p>
          <a:p>
            <a:r>
              <a:rPr lang="en-US" sz="2000" dirty="0"/>
              <a:t>   &lt;/p&gt;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5763530"/>
            <a:ext cx="5609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HTML.html</a:t>
            </a:r>
            <a:endParaRPr lang="en-CA" sz="2000" dirty="0"/>
          </a:p>
          <a:p>
            <a:r>
              <a:rPr lang="en-CA" sz="2000" dirty="0"/>
              <a:t>Note: to view a HTML page source code: </a:t>
            </a:r>
            <a:r>
              <a:rPr lang="en-CA" sz="2000" dirty="0" err="1"/>
              <a:t>Ctrl+u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86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13305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directory called "Example1"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Open "Visual Studio Code" (download: </a:t>
            </a:r>
            <a:r>
              <a:rPr lang="en-US" sz="3000" dirty="0">
                <a:hlinkClick r:id="rId3"/>
              </a:rPr>
              <a:t>https://code.visualstudio.com/</a:t>
            </a:r>
            <a:r>
              <a:rPr lang="en-US" sz="3000" dirty="0"/>
              <a:t>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files icon (     ), choose "Open Folder" and select your "Example1" directory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"new file" icon next to "EXAMPLE 1" in the "EXPLORER" pane (left)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200" dirty="0"/>
              <a:t>(It will appear when you hover over "EXAMPLE 1")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new file called "ex1.html"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8DEE9-F996-4AF6-B334-75DF025A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996952"/>
            <a:ext cx="360040" cy="3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sz="2400" dirty="0"/>
              <a:t>Add the following simple code to your ex1.html file: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7F66E-ECE9-4333-85DB-6DCBF9EE609F}"/>
              </a:ext>
            </a:extLst>
          </p:cNvPr>
          <p:cNvSpPr/>
          <p:nvPr/>
        </p:nvSpPr>
        <p:spPr>
          <a:xfrm>
            <a:off x="1456509" y="225608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&lt;html&gt;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2000" dirty="0">
                <a:latin typeface="Calibri" charset="0"/>
              </a:rPr>
              <a:t>Example 1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2000" dirty="0"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</a:t>
            </a:r>
            <a:r>
              <a:rPr lang="is-IS" sz="2000" dirty="0">
                <a:solidFill>
                  <a:srgbClr val="660033"/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&lt;h3&gt;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Hello!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&lt;/h3&gt;</a:t>
            </a: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&lt;/html&gt;</a:t>
            </a:r>
            <a:endParaRPr lang="is-IS" sz="2000" dirty="0">
              <a:solidFill>
                <a:srgbClr val="6600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Open a browser (Chrome, Firefox, Safari, IE, etc...)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Choose File -&gt; Open File (mac: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o</a:t>
            </a:r>
            <a:r>
              <a:rPr lang="en-US" sz="2000" dirty="0"/>
              <a:t>, win: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o</a:t>
            </a:r>
            <a:r>
              <a:rPr lang="en-US" sz="2000" dirty="0"/>
              <a:t>) and choose your new ex1.html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"Hello!" – Success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Visual Studio Code and change the message to read "Hello World!"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your browser and "force refresh" the page (mac: </a:t>
            </a:r>
            <a:r>
              <a:rPr lang="en-US" sz="2000" b="1" dirty="0">
                <a:effectLst/>
              </a:rPr>
              <a:t>shift + </a:t>
            </a:r>
            <a:r>
              <a:rPr lang="en-US" sz="2000" b="1" dirty="0" err="1">
                <a:effectLst/>
              </a:rPr>
              <a:t>cmd</a:t>
            </a:r>
            <a:r>
              <a:rPr lang="en-US" sz="2000" b="1" dirty="0">
                <a:effectLst/>
              </a:rPr>
              <a:t> + r</a:t>
            </a:r>
            <a:r>
              <a:rPr lang="en-US" sz="2000" dirty="0"/>
              <a:t>, win: </a:t>
            </a:r>
            <a:r>
              <a:rPr lang="en-US" sz="2000" b="1" dirty="0"/>
              <a:t>ctrl + f5</a:t>
            </a:r>
            <a:r>
              <a:rPr lang="en-US" sz="20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 World!" – Success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Note: Alternatively, </a:t>
            </a:r>
            <a:r>
              <a:rPr lang="en-US" sz="2000" dirty="0">
                <a:hlinkClick r:id="rId3"/>
              </a:rPr>
              <a:t>Notepad++</a:t>
            </a:r>
            <a:r>
              <a:rPr lang="en-US" sz="2000" dirty="0"/>
              <a:t> is also a good tool for editing HTML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vs </a:t>
            </a:r>
            <a:r>
              <a:rPr lang="fr-F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The terms tag, element &amp; attribute are used throughout the web site. You should note the difference between these terms.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HTML elements: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An HTML Element is everything from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/>
              <a:t>to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Html documents are defined by </a:t>
            </a:r>
            <a:r>
              <a:rPr 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 elements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e.g.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/>
              </a:rPr>
              <a:t>content</a:t>
            </a:r>
            <a:r>
              <a:rPr lang="en-US" dirty="0"/>
              <a:t> - end tag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 and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used to define the characteristics of an element, and it is placed inside the opening tag.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 are made up 2 parts: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/>
              <a:t>The new HTML standard (HTML5) does not require quotes around attribute values, but we suggest to do so.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3935</Words>
  <Application>Microsoft Office PowerPoint</Application>
  <PresentationFormat>On-screen Show (4:3)</PresentationFormat>
  <Paragraphs>567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HTML</vt:lpstr>
      <vt:lpstr>Basic HTML Document Structure</vt:lpstr>
      <vt:lpstr>Getting Started – Visual Studio Code</vt:lpstr>
      <vt:lpstr>Getting Started – Visual Studio Code</vt:lpstr>
      <vt:lpstr>Getting Started – Visual Studio Code</vt:lpstr>
      <vt:lpstr>Tags vs Elements</vt:lpstr>
      <vt:lpstr>Attributes</vt:lpstr>
      <vt:lpstr>HTML Global Attributes</vt:lpstr>
      <vt:lpstr>About HTML5</vt:lpstr>
      <vt:lpstr>Basic HTML5 Document Structure</vt:lpstr>
      <vt:lpstr>Template for creating HTML5 file</vt:lpstr>
      <vt:lpstr>HTML Structural Elements</vt:lpstr>
      <vt:lpstr>HTML Heading Tags</vt:lpstr>
      <vt:lpstr>Heading Tag Examples</vt:lpstr>
      <vt:lpstr>Presentation Tags</vt:lpstr>
      <vt:lpstr>Whitespace &amp; HTML Entities</vt:lpstr>
      <vt:lpstr>Presentation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HTML Image</vt:lpstr>
      <vt:lpstr>Image Map</vt:lpstr>
      <vt:lpstr>Image Map Example</vt:lpstr>
      <vt:lpstr>Hyperlinks &amp; Anchors</vt:lpstr>
      <vt:lpstr>Hyperlinks</vt:lpstr>
      <vt:lpstr>More Hyperlinks</vt:lpstr>
      <vt:lpstr>Links within a page - using Anchor</vt:lpstr>
      <vt:lpstr>&lt;a&gt; Tag (Anchor) Attributes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WEB222</dc:title>
  <dc:creator>Wei Song</dc:creator>
  <cp:lastModifiedBy>Muath Alzghool</cp:lastModifiedBy>
  <cp:revision>284</cp:revision>
  <cp:lastPrinted>2001-07-23T19:37:02Z</cp:lastPrinted>
  <dcterms:created xsi:type="dcterms:W3CDTF">2001-03-26T00:24:34Z</dcterms:created>
  <dcterms:modified xsi:type="dcterms:W3CDTF">2022-02-07T18:29:15Z</dcterms:modified>
</cp:coreProperties>
</file>