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66" r:id="rId2"/>
    <p:sldId id="271" r:id="rId3"/>
    <p:sldId id="279" r:id="rId4"/>
    <p:sldId id="299" r:id="rId5"/>
    <p:sldId id="347" r:id="rId6"/>
    <p:sldId id="281" r:id="rId7"/>
    <p:sldId id="358" r:id="rId8"/>
    <p:sldId id="348" r:id="rId9"/>
    <p:sldId id="349" r:id="rId10"/>
    <p:sldId id="284" r:id="rId11"/>
    <p:sldId id="300" r:id="rId12"/>
    <p:sldId id="301" r:id="rId13"/>
    <p:sldId id="302" r:id="rId14"/>
    <p:sldId id="303" r:id="rId15"/>
    <p:sldId id="304" r:id="rId16"/>
    <p:sldId id="308" r:id="rId17"/>
    <p:sldId id="351" r:id="rId18"/>
    <p:sldId id="313" r:id="rId19"/>
    <p:sldId id="352" r:id="rId20"/>
    <p:sldId id="315" r:id="rId21"/>
    <p:sldId id="324" r:id="rId22"/>
    <p:sldId id="353" r:id="rId23"/>
    <p:sldId id="355" r:id="rId24"/>
    <p:sldId id="316" r:id="rId25"/>
    <p:sldId id="344" r:id="rId26"/>
    <p:sldId id="317" r:id="rId27"/>
    <p:sldId id="319" r:id="rId28"/>
    <p:sldId id="360" r:id="rId29"/>
    <p:sldId id="323" r:id="rId30"/>
    <p:sldId id="325" r:id="rId31"/>
    <p:sldId id="326" r:id="rId32"/>
    <p:sldId id="327" r:id="rId33"/>
    <p:sldId id="331" r:id="rId34"/>
    <p:sldId id="333" r:id="rId35"/>
    <p:sldId id="350" r:id="rId36"/>
    <p:sldId id="334" r:id="rId37"/>
    <p:sldId id="335" r:id="rId38"/>
    <p:sldId id="337" r:id="rId39"/>
    <p:sldId id="338" r:id="rId40"/>
    <p:sldId id="339" r:id="rId41"/>
    <p:sldId id="340" r:id="rId42"/>
    <p:sldId id="341" r:id="rId43"/>
    <p:sldId id="345" r:id="rId44"/>
    <p:sldId id="298" r:id="rId45"/>
    <p:sldId id="359" r:id="rId46"/>
    <p:sldId id="270" r:id="rId47"/>
    <p:sldId id="356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CC00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6318" autoAdjust="0"/>
  </p:normalViewPr>
  <p:slideViewPr>
    <p:cSldViewPr>
      <p:cViewPr varScale="1">
        <p:scale>
          <a:sx n="101" d="100"/>
          <a:sy n="101" d="100"/>
        </p:scale>
        <p:origin x="10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2D3B31BD-4575-422A-92C2-51BB81DE8DF8}"/>
    <pc:docChg chg="undo custSel modSld">
      <pc:chgData name="Wei Song" userId="c2a9b83f-7d42-4d04-8154-38391ae5e9d6" providerId="ADAL" clId="{2D3B31BD-4575-422A-92C2-51BB81DE8DF8}" dt="2017-09-11T03:52:37.557" v="56" actId="20577"/>
      <pc:docMkLst>
        <pc:docMk/>
      </pc:docMkLst>
      <pc:sldChg chg="modSp">
        <pc:chgData name="Wei Song" userId="c2a9b83f-7d42-4d04-8154-38391ae5e9d6" providerId="ADAL" clId="{2D3B31BD-4575-422A-92C2-51BB81DE8DF8}" dt="2017-09-11T03:52:37.557" v="56" actId="20577"/>
        <pc:sldMkLst>
          <pc:docMk/>
          <pc:sldMk cId="3306859267" sldId="350"/>
        </pc:sldMkLst>
        <pc:spChg chg="mod">
          <ac:chgData name="Wei Song" userId="c2a9b83f-7d42-4d04-8154-38391ae5e9d6" providerId="ADAL" clId="{2D3B31BD-4575-422A-92C2-51BB81DE8DF8}" dt="2017-09-11T03:52:37.557" v="56" actId="20577"/>
          <ac:spMkLst>
            <pc:docMk/>
            <pc:sldMk cId="3306859267" sldId="350"/>
            <ac:spMk id="5" creationId="{E1FFFD33-F913-4F8A-A6D3-57A3DA96E6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appendChil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s.senecac.on.ca/~wei.song/int222/code/DOM/node_replaceChild.html" TargetMode="External"/><Relationship Id="rId5" Type="http://schemas.openxmlformats.org/officeDocument/2006/relationships/hyperlink" Target="https://scs.senecac.on.ca/~wei.song/int222/code/DOM/node_removeChild.html" TargetMode="External"/><Relationship Id="rId4" Type="http://schemas.openxmlformats.org/officeDocument/2006/relationships/hyperlink" Target="https://scs.senecac.on.ca/~wei.song/int222/code/DOM/node_insertBefore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73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b="1" dirty="0">
                <a:hlinkClick r:id="rId3"/>
              </a:rPr>
              <a:t>node_appendChild.html</a:t>
            </a:r>
            <a:endParaRPr lang="en-CA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4"/>
              </a:rPr>
              <a:t>node_insertBefore.html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5"/>
              </a:rPr>
              <a:t>node_removeChild.html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6"/>
              </a:rPr>
              <a:t>node_replaceChild.html</a:t>
            </a:r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2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create-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dom-tre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all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node-elemen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node_appendChil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node_removeChild.html" TargetMode="External"/><Relationship Id="rId2" Type="http://schemas.openxmlformats.org/officeDocument/2006/relationships/hyperlink" Target="https://scs.senecac.on.ca/~wei.song/web222/code/DOM/node_insertBefo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DOM/node_replaceChild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innerHTML2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s.senecac.on.ca/~wei.song/web222/code/DOM/populate-table-dom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Ev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event-init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events/js_onchan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_oncli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focu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event-ini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mouse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mouseover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resiz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beforeunloa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interval.asp" TargetMode="External"/><Relationship Id="rId2" Type="http://schemas.openxmlformats.org/officeDocument/2006/relationships/hyperlink" Target="http://www.w3schools.com/htmldom/met_win_settimeo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dom/met_win_clearinterval.asp" TargetMode="External"/><Relationship Id="rId4" Type="http://schemas.openxmlformats.org/officeDocument/2006/relationships/hyperlink" Target="http://www.w3schools.com/htmldom/met_win_cleartimeout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menick.com/dev/jquery-functions-javascript-equivalents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Element" TargetMode="External"/><Relationship Id="rId3" Type="http://schemas.openxmlformats.org/officeDocument/2006/relationships/hyperlink" Target="https://developer.mozilla.org/en-US/docs/DOM/DOM_Reference/Examples" TargetMode="External"/><Relationship Id="rId7" Type="http://schemas.openxmlformats.org/officeDocument/2006/relationships/hyperlink" Target="https://developer.mozilla.org/en-US/docs/Web/API/Node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iki/Handling_events_with_JavaScript" TargetMode="External"/><Relationship Id="rId5" Type="http://schemas.openxmlformats.org/officeDocument/2006/relationships/hyperlink" Target="http://www.javascriptkit.com/domref/" TargetMode="External"/><Relationship Id="rId4" Type="http://schemas.openxmlformats.org/officeDocument/2006/relationships/hyperlink" Target="https://developer.mozilla.org/en-US/docs/Mozilla/Tech/XUL/Tutorial/Modifying_a_XUL_Interface" TargetMode="External"/><Relationship Id="rId9" Type="http://schemas.openxmlformats.org/officeDocument/2006/relationships/hyperlink" Target="https://developer.mozilla.org/en-US/docs/Web/API/Tex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7: </a:t>
            </a:r>
            <a:r>
              <a:rPr lang="nl-NL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DOM </a:t>
            </a:r>
            <a:r>
              <a:rPr lang="nl-NL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and Events </a:t>
            </a:r>
            <a:endParaRPr lang="nl-N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EB33AC-1879-44C3-B7F5-D162118261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Create element and event handler:</a:t>
            </a:r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2819400" cy="3505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When a HTML document is loaded, the browser creates a </a:t>
            </a:r>
            <a:r>
              <a:rPr lang="en-CA" sz="2000" b="1" dirty="0"/>
              <a:t>D</a:t>
            </a:r>
            <a:r>
              <a:rPr lang="en-CA" sz="2000" dirty="0"/>
              <a:t>ocument  </a:t>
            </a:r>
            <a:r>
              <a:rPr lang="en-CA" sz="2000" b="1" dirty="0"/>
              <a:t>O</a:t>
            </a:r>
            <a:r>
              <a:rPr lang="en-CA" sz="2000" dirty="0"/>
              <a:t>bject </a:t>
            </a:r>
            <a:r>
              <a:rPr lang="en-CA" sz="2000" b="1" dirty="0"/>
              <a:t>M</a:t>
            </a:r>
            <a:r>
              <a:rPr lang="en-CA" sz="2000" dirty="0"/>
              <a:t>odel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DOM represents a document as a tree.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8B989-2566-4540-AF79-4A3F4874091E}"/>
              </a:ext>
            </a:extLst>
          </p:cNvPr>
          <p:cNvSpPr/>
          <p:nvPr/>
        </p:nvSpPr>
        <p:spPr>
          <a:xfrm>
            <a:off x="3563888" y="1628800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&lt;!DOCTYPE html&gt;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&lt;html&gt;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&lt;head&gt;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&lt;meta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FF0000"/>
                </a:solidFill>
              </a:rPr>
              <a:t>charset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b="1" dirty="0">
                <a:solidFill>
                  <a:srgbClr val="8000FF"/>
                </a:solidFill>
              </a:rPr>
              <a:t>"UTF-8"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/&gt;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&lt;title&gt;</a:t>
            </a:r>
            <a:r>
              <a:rPr lang="en-US" sz="1500" b="1" dirty="0">
                <a:solidFill>
                  <a:srgbClr val="000000"/>
                </a:solidFill>
              </a:rPr>
              <a:t>This is a Document!</a:t>
            </a:r>
            <a:r>
              <a:rPr lang="en-US" sz="1500" dirty="0">
                <a:solidFill>
                  <a:srgbClr val="0000FF"/>
                </a:solidFill>
              </a:rPr>
              <a:t>&lt;/title&gt;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&lt;/head&gt;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&lt;body&gt;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&lt;h1&gt;</a:t>
            </a:r>
            <a:r>
              <a:rPr lang="en-US" sz="1500" b="1" dirty="0">
                <a:solidFill>
                  <a:srgbClr val="000000"/>
                </a:solidFill>
              </a:rPr>
              <a:t>Welcome!</a:t>
            </a:r>
            <a:r>
              <a:rPr lang="en-US" sz="1500" dirty="0">
                <a:solidFill>
                  <a:srgbClr val="0000FF"/>
                </a:solidFill>
              </a:rPr>
              <a:t>&lt;/h1&gt;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&lt;p&gt;</a:t>
            </a:r>
            <a:r>
              <a:rPr lang="en-US" sz="1500" b="1" dirty="0">
                <a:solidFill>
                  <a:srgbClr val="000000"/>
                </a:solidFill>
              </a:rPr>
              <a:t>This is a paragraph with a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           </a:t>
            </a:r>
            <a:r>
              <a:rPr lang="en-US" sz="1500" dirty="0">
                <a:solidFill>
                  <a:srgbClr val="0000FF"/>
                </a:solidFill>
              </a:rPr>
              <a:t>&lt;a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href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b="1" dirty="0">
                <a:solidFill>
                  <a:srgbClr val="8000FF"/>
                </a:solidFill>
              </a:rPr>
              <a:t>"index.html"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r>
              <a:rPr lang="en-US" sz="1500" b="1" dirty="0">
                <a:solidFill>
                  <a:srgbClr val="000000"/>
                </a:solidFill>
              </a:rPr>
              <a:t>link</a:t>
            </a:r>
            <a:r>
              <a:rPr lang="en-US" sz="1500" dirty="0">
                <a:solidFill>
                  <a:srgbClr val="0000FF"/>
                </a:solidFill>
              </a:rPr>
              <a:t>&lt;/a&gt;</a:t>
            </a:r>
            <a:r>
              <a:rPr lang="en-US" sz="1500" b="1" dirty="0">
                <a:solidFill>
                  <a:srgbClr val="000000"/>
                </a:solidFill>
              </a:rPr>
              <a:t> in it.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    </a:t>
            </a:r>
            <a:r>
              <a:rPr lang="en-US" sz="1500" dirty="0">
                <a:solidFill>
                  <a:srgbClr val="0000FF"/>
                </a:solidFill>
              </a:rPr>
              <a:t>&lt;/p&gt;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</a:t>
            </a:r>
            <a:r>
              <a:rPr lang="en-US" sz="1500" dirty="0" err="1">
                <a:solidFill>
                  <a:srgbClr val="0000FF"/>
                </a:solidFill>
              </a:rPr>
              <a:t>ul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first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second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third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&lt;/</a:t>
            </a:r>
            <a:r>
              <a:rPr lang="en-US" sz="1500" dirty="0" err="1">
                <a:solidFill>
                  <a:srgbClr val="0000FF"/>
                </a:solidFill>
              </a:rPr>
              <a:t>ul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&lt;/body&gt;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&lt;/html&gt;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6238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12412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HTML elements of the page are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into a tree-like structure</a:t>
            </a:r>
            <a:r>
              <a:rPr lang="en-CA" sz="2800" dirty="0"/>
              <a:t> of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 tree is made 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parent-child</a:t>
            </a:r>
            <a:r>
              <a:rPr lang="en-CA" sz="2800" dirty="0">
                <a:effectLst/>
              </a:rPr>
              <a:t> relationships, a parent can have one or many children elements.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0726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865373"/>
            <a:ext cx="260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 </a:t>
            </a:r>
            <a:r>
              <a:rPr lang="en-CA" sz="2400" dirty="0">
                <a:hlinkClick r:id="rId3"/>
              </a:rPr>
              <a:t>dom-tree.html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158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is a structure of nodes.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Everything in an HTML DOM is a node.</a:t>
            </a:r>
          </a:p>
          <a:p>
            <a:pPr lvl="1"/>
            <a:r>
              <a:rPr lang="en-CA" sz="2400" dirty="0" err="1"/>
              <a:t>window.document</a:t>
            </a:r>
            <a:r>
              <a:rPr lang="en-CA" sz="2400" dirty="0"/>
              <a:t>, each element,</a:t>
            </a:r>
          </a:p>
          <a:p>
            <a:pPr lvl="1"/>
            <a:r>
              <a:rPr lang="en-CA" sz="2400" dirty="0"/>
              <a:t>attributes and text inside elements are nodes,</a:t>
            </a:r>
          </a:p>
          <a:p>
            <a:pPr lvl="1"/>
            <a:r>
              <a:rPr lang="en-CA" sz="2400" dirty="0"/>
              <a:t>DOCTYPE, comments, whitespaces are also nodes.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these DOM objects inherit form node object, providing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Web API Interfaces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600" dirty="0"/>
              <a:t>DOM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  <a:p>
            <a:pPr lvl="1"/>
            <a:r>
              <a:rPr lang="en-CA" sz="2600" dirty="0"/>
              <a:t>DOM Element objects</a:t>
            </a:r>
          </a:p>
          <a:p>
            <a:pPr lvl="1"/>
            <a:r>
              <a:rPr lang="en-CA" sz="2600" dirty="0"/>
              <a:t>DOM Attribute objects</a:t>
            </a:r>
          </a:p>
          <a:p>
            <a:pPr lvl="1"/>
            <a:r>
              <a:rPr lang="en-CA" sz="2600" dirty="0"/>
              <a:t>DOM Event object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nodes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HTML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</a:t>
            </a:r>
            <a:r>
              <a:rPr lang="en-US" sz="2400" dirty="0">
                <a:effectLst/>
              </a:rPr>
              <a:t> are made up of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</a:t>
            </a:r>
          </a:p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In the HTML DOM, every HTML element is represented by an element object (node). In addition, there are other types of nodes.</a:t>
            </a:r>
            <a:endParaRPr lang="en-CA" sz="2400" dirty="0">
              <a:effectLst/>
            </a:endParaRPr>
          </a:p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Types of DOM nodes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 </a:t>
            </a:r>
            <a:r>
              <a:rPr lang="en-CA" sz="2400" dirty="0"/>
              <a:t>(HTML tag) 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For each HTML element, there is a node object.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It can have children and/or attributes</a:t>
            </a:r>
          </a:p>
          <a:p>
            <a:pPr lvl="2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650" dirty="0"/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nodes </a:t>
            </a:r>
            <a:r>
              <a:rPr lang="en-CA" sz="2400" dirty="0"/>
              <a:t>(text in a block element)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800" b="1" dirty="0"/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nodes </a:t>
            </a:r>
            <a:r>
              <a:rPr lang="en-CA" sz="2400" dirty="0"/>
              <a:t>(attribute/value pair) 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text/attributes are children in an element node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cannot have children or attributes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not usually shown when drawing the DOM 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Ends of DOM Tree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1" y="1331313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</a:t>
            </a:r>
          </a:p>
          <a:p>
            <a:endParaRPr lang="en-CA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</a:t>
            </a:r>
          </a:p>
          <a:p>
            <a:pPr marL="0" indent="0">
              <a:buNone/>
            </a:pPr>
            <a:r>
              <a:rPr lang="en-CA" sz="2400" dirty="0"/>
              <a:t>      element nodes</a:t>
            </a:r>
          </a:p>
          <a:p>
            <a:pPr marL="0" indent="0">
              <a:buNone/>
            </a:pPr>
            <a:r>
              <a:rPr lang="en-CA" sz="2400" b="1" dirty="0"/>
              <a:t>      </a:t>
            </a:r>
            <a:r>
              <a:rPr lang="en-CA" sz="2400" dirty="0"/>
              <a:t>text nodes </a:t>
            </a:r>
          </a:p>
          <a:p>
            <a:pPr marL="0" indent="0">
              <a:buNone/>
            </a:pPr>
            <a:r>
              <a:rPr lang="en-CA" sz="2400" dirty="0"/>
              <a:t>      attribute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009" y="1882523"/>
            <a:ext cx="80170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CC"/>
                </a:solidFill>
              </a:rPr>
              <a:t>&lt;p&gt;</a:t>
            </a:r>
            <a:r>
              <a:rPr lang="en-CA" dirty="0"/>
              <a:t>This is a paragraph with a </a:t>
            </a:r>
            <a:r>
              <a:rPr lang="en-CA" dirty="0">
                <a:solidFill>
                  <a:srgbClr val="0000CC"/>
                </a:solidFill>
              </a:rPr>
              <a:t>&lt;a </a:t>
            </a:r>
            <a:r>
              <a:rPr lang="en-CA" dirty="0" err="1">
                <a:solidFill>
                  <a:srgbClr val="0000CC"/>
                </a:solidFill>
              </a:rPr>
              <a:t>href</a:t>
            </a:r>
            <a:r>
              <a:rPr lang="en-CA" dirty="0">
                <a:solidFill>
                  <a:srgbClr val="0000CC"/>
                </a:solidFill>
              </a:rPr>
              <a:t>="index.html"&gt;</a:t>
            </a:r>
            <a:r>
              <a:rPr lang="en-CA" dirty="0"/>
              <a:t>link</a:t>
            </a:r>
            <a:r>
              <a:rPr lang="en-CA" dirty="0">
                <a:solidFill>
                  <a:srgbClr val="0000CC"/>
                </a:solidFill>
              </a:rPr>
              <a:t>&lt;/a&gt; </a:t>
            </a:r>
            <a:r>
              <a:rPr lang="en-CA" dirty="0"/>
              <a:t>in it</a:t>
            </a:r>
            <a:r>
              <a:rPr lang="en-CA" dirty="0">
                <a:solidFill>
                  <a:srgbClr val="0000CC"/>
                </a:solidFill>
              </a:rPr>
              <a:t>.&lt;/p&gt;</a:t>
            </a:r>
          </a:p>
        </p:txBody>
      </p:sp>
      <p:pic>
        <p:nvPicPr>
          <p:cNvPr id="7" name="Picture 2" descr="C:\Users\Wei\Dropbox\INT222-2014Win-Dropbox\Lectures\MyLecture1\DOM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23254"/>
            <a:ext cx="4544144" cy="3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284984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78904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4245458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Nodes / Element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/>
              <a:t>of DOM Nodes / Element Objects – the standard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000" dirty="0">
              <a:hlinkClick r:id="rId3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The HTML DOM Element Object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2593" y="232808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element.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27687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…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1" y="3826550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dirty="0"/>
              <a:t>()</a:t>
            </a:r>
          </a:p>
          <a:p>
            <a:r>
              <a:rPr lang="en-CA" dirty="0" err="1"/>
              <a:t>element.getElementsByTagName</a:t>
            </a:r>
            <a:r>
              <a:rPr lang="en-CA" dirty="0"/>
              <a:t>()</a:t>
            </a:r>
          </a:p>
          <a:p>
            <a:r>
              <a:rPr lang="en-CA" dirty="0" err="1"/>
              <a:t>element.getElementsByClassName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dirty="0"/>
              <a:t>()</a:t>
            </a: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5001" y="3789040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removeChild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806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Access all paragraphs within a div element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 all paragraphs in the document/web page</a:t>
            </a:r>
          </a:p>
          <a:p>
            <a:pPr marL="400050" lvl="1" indent="0">
              <a:buNone/>
            </a:pP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allParas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804000"/>
                </a:solidFill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querySelectorAll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"p"</a:t>
            </a:r>
            <a:r>
              <a:rPr lang="en-US" sz="1600" b="1" dirty="0">
                <a:solidFill>
                  <a:srgbClr val="000080"/>
                </a:solidFill>
              </a:rPr>
              <a:t>);</a:t>
            </a:r>
            <a:endParaRPr lang="en-US" sz="16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6600"/>
                </a:solidFill>
              </a:rPr>
              <a:t>// highlight all paragraphs in the web page</a:t>
            </a:r>
          </a:p>
          <a:p>
            <a:pPr marL="400050" lvl="1" indent="0">
              <a:buNone/>
            </a:pPr>
            <a:r>
              <a:rPr lang="nn-NO" sz="1600" b="1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b="1" dirty="0">
                <a:solidFill>
                  <a:srgbClr val="000080"/>
                </a:solidFill>
              </a:rPr>
              <a:t>(</a:t>
            </a:r>
            <a:r>
              <a:rPr lang="nn-NO" sz="1600" b="1" dirty="0">
                <a:solidFill>
                  <a:srgbClr val="0000FF"/>
                </a:solidFill>
              </a:rPr>
              <a:t>var</a:t>
            </a:r>
            <a:r>
              <a:rPr lang="nn-NO" sz="1600" dirty="0">
                <a:solidFill>
                  <a:srgbClr val="000000"/>
                </a:solidFill>
              </a:rPr>
              <a:t> i </a:t>
            </a:r>
            <a:r>
              <a:rPr lang="nn-NO" sz="1600" b="1" dirty="0">
                <a:solidFill>
                  <a:srgbClr val="000080"/>
                </a:solidFill>
              </a:rPr>
              <a:t>=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dirty="0">
                <a:solidFill>
                  <a:srgbClr val="FF8000"/>
                </a:solidFill>
              </a:rPr>
              <a:t>0</a:t>
            </a:r>
            <a:r>
              <a:rPr lang="nn-NO" sz="1600" b="1" dirty="0">
                <a:solidFill>
                  <a:srgbClr val="000080"/>
                </a:solidFill>
              </a:rPr>
              <a:t>;</a:t>
            </a:r>
            <a:r>
              <a:rPr lang="nn-NO" sz="1600" dirty="0">
                <a:solidFill>
                  <a:srgbClr val="000000"/>
                </a:solidFill>
              </a:rPr>
              <a:t> i </a:t>
            </a:r>
            <a:r>
              <a:rPr lang="nn-NO" sz="1600" b="1" dirty="0">
                <a:solidFill>
                  <a:srgbClr val="000080"/>
                </a:solidFill>
              </a:rPr>
              <a:t>&lt;</a:t>
            </a:r>
            <a:r>
              <a:rPr lang="nn-NO" sz="1600" dirty="0">
                <a:solidFill>
                  <a:srgbClr val="000000"/>
                </a:solidFill>
              </a:rPr>
              <a:t> allParas</a:t>
            </a:r>
            <a:r>
              <a:rPr lang="nn-NO" sz="1600" b="1" dirty="0">
                <a:solidFill>
                  <a:srgbClr val="000080"/>
                </a:solidFill>
              </a:rPr>
              <a:t>.</a:t>
            </a:r>
            <a:r>
              <a:rPr lang="nn-NO" sz="1600" dirty="0">
                <a:solidFill>
                  <a:srgbClr val="000000"/>
                </a:solidFill>
              </a:rPr>
              <a:t>length</a:t>
            </a:r>
            <a:r>
              <a:rPr lang="nn-NO" sz="1600" b="1" dirty="0">
                <a:solidFill>
                  <a:srgbClr val="000080"/>
                </a:solidFill>
              </a:rPr>
              <a:t>;</a:t>
            </a:r>
            <a:r>
              <a:rPr lang="nn-NO" sz="1600" dirty="0">
                <a:solidFill>
                  <a:srgbClr val="000000"/>
                </a:solidFill>
              </a:rPr>
              <a:t> i</a:t>
            </a:r>
            <a:r>
              <a:rPr lang="nn-NO" sz="1600" b="1" dirty="0">
                <a:solidFill>
                  <a:srgbClr val="000080"/>
                </a:solidFill>
              </a:rPr>
              <a:t>++)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b="1" dirty="0">
                <a:solidFill>
                  <a:srgbClr val="000080"/>
                </a:solidFill>
              </a:rPr>
              <a:t>{</a:t>
            </a:r>
            <a:r>
              <a:rPr lang="nn-NO" sz="1600" dirty="0">
                <a:solidFill>
                  <a:srgbClr val="000000"/>
                </a:solidFill>
              </a:rPr>
              <a:t>  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allParas</a:t>
            </a:r>
            <a:r>
              <a:rPr lang="en-US" sz="1600" b="1" dirty="0">
                <a:solidFill>
                  <a:srgbClr val="00008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80"/>
                </a:solidFill>
              </a:rPr>
              <a:t>].</a:t>
            </a:r>
            <a:r>
              <a:rPr lang="en-US" sz="1600" dirty="0" err="1">
                <a:solidFill>
                  <a:srgbClr val="000000"/>
                </a:solidFill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backgroundColor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dirty="0" err="1">
                <a:solidFill>
                  <a:srgbClr val="808080"/>
                </a:solidFill>
              </a:rPr>
              <a:t>lightgreen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}</a:t>
            </a:r>
          </a:p>
          <a:p>
            <a:pPr marL="400050" lvl="1" indent="0">
              <a:buNone/>
            </a:pPr>
            <a:endParaRPr lang="en-US" sz="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120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Calibri" panose="020F0502020204030204"/>
                <a:hlinkClick r:id="rId3"/>
              </a:rPr>
              <a:t>node-elements.html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E02077-8F41-4B0D-BC83-A093685076C1}"/>
              </a:ext>
            </a:extLst>
          </p:cNvPr>
          <p:cNvSpPr/>
          <p:nvPr/>
        </p:nvSpPr>
        <p:spPr>
          <a:xfrm>
            <a:off x="494821" y="1700119"/>
            <a:ext cx="33121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Mail to: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500" b="1" dirty="0">
                <a:solidFill>
                  <a:srgbClr val="8000FF"/>
                </a:solidFill>
                <a:highlight>
                  <a:srgbClr val="FFFFFF"/>
                </a:highlight>
              </a:rPr>
              <a:t>"address"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70 The Pond Road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Toronto, 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BF27D-2204-4479-BB07-D89967DEB826}"/>
              </a:ext>
            </a:extLst>
          </p:cNvPr>
          <p:cNvSpPr/>
          <p:nvPr/>
        </p:nvSpPr>
        <p:spPr>
          <a:xfrm>
            <a:off x="3635896" y="1700119"/>
            <a:ext cx="5061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"#address"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querySelectorAll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6600"/>
                </a:solidFill>
                <a:highlight>
                  <a:srgbClr val="FFFFFF"/>
                </a:highlight>
              </a:rPr>
              <a:t>// highlight paragraphs inside the div element 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addrParas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backgroundColor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6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(HTML Structure and content) with JavaScript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selecting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Selecting groups of elements within an </a:t>
            </a:r>
            <a:r>
              <a:rPr lang="en-CA" sz="2400" dirty="0">
                <a:solidFill>
                  <a:srgbClr val="0000CC"/>
                </a:solidFill>
              </a:rPr>
              <a:t>element object</a:t>
            </a:r>
            <a:r>
              <a:rPr lang="en-CA" sz="2400" dirty="0"/>
              <a:t>, including </a:t>
            </a:r>
            <a:r>
              <a:rPr lang="en-CA" sz="2400" dirty="0">
                <a:solidFill>
                  <a:srgbClr val="0000CC"/>
                </a:solidFill>
              </a:rPr>
              <a:t>document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CC"/>
                </a:solidFill>
                <a:effectLst/>
              </a:rPr>
              <a:t>object</a:t>
            </a:r>
            <a:endParaRPr lang="en-CA" sz="2800" dirty="0">
              <a:solidFill>
                <a:srgbClr val="0000CC"/>
              </a:solidFill>
              <a:effectLst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0232" y="6381750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28501"/>
              </p:ext>
            </p:extLst>
          </p:nvPr>
        </p:nvGraphicFramePr>
        <p:xfrm>
          <a:off x="611560" y="1916832"/>
          <a:ext cx="7776864" cy="396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84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/>
                        <a:t>getElementsByTagName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child elements with the specified tag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/>
                        <a:t>getElementsByClassName</a:t>
                      </a:r>
                      <a:r>
                        <a:rPr lang="en-CA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child elements with the specified class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querySelector</a:t>
                      </a:r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</a:t>
                      </a:r>
                      <a:r>
                        <a:rPr lang="en-CA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element </a:t>
                      </a:r>
                      <a:r>
                        <a:rPr lang="en-CA" dirty="0"/>
                        <a:t>that is a descendent of the element on which it is invoked that matches </a:t>
                      </a:r>
                      <a:r>
                        <a:rPr lang="en-CA" dirty="0">
                          <a:solidFill>
                            <a:srgbClr val="0000CC"/>
                          </a:solidFill>
                        </a:rPr>
                        <a:t>the specified group of selectors.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querySelectorAll</a:t>
                      </a:r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non-live </a:t>
                      </a:r>
                      <a:r>
                        <a:rPr lang="en-CA" sz="1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NodeList</a:t>
                      </a:r>
                      <a:r>
                        <a:rPr lang="en-CA" dirty="0"/>
                        <a:t> of all elements descended from the element on which it is invoked that match </a:t>
                      </a:r>
                      <a:r>
                        <a:rPr lang="en-CA" dirty="0">
                          <a:solidFill>
                            <a:srgbClr val="0000CC"/>
                          </a:solidFill>
                        </a:rPr>
                        <a:t>the specified group of CSS selectors.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Document Object Model (DOM)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Tree, Node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Events</a:t>
            </a: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84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DOM element object has these methods:</a:t>
            </a:r>
          </a:p>
          <a:p>
            <a:endParaRPr lang="en-CA" sz="4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12253"/>
              </p:ext>
            </p:extLst>
          </p:nvPr>
        </p:nvGraphicFramePr>
        <p:xfrm>
          <a:off x="608915" y="1988840"/>
          <a:ext cx="792617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47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appendChild</a:t>
                      </a:r>
                      <a:r>
                        <a:rPr lang="en-CA" i="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given node at end of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r>
                        <a:rPr lang="en-CA" i="0" dirty="0"/>
                        <a:t>insertBefore(new,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/>
                        <a:t>removeChild(node)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removes given node from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replaceChild</a:t>
                      </a:r>
                      <a:r>
                        <a:rPr lang="en-CA" i="0" dirty="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replaces given child with new node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 </a:t>
            </a:r>
            <a:r>
              <a:rPr lang="en-US" sz="2800" dirty="0"/>
              <a:t>Add Node to the end of the web page </a:t>
            </a:r>
            <a:endParaRPr lang="en-CA" sz="28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>
                <a:solidFill>
                  <a:srgbClr val="006600"/>
                </a:solidFill>
              </a:rPr>
              <a:t>// create a new &lt;h2&gt; node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/>
              <a:t> </a:t>
            </a:r>
            <a:r>
              <a:rPr lang="en-CA" sz="2400" dirty="0" err="1"/>
              <a:t>newHeading</a:t>
            </a:r>
            <a:r>
              <a:rPr lang="en-CA" sz="2400" dirty="0"/>
              <a:t> =   </a:t>
            </a:r>
            <a:r>
              <a:rPr lang="en-CA" sz="24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.createElement</a:t>
            </a:r>
            <a:r>
              <a:rPr lang="en-CA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("h2"</a:t>
            </a:r>
            <a:r>
              <a:rPr lang="en-CA" sz="2400" dirty="0"/>
              <a:t>);   </a:t>
            </a:r>
          </a:p>
          <a:p>
            <a:pPr marL="400050" lvl="1" indent="0">
              <a:buNone/>
            </a:pPr>
            <a:endParaRPr lang="en-CA" sz="14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>
                <a:solidFill>
                  <a:srgbClr val="006600"/>
                </a:solidFill>
              </a:rPr>
              <a:t>//add text to using text node</a:t>
            </a: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/>
              <a:t> t = </a:t>
            </a:r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createTextNode</a:t>
            </a:r>
            <a:r>
              <a:rPr lang="en-CA" sz="2400" dirty="0"/>
              <a:t>(" 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heading </a:t>
            </a:r>
            <a:r>
              <a:rPr lang="en-CA" sz="2400" dirty="0"/>
              <a:t>");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newHeading.appendChild</a:t>
            </a:r>
            <a:r>
              <a:rPr lang="en-CA" sz="2400" dirty="0"/>
              <a:t>(t);</a:t>
            </a:r>
          </a:p>
          <a:p>
            <a:pPr marL="400050" lvl="1" indent="0">
              <a:buNone/>
            </a:pPr>
            <a:endParaRPr lang="en-CA" sz="900" dirty="0"/>
          </a:p>
          <a:p>
            <a:pPr marL="400050" lvl="1" indent="0">
              <a:buNone/>
            </a:pPr>
            <a:endParaRPr lang="en-CA" sz="1200" dirty="0"/>
          </a:p>
          <a:p>
            <a:pPr marL="400050" lvl="1" indent="0">
              <a:buNone/>
            </a:pPr>
            <a:r>
              <a:rPr lang="en-CA" sz="2200" dirty="0"/>
              <a:t>   </a:t>
            </a:r>
            <a:r>
              <a:rPr lang="en-CA" sz="2200" dirty="0">
                <a:solidFill>
                  <a:srgbClr val="006600"/>
                </a:solidFill>
              </a:rPr>
              <a:t>// append the node to the end of the web page</a:t>
            </a:r>
            <a:r>
              <a:rPr lang="en-CA" sz="2200" dirty="0"/>
              <a:t>   </a:t>
            </a:r>
          </a:p>
          <a:p>
            <a:pPr marL="400050" lvl="1" indent="0">
              <a:buNone/>
            </a:pPr>
            <a:r>
              <a:rPr lang="en-CA" sz="2200" dirty="0"/>
              <a:t>   </a:t>
            </a:r>
            <a:r>
              <a:rPr lang="en-CA" sz="2200" dirty="0" err="1"/>
              <a:t>document.</a:t>
            </a:r>
            <a:r>
              <a:rPr lang="en-CA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CA" sz="2200" dirty="0" err="1"/>
              <a:t>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sz="2200" dirty="0"/>
              <a:t>(</a:t>
            </a:r>
            <a:r>
              <a:rPr lang="en-CA" sz="2200" dirty="0" err="1"/>
              <a:t>newHeading</a:t>
            </a:r>
            <a:r>
              <a:rPr lang="en-CA" sz="2200" dirty="0"/>
              <a:t>);</a:t>
            </a:r>
          </a:p>
          <a:p>
            <a:pPr marL="0" indent="0">
              <a:buNone/>
            </a:pPr>
            <a:r>
              <a:rPr lang="en-CA" sz="2500" dirty="0"/>
              <a:t>        </a:t>
            </a:r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Note: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/>
              <a:t>The create…() methods merely create a node but does not add it to the page/node.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/>
              <a:t>You must add the new node as a child of an existing element on the page...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nodes to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Example 2: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Node into another Node 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endParaRPr lang="en-CA" sz="900" dirty="0"/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err="1"/>
              <a:t>newNode</a:t>
            </a:r>
            <a:r>
              <a:rPr lang="en-CA" sz="2400" dirty="0"/>
              <a:t> = </a:t>
            </a:r>
            <a:r>
              <a:rPr lang="en-CA" sz="2400" dirty="0" err="1"/>
              <a:t>document.createElement</a:t>
            </a:r>
            <a:r>
              <a:rPr lang="en-CA" sz="2400" dirty="0"/>
              <a:t>(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"p"</a:t>
            </a:r>
            <a:r>
              <a:rPr lang="en-CA" sz="2400" dirty="0"/>
              <a:t>); 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100" dirty="0">
                <a:solidFill>
                  <a:srgbClr val="006600"/>
                </a:solidFill>
              </a:rPr>
              <a:t>//add text to using the </a:t>
            </a:r>
            <a:r>
              <a:rPr lang="en-CA" sz="2100" dirty="0" err="1">
                <a:solidFill>
                  <a:srgbClr val="006600"/>
                </a:solidFill>
              </a:rPr>
              <a:t>innerHTML</a:t>
            </a:r>
            <a:r>
              <a:rPr lang="en-CA" sz="2100" dirty="0">
                <a:solidFill>
                  <a:srgbClr val="006600"/>
                </a:solidFill>
              </a:rPr>
              <a:t> 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 err="1"/>
              <a:t>newNode.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2400" dirty="0"/>
              <a:t> = 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"This a new paragraph"</a:t>
            </a:r>
            <a:r>
              <a:rPr lang="en-CA" sz="2400" dirty="0"/>
              <a:t>; 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US" sz="2100" dirty="0">
                <a:solidFill>
                  <a:srgbClr val="006600"/>
                </a:solidFill>
              </a:rPr>
              <a:t>// add the new element to the end of the "demo" div element.</a:t>
            </a:r>
            <a:endParaRPr lang="en-CA" sz="21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CA" sz="2200" dirty="0" err="1"/>
              <a:t>var</a:t>
            </a:r>
            <a:r>
              <a:rPr lang="en-CA" sz="2200" dirty="0"/>
              <a:t> </a:t>
            </a:r>
            <a:r>
              <a:rPr lang="en-CA" sz="2200" dirty="0" err="1">
                <a:solidFill>
                  <a:srgbClr val="0000CC"/>
                </a:solidFill>
              </a:rPr>
              <a:t>demo_div</a:t>
            </a:r>
            <a:r>
              <a:rPr lang="en-CA" sz="2200" dirty="0">
                <a:solidFill>
                  <a:srgbClr val="0000CC"/>
                </a:solidFill>
              </a:rPr>
              <a:t> </a:t>
            </a:r>
            <a:r>
              <a:rPr lang="en-CA" sz="2200" dirty="0"/>
              <a:t>= document.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200" dirty="0"/>
              <a:t>("#demo"); </a:t>
            </a:r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CA" sz="2200" dirty="0" err="1">
                <a:solidFill>
                  <a:srgbClr val="0000CC"/>
                </a:solidFill>
              </a:rPr>
              <a:t>demo_div</a:t>
            </a:r>
            <a:r>
              <a:rPr lang="en-CA" sz="2200" dirty="0" err="1"/>
              <a:t>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sz="2200" dirty="0"/>
              <a:t>(</a:t>
            </a:r>
            <a:r>
              <a:rPr lang="en-CA" sz="2200" dirty="0" err="1"/>
              <a:t>newNode</a:t>
            </a:r>
            <a:r>
              <a:rPr lang="en-CA" sz="2200" dirty="0"/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D201B-276E-4755-A105-DDB89C255C44}"/>
              </a:ext>
            </a:extLst>
          </p:cNvPr>
          <p:cNvSpPr txBox="1"/>
          <p:nvPr/>
        </p:nvSpPr>
        <p:spPr>
          <a:xfrm>
            <a:off x="467544" y="5733256"/>
            <a:ext cx="3411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hlinkClick r:id="rId2"/>
              </a:rPr>
              <a:t>node_appendChild.html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54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More on modifying the DOM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node_insertBefore.html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node_removeChild.html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4"/>
              </a:rPr>
              <a:t>node_replaceChild.html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216605"/>
            <a:ext cx="8077200" cy="3836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 provide access to HTML attributes using the following standard methods: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92636"/>
              </p:ext>
            </p:extLst>
          </p:nvPr>
        </p:nvGraphicFramePr>
        <p:xfrm>
          <a:off x="1115616" y="2348880"/>
          <a:ext cx="6838664" cy="270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359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1" i="0" kern="1200" dirty="0" err="1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CA" sz="1800" b="1" i="0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en-CA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3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1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77200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elem</a:t>
            </a:r>
            <a:r>
              <a:rPr lang="en-CA" sz="2000" dirty="0"/>
              <a:t> = document.querySelector("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#d1</a:t>
            </a:r>
            <a:r>
              <a:rPr lang="en-CA" sz="2000" dirty="0"/>
              <a:t>");   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("class", "notes");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6600"/>
                </a:solidFill>
              </a:rPr>
              <a:t>//  or just simply: 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6600"/>
                </a:solidFill>
              </a:rPr>
              <a:t>//  </a:t>
            </a:r>
            <a:r>
              <a:rPr lang="en-CA" sz="2000" dirty="0"/>
              <a:t>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elem.className</a:t>
            </a:r>
            <a:r>
              <a:rPr lang="en-CA" sz="2000" dirty="0"/>
              <a:t> = "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  <a:r>
              <a:rPr lang="en-CA" sz="2000" dirty="0"/>
              <a:t>";</a:t>
            </a:r>
          </a:p>
          <a:p>
            <a:pPr marL="400050" lvl="1" indent="0">
              <a:buNone/>
            </a:pPr>
            <a:endParaRPr lang="en-CA" sz="5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2: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image =   </a:t>
            </a:r>
            <a:r>
              <a:rPr lang="en-CA" sz="2000" dirty="0" err="1"/>
              <a:t>document.createElement</a:t>
            </a:r>
            <a:r>
              <a:rPr lang="en-CA" sz="2000" dirty="0"/>
              <a:t>("</a:t>
            </a:r>
            <a:r>
              <a:rPr lang="en-CA" sz="2000" dirty="0" err="1"/>
              <a:t>img</a:t>
            </a:r>
            <a:r>
              <a:rPr lang="en-CA" sz="2000" dirty="0"/>
              <a:t>"); </a:t>
            </a:r>
          </a:p>
          <a:p>
            <a:pPr marL="800100" lvl="2" indent="0">
              <a:buNone/>
            </a:pPr>
            <a:r>
              <a:rPr lang="en-CA" sz="2000" dirty="0" err="1"/>
              <a:t>image</a:t>
            </a:r>
            <a:r>
              <a:rPr lang="en-CA" sz="2000" dirty="0" err="1">
                <a:solidFill>
                  <a:srgbClr val="0000CC"/>
                </a:solidFill>
                <a:effectLst/>
              </a:rPr>
              <a:t>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000" dirty="0"/>
              <a:t> = "50";</a:t>
            </a:r>
          </a:p>
          <a:p>
            <a:pPr marL="800100" lvl="2" indent="0">
              <a:buNone/>
            </a:pPr>
            <a:r>
              <a:rPr lang="en-CA" sz="2000" dirty="0" err="1"/>
              <a:t>image</a:t>
            </a:r>
            <a:r>
              <a:rPr lang="en-CA" sz="2000" dirty="0" err="1">
                <a:solidFill>
                  <a:srgbClr val="0000CC"/>
                </a:solidFill>
                <a:effectLst/>
              </a:rPr>
              <a:t>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2000" dirty="0"/>
              <a:t>=</a:t>
            </a:r>
            <a:r>
              <a:rPr lang="en-CA" sz="1800" dirty="0"/>
              <a:t>"http://www.senecacollege.ca/images/seneca-logo2.svg";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r>
              <a:rPr lang="en-CA" sz="2000" dirty="0" err="1"/>
              <a:t>document.body.appendChild</a:t>
            </a:r>
            <a:r>
              <a:rPr lang="en-CA" sz="2000" dirty="0"/>
              <a:t>(image);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CA" sz="4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2400" dirty="0"/>
              <a:t>: 2-way API for text and/or HTML tags in a node:</a:t>
            </a:r>
          </a:p>
          <a:p>
            <a:pPr lvl="1" indent="-342900"/>
            <a:r>
              <a:rPr lang="en-CA" sz="1800" dirty="0"/>
              <a:t>Get: </a:t>
            </a:r>
            <a:r>
              <a:rPr lang="en-CA" sz="1600" dirty="0"/>
              <a:t>       </a:t>
            </a: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txt = </a:t>
            </a:r>
            <a:r>
              <a:rPr lang="en-CA" sz="2000" dirty="0" err="1"/>
              <a:t>elem.innerHTML</a:t>
            </a:r>
            <a:r>
              <a:rPr lang="en-CA" sz="2000" dirty="0"/>
              <a:t>;</a:t>
            </a:r>
          </a:p>
          <a:p>
            <a:pPr lvl="1" indent="-342900"/>
            <a:r>
              <a:rPr lang="en-CA" sz="1800" dirty="0"/>
              <a:t>Set</a:t>
            </a:r>
            <a:r>
              <a:rPr lang="en-CA" sz="1600" dirty="0"/>
              <a:t>:         </a:t>
            </a:r>
            <a:r>
              <a:rPr lang="en-CA" sz="2000" dirty="0" err="1"/>
              <a:t>elem.innerHTML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000" dirty="0"/>
              <a:t> "</a:t>
            </a:r>
            <a:r>
              <a:rPr lang="en-CA" sz="2000" dirty="0">
                <a:solidFill>
                  <a:srgbClr val="0000CC"/>
                </a:solidFill>
              </a:rPr>
              <a:t>&lt;p&gt;</a:t>
            </a:r>
            <a:r>
              <a:rPr lang="en-CA" sz="2000" dirty="0"/>
              <a:t>Paragraph changed!</a:t>
            </a:r>
            <a:r>
              <a:rPr lang="en-CA" sz="2000" dirty="0">
                <a:solidFill>
                  <a:srgbClr val="0000CC"/>
                </a:solidFill>
              </a:rPr>
              <a:t>&lt;/p&gt;</a:t>
            </a:r>
            <a:r>
              <a:rPr lang="en-CA" sz="2000" dirty="0"/>
              <a:t>";</a:t>
            </a:r>
          </a:p>
          <a:p>
            <a:pPr lvl="1" indent="-342900"/>
            <a:r>
              <a:rPr lang="en-CA" sz="1800" dirty="0"/>
              <a:t>Append</a:t>
            </a:r>
            <a:r>
              <a:rPr lang="en-CA" sz="1600" dirty="0"/>
              <a:t>:  </a:t>
            </a:r>
            <a:r>
              <a:rPr lang="en-CA" sz="2000" dirty="0" err="1"/>
              <a:t>elem.innerHTML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CA" sz="2000" dirty="0"/>
              <a:t> "</a:t>
            </a:r>
            <a:r>
              <a:rPr lang="en-CA" sz="2000" dirty="0">
                <a:solidFill>
                  <a:srgbClr val="0000CC"/>
                </a:solidFill>
              </a:rPr>
              <a:t>&lt;p&gt;</a:t>
            </a:r>
            <a:r>
              <a:rPr lang="en-CA" sz="2000" dirty="0"/>
              <a:t>Paragraph appended!</a:t>
            </a:r>
            <a:r>
              <a:rPr lang="en-CA" sz="2000" dirty="0">
                <a:solidFill>
                  <a:srgbClr val="0000CC"/>
                </a:solidFill>
              </a:rPr>
              <a:t>&lt;/p&gt;</a:t>
            </a:r>
            <a:r>
              <a:rPr lang="en-CA" sz="2000" dirty="0"/>
              <a:t>";</a:t>
            </a:r>
          </a:p>
          <a:p>
            <a:pPr marL="800100" lvl="2" indent="0">
              <a:buNone/>
            </a:pPr>
            <a:endParaRPr lang="en-CA" sz="1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innerHTML2.html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700" dirty="0"/>
          </a:p>
          <a:p>
            <a:pPr>
              <a:buFont typeface="Wingdings" panose="05000000000000000000" pitchFamily="2" charset="2"/>
              <a:buChar char="Ø"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400" dirty="0" err="1"/>
              <a:t>innerHTML</a:t>
            </a:r>
            <a:r>
              <a:rPr lang="en-CA" sz="2400" dirty="0"/>
              <a:t> property can be used to add elements / objects into a web page. But we typically use it create text/paragraph only, </a:t>
            </a:r>
            <a:r>
              <a:rPr lang="en-CA" dirty="0"/>
              <a:t>∵</a:t>
            </a:r>
            <a:endParaRPr lang="en-CA" sz="2400" dirty="0"/>
          </a:p>
          <a:p>
            <a:pPr lvl="1"/>
            <a:r>
              <a:rPr lang="en-CA" sz="2000" dirty="0"/>
              <a:t>bad style on many levels (e.g. JS code embedded within HTML) </a:t>
            </a:r>
          </a:p>
          <a:p>
            <a:pPr lvl="1"/>
            <a:r>
              <a:rPr lang="en-CA" sz="2000" dirty="0"/>
              <a:t>error-prone: must carefully distinguish </a:t>
            </a:r>
          </a:p>
          <a:p>
            <a:pPr lvl="1"/>
            <a:r>
              <a:rPr lang="en-CA" sz="2000" dirty="0" err="1"/>
              <a:t>innerHTML</a:t>
            </a:r>
            <a:r>
              <a:rPr lang="en-CA" sz="2000" dirty="0"/>
              <a:t> should be mainly used to add plain text. 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Note: the “value” property of an HTML form control is similar to the </a:t>
            </a:r>
            <a:r>
              <a:rPr lang="en-CA" sz="2000" dirty="0" err="1"/>
              <a:t>innerHTML</a:t>
            </a:r>
            <a:r>
              <a:rPr lang="en-CA" sz="2000" dirty="0"/>
              <a:t>, but the “value” property can only accept plain text and only for form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Modify the DOM (CSS formatting and appearances) with JavaScript</a:t>
            </a:r>
          </a:p>
          <a:p>
            <a:pPr marL="457200" lvl="1" indent="0">
              <a:buNone/>
            </a:pPr>
            <a:r>
              <a:rPr lang="en-CA" dirty="0"/>
              <a:t>- Will be covered in week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populates table using DOM API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generateTable</a:t>
            </a:r>
            <a:r>
              <a:rPr lang="en-CA" sz="1400" dirty="0"/>
              <a:t>(){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>
                <a:solidFill>
                  <a:srgbClr val="006600"/>
                </a:solidFill>
              </a:rPr>
              <a:t>// get the reference for the body and creates a &lt;</a:t>
            </a:r>
            <a:r>
              <a:rPr lang="en-CA" sz="1400" dirty="0" err="1">
                <a:solidFill>
                  <a:srgbClr val="006600"/>
                </a:solidFill>
              </a:rPr>
              <a:t>tbody</a:t>
            </a:r>
            <a:r>
              <a:rPr lang="en-CA" sz="1400" dirty="0">
                <a:solidFill>
                  <a:srgbClr val="006600"/>
                </a:solidFill>
              </a:rPr>
              <a:t>&gt; element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tbl</a:t>
            </a:r>
            <a:r>
              <a:rPr lang="en-CA" sz="1400" dirty="0"/>
              <a:t> = document.querySelector("#</a:t>
            </a:r>
            <a:r>
              <a:rPr lang="en-CA" sz="1400" dirty="0" err="1"/>
              <a:t>outputTable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tblBody</a:t>
            </a:r>
            <a:r>
              <a:rPr lang="en-CA" sz="1400" dirty="0"/>
              <a:t> = </a:t>
            </a:r>
            <a:r>
              <a:rPr lang="en-CA" sz="1400" dirty="0" err="1"/>
              <a:t>document.createElement</a:t>
            </a:r>
            <a:r>
              <a:rPr lang="en-CA" sz="1400" dirty="0"/>
              <a:t>("</a:t>
            </a:r>
            <a:r>
              <a:rPr lang="en-CA" sz="1400" dirty="0" err="1"/>
              <a:t>tbody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700" dirty="0"/>
              <a:t> 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1400" dirty="0"/>
              <a:t> (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i</a:t>
            </a:r>
            <a:r>
              <a:rPr lang="en-CA" sz="1400" dirty="0"/>
              <a:t> = 0; </a:t>
            </a:r>
            <a:r>
              <a:rPr lang="en-CA" sz="1400" dirty="0" err="1"/>
              <a:t>i</a:t>
            </a:r>
            <a:r>
              <a:rPr lang="en-CA" sz="1400" dirty="0"/>
              <a:t> &lt; </a:t>
            </a:r>
            <a:r>
              <a:rPr lang="en-CA" sz="1400" dirty="0" err="1"/>
              <a:t>myData.length</a:t>
            </a:r>
            <a:r>
              <a:rPr lang="en-CA" sz="1400" dirty="0"/>
              <a:t>; </a:t>
            </a:r>
            <a:r>
              <a:rPr lang="en-CA" sz="1400" dirty="0" err="1"/>
              <a:t>i</a:t>
            </a:r>
            <a:r>
              <a:rPr lang="en-CA" sz="1400" dirty="0"/>
              <a:t>++) { </a:t>
            </a:r>
            <a:r>
              <a:rPr lang="en-CA" sz="1400" dirty="0">
                <a:solidFill>
                  <a:srgbClr val="006600"/>
                </a:solidFill>
              </a:rPr>
              <a:t>// creating all table rows</a:t>
            </a:r>
          </a:p>
          <a:p>
            <a:pPr marL="0" indent="0">
              <a:buNone/>
            </a:pPr>
            <a:r>
              <a:rPr lang="en-CA" sz="1400" dirty="0"/>
              <a:t>   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row = </a:t>
            </a:r>
            <a:r>
              <a:rPr lang="en-CA" sz="1400" dirty="0" err="1"/>
              <a:t>document.createElement</a:t>
            </a:r>
            <a:r>
              <a:rPr lang="en-CA" sz="1400" dirty="0"/>
              <a:t>("</a:t>
            </a:r>
            <a:r>
              <a:rPr lang="en-CA" sz="1400" dirty="0" err="1"/>
              <a:t>tr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100" dirty="0"/>
              <a:t>    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700" dirty="0"/>
          </a:p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getTdElement</a:t>
            </a:r>
            <a:r>
              <a:rPr lang="en-CA" sz="1400" dirty="0"/>
              <a:t>(text) { </a:t>
            </a:r>
            <a:r>
              <a:rPr lang="en-CA" sz="1400" dirty="0">
                <a:solidFill>
                  <a:srgbClr val="006600"/>
                </a:solidFill>
              </a:rPr>
              <a:t>// Create a &lt;td&gt; element and a text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cell = </a:t>
            </a:r>
            <a:r>
              <a:rPr lang="en-CA" sz="1400" dirty="0" err="1"/>
              <a:t>document.createElement</a:t>
            </a:r>
            <a:r>
              <a:rPr lang="en-CA" sz="1400" dirty="0"/>
              <a:t>("td");</a:t>
            </a:r>
          </a:p>
          <a:p>
            <a:pPr marL="0" indent="0">
              <a:buNone/>
            </a:pPr>
            <a:r>
              <a:rPr lang="en-CA" sz="1100" dirty="0"/>
              <a:t> 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700" dirty="0"/>
          </a:p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getTdLinkElement</a:t>
            </a:r>
            <a:r>
              <a:rPr lang="en-CA" sz="1400" dirty="0"/>
              <a:t>(text, </a:t>
            </a:r>
            <a:r>
              <a:rPr lang="en-CA" sz="1400" dirty="0" err="1"/>
              <a:t>href</a:t>
            </a:r>
            <a:r>
              <a:rPr lang="en-CA" sz="1400" dirty="0"/>
              <a:t>) { </a:t>
            </a:r>
            <a:r>
              <a:rPr lang="en-CA" sz="1400" dirty="0">
                <a:solidFill>
                  <a:srgbClr val="006600"/>
                </a:solidFill>
              </a:rPr>
              <a:t>// Create a &lt;td&gt; element of a hyperlink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cell = </a:t>
            </a:r>
            <a:r>
              <a:rPr lang="en-CA" sz="1400" dirty="0" err="1"/>
              <a:t>document.createElement</a:t>
            </a:r>
            <a:r>
              <a:rPr lang="en-CA" sz="1400" dirty="0"/>
              <a:t>("td");</a:t>
            </a:r>
          </a:p>
          <a:p>
            <a:pPr marL="0" indent="0">
              <a:buNone/>
            </a:pPr>
            <a:r>
              <a:rPr lang="en-CA" sz="1100" dirty="0"/>
              <a:t>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</a:rPr>
              <a:t>Note: Without using </a:t>
            </a:r>
            <a:r>
              <a:rPr lang="en-CA" sz="1800" dirty="0" err="1">
                <a:effectLst/>
              </a:rPr>
              <a:t>innerHTML</a:t>
            </a:r>
            <a:r>
              <a:rPr lang="en-CA" sz="1800" dirty="0">
                <a:effectLst/>
              </a:rPr>
              <a:t> property – better coding style.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>
                <a:effectLst/>
                <a:hlinkClick r:id="rId2"/>
              </a:rPr>
              <a:t>populate-table-dom.html</a:t>
            </a:r>
            <a:endParaRPr lang="en-CA" sz="1800" dirty="0">
              <a:effectLst/>
            </a:endParaRP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9B2C58-E8B7-4C60-BDF6-9DFD776DB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05" y="2564904"/>
            <a:ext cx="3159954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9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3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800" dirty="0"/>
              <a:t>is an 2-way application programming interface (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can 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It provides a structured representation of the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With the DOM, programmers can build documents, navigate their structure, and add, modify, or delete elements and content using JavaScript or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4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 everything that happens in a browser may be called an event.</a:t>
            </a:r>
          </a:p>
          <a:p>
            <a:pPr lvl="1"/>
            <a:r>
              <a:rPr lang="en-US" dirty="0"/>
              <a:t>e.g. an event occurs when a user clicks on a link or a button in a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Every element on a web page has certain events which can trigger a JavaScript function. </a:t>
            </a:r>
          </a:p>
          <a:p>
            <a:pPr lvl="1"/>
            <a:r>
              <a:rPr lang="en-US" dirty="0"/>
              <a:t>JavaScript needs a way of detecting user actions so that it knows when to react. </a:t>
            </a:r>
          </a:p>
          <a:p>
            <a:pPr lvl="1"/>
            <a:r>
              <a:rPr lang="en-US" dirty="0"/>
              <a:t>It also needs to know which functions to execute.</a:t>
            </a:r>
            <a:endParaRPr lang="en-CA" dirty="0"/>
          </a:p>
          <a:p>
            <a:pPr>
              <a:lnSpc>
                <a:spcPct val="80000"/>
              </a:lnSpc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Events triggered by user actions. 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clicks the 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strokes a key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the mouse moves over an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input field is 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HTML form is submitted</a:t>
            </a:r>
          </a:p>
          <a:p>
            <a:pPr lvl="1"/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Events that are not directly caused by the user.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 web page has finished 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an image </a:t>
            </a:r>
            <a:r>
              <a:rPr lang="en-CA" sz="2200" dirty="0"/>
              <a:t>has been loaded</a:t>
            </a:r>
          </a:p>
          <a:p>
            <a:pPr lvl="1"/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Events category</a:t>
            </a:r>
            <a:endParaRPr lang="en-US" dirty="0"/>
          </a:p>
          <a:p>
            <a:pPr lvl="1"/>
            <a:r>
              <a:rPr lang="en-US" sz="2600" dirty="0"/>
              <a:t>Mouse events, keyboard events, HTML frame/object events, HTML form events, user interface events, touch events, 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Event Handlers are used to manipulate documents.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event handler is used in order to execute a script when an event occurs.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event handler has a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"on" </a:t>
            </a:r>
            <a:r>
              <a:rPr lang="en-US" sz="2800" dirty="0"/>
              <a:t>followed by the event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example, the event handler for the click event is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00050" lvl="1" indent="0">
              <a:buNone/>
            </a:pPr>
            <a:r>
              <a:rPr lang="en-CA" sz="2400" dirty="0"/>
              <a:t> &lt;button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CA" sz="2400" dirty="0"/>
              <a:t>"&gt;Click me&lt;/button&gt;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HTML file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405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General syntax:</a:t>
            </a:r>
          </a:p>
          <a:p>
            <a:pPr marL="457200" lvl="1" indent="0">
              <a:buNone/>
            </a:pPr>
            <a:r>
              <a:rPr lang="en-CA" sz="2400" dirty="0"/>
              <a:t>  &lt;</a:t>
            </a:r>
            <a:r>
              <a:rPr lang="en-CA" sz="2400" dirty="0" err="1"/>
              <a:t>htmltag</a:t>
            </a:r>
            <a:r>
              <a:rPr lang="en-CA" sz="2400" dirty="0"/>
              <a:t> id="</a:t>
            </a:r>
            <a:r>
              <a:rPr lang="en-CA" sz="2400" dirty="0" err="1"/>
              <a:t>anid</a:t>
            </a:r>
            <a:r>
              <a:rPr lang="en-CA" sz="2400" dirty="0"/>
              <a:t>"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eventHandler</a:t>
            </a:r>
            <a:r>
              <a:rPr lang="en-CA" sz="2400" dirty="0"/>
              <a:t>="JavaScript Code"&gt;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e.g.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   </a:t>
            </a:r>
          </a:p>
          <a:p>
            <a:pPr marL="800100" lvl="2" indent="0">
              <a:buNone/>
            </a:pPr>
            <a:r>
              <a:rPr lang="en-CA" dirty="0"/>
              <a:t>         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('some text');" </a:t>
            </a:r>
            <a:r>
              <a:rPr lang="en-CA" dirty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 </a:t>
            </a:r>
          </a:p>
          <a:p>
            <a:pPr lvl="1"/>
            <a:r>
              <a:rPr lang="en-CA" sz="2200" dirty="0"/>
              <a:t>The event handlers in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enclosed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quotation marks</a:t>
            </a:r>
            <a:r>
              <a:rPr lang="en-CA" sz="2200" dirty="0"/>
              <a:t>.</a:t>
            </a:r>
          </a:p>
          <a:p>
            <a:pPr lvl="1"/>
            <a:r>
              <a:rPr lang="en-CA" sz="2200" dirty="0"/>
              <a:t>Alternate double quotation marks with single quotation marks or \' or \" :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</a:t>
            </a:r>
          </a:p>
          <a:p>
            <a:pPr marL="800100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onclick</a:t>
            </a:r>
            <a:r>
              <a:rPr lang="en-CA" dirty="0"/>
              <a:t>=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CA" dirty="0"/>
              <a:t>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some text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)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/>
              <a:t> /&gt;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04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JS file/code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28" y="123671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HTML DOM allows you to create the event object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CA" sz="2400" dirty="0"/>
              <a:t> JavaScript file. 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the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coding style</a:t>
            </a:r>
            <a:r>
              <a:rPr lang="en-CA" sz="2000" dirty="0"/>
              <a:t>: separating JavaScript code (</a:t>
            </a:r>
            <a:r>
              <a:rPr lang="en-US" sz="2000" dirty="0" err="1"/>
              <a:t>behaviour</a:t>
            </a:r>
            <a:r>
              <a:rPr lang="en-CA" sz="2000" dirty="0"/>
              <a:t>) from HTML code (</a:t>
            </a:r>
            <a:r>
              <a:rPr lang="en-US" sz="2000" dirty="0"/>
              <a:t>structure/content</a:t>
            </a:r>
            <a:r>
              <a:rPr lang="en-CA" sz="2000" dirty="0"/>
              <a:t>).</a:t>
            </a:r>
          </a:p>
          <a:p>
            <a:pPr lvl="1"/>
            <a:r>
              <a:rPr lang="en-CA" sz="2000" dirty="0"/>
              <a:t>Syntax: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6600"/>
                </a:solidFill>
              </a:rPr>
              <a:t>// the element is a DOM element object</a:t>
            </a:r>
          </a:p>
          <a:p>
            <a:pPr marL="857250" lvl="2" indent="0">
              <a:buNone/>
            </a:pPr>
            <a:r>
              <a:rPr lang="en-CA" sz="2000" dirty="0" err="1"/>
              <a:t>Element.onevent</a:t>
            </a:r>
            <a:r>
              <a:rPr lang="en-CA" sz="2000" dirty="0"/>
              <a:t> = </a:t>
            </a:r>
            <a:r>
              <a:rPr lang="en-CA" sz="2000" dirty="0" err="1"/>
              <a:t>functionName</a:t>
            </a:r>
            <a:r>
              <a:rPr lang="en-CA" sz="2000" dirty="0"/>
              <a:t>;</a:t>
            </a:r>
          </a:p>
          <a:p>
            <a:pPr marL="857250" lvl="2" indent="0">
              <a:buNone/>
            </a:pPr>
            <a:endParaRPr lang="en-CA" sz="1400" dirty="0"/>
          </a:p>
          <a:p>
            <a:pPr marL="400050" lvl="1" indent="0">
              <a:buNone/>
            </a:pPr>
            <a:endParaRPr lang="en-CA" sz="18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7261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3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JS file /code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16" y="1268760"/>
            <a:ext cx="8734872" cy="2592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Note: event handler must be set after HTML document/page loaded into browser, so we need help from “</a:t>
            </a:r>
            <a:r>
              <a:rPr lang="en-CA" sz="2200" dirty="0" err="1"/>
              <a:t>window.onload</a:t>
            </a:r>
            <a:r>
              <a:rPr lang="en-CA" sz="2200" dirty="0"/>
              <a:t>” which is also an event handler </a:t>
            </a:r>
          </a:p>
          <a:p>
            <a:pPr lvl="1" indent="-342900">
              <a:spcBef>
                <a:spcPts val="0"/>
              </a:spcBef>
            </a:pPr>
            <a:r>
              <a:rPr lang="en-CA" sz="2000" dirty="0">
                <a:effectLst/>
              </a:rPr>
              <a:t>Or in HTML: &lt;body </a:t>
            </a:r>
            <a:r>
              <a:rPr lang="en-CA" sz="2000" dirty="0" err="1">
                <a:effectLst/>
              </a:rPr>
              <a:t>onload</a:t>
            </a:r>
            <a:r>
              <a:rPr lang="en-CA" sz="2000" dirty="0">
                <a:effectLst/>
              </a:rPr>
              <a:t>=“</a:t>
            </a:r>
            <a:r>
              <a:rPr lang="en-CA" sz="2000" dirty="0" err="1">
                <a:effectLst/>
              </a:rPr>
              <a:t>functionName</a:t>
            </a:r>
            <a:r>
              <a:rPr lang="en-CA" sz="2000" dirty="0">
                <a:effectLst/>
              </a:rPr>
              <a:t>()”&gt;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FFD33-F913-4F8A-A6D3-57A3DA96E65A}"/>
              </a:ext>
            </a:extLst>
          </p:cNvPr>
          <p:cNvSpPr/>
          <p:nvPr/>
        </p:nvSpPr>
        <p:spPr>
          <a:xfrm>
            <a:off x="556178" y="1700808"/>
            <a:ext cx="795963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onload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b="1" dirty="0">
                <a:solidFill>
                  <a:srgbClr val="000080"/>
                </a:solidFill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600"/>
                </a:solidFill>
              </a:rPr>
              <a:t>// why use </a:t>
            </a:r>
            <a:r>
              <a:rPr lang="en-US" sz="1600" dirty="0" err="1">
                <a:solidFill>
                  <a:srgbClr val="006600"/>
                </a:solidFill>
              </a:rPr>
              <a:t>window.onload</a:t>
            </a:r>
            <a:r>
              <a:rPr lang="en-US" sz="1600" dirty="0">
                <a:solidFill>
                  <a:srgbClr val="006600"/>
                </a:solidFill>
              </a:rPr>
              <a:t>? 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var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804000"/>
                </a:solidFill>
              </a:rPr>
              <a:t>document</a:t>
            </a:r>
            <a:r>
              <a:rPr lang="en-US" sz="1600" b="1" dirty="0">
                <a:solidFill>
                  <a:srgbClr val="00008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"#</a:t>
            </a:r>
            <a:r>
              <a:rPr lang="en-US" sz="1600" dirty="0" err="1">
                <a:solidFill>
                  <a:srgbClr val="808080"/>
                </a:solidFill>
              </a:rPr>
              <a:t>myBtn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);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.addEventListener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"click",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); </a:t>
            </a:r>
          </a:p>
          <a:p>
            <a:r>
              <a:rPr lang="en-US" sz="1600" dirty="0">
                <a:solidFill>
                  <a:srgbClr val="008000"/>
                </a:solidFill>
              </a:rPr>
              <a:t>     </a:t>
            </a:r>
            <a:r>
              <a:rPr lang="en-US" sz="1600" dirty="0">
                <a:solidFill>
                  <a:srgbClr val="006600"/>
                </a:solidFill>
              </a:rPr>
              <a:t>//or: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.onclick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b="1" dirty="0">
                <a:solidFill>
                  <a:srgbClr val="00008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6600"/>
                </a:solidFill>
              </a:rPr>
              <a:t>// note: no "( )"</a:t>
            </a:r>
            <a:endParaRPr lang="en-US" sz="1600" dirty="0">
              <a:solidFill>
                <a:srgbClr val="008000"/>
              </a:solidFill>
            </a:endParaRPr>
          </a:p>
          <a:p>
            <a:r>
              <a:rPr lang="en-US" sz="1600" dirty="0">
                <a:solidFill>
                  <a:srgbClr val="008000"/>
                </a:solidFill>
              </a:rPr>
              <a:t>     </a:t>
            </a:r>
            <a:r>
              <a:rPr lang="en-US" sz="1600" dirty="0">
                <a:solidFill>
                  <a:srgbClr val="006600"/>
                </a:solidFill>
              </a:rPr>
              <a:t>//or: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.onclick</a:t>
            </a:r>
            <a:r>
              <a:rPr lang="en-US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600" b="1" dirty="0">
                <a:solidFill>
                  <a:srgbClr val="0000FF"/>
                </a:solidFill>
              </a:rPr>
              <a:t>function </a:t>
            </a:r>
            <a:r>
              <a:rPr lang="en-US" sz="1600" dirty="0"/>
              <a:t>() {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sz="1600" dirty="0"/>
              <a:t>};</a:t>
            </a:r>
            <a:r>
              <a:rPr lang="en-US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b="1" dirty="0">
                <a:solidFill>
                  <a:srgbClr val="000080"/>
                </a:solidFill>
              </a:rPr>
              <a:t>};</a:t>
            </a: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displayDate</a:t>
            </a:r>
            <a:r>
              <a:rPr lang="en-US" sz="1600" b="1" dirty="0">
                <a:solidFill>
                  <a:srgbClr val="000080"/>
                </a:solidFill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{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804000"/>
                </a:solidFill>
              </a:rPr>
              <a:t>     document</a:t>
            </a:r>
            <a:r>
              <a:rPr lang="en-US" sz="1600" b="1" dirty="0">
                <a:solidFill>
                  <a:srgbClr val="00008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"#demo"</a:t>
            </a:r>
            <a:r>
              <a:rPr lang="en-US" sz="1600" b="1" dirty="0">
                <a:solidFill>
                  <a:srgbClr val="000080"/>
                </a:solidFill>
              </a:rPr>
              <a:t>).</a:t>
            </a:r>
            <a:r>
              <a:rPr lang="en-US" sz="1600" dirty="0" err="1">
                <a:solidFill>
                  <a:srgbClr val="000000"/>
                </a:solidFill>
              </a:rPr>
              <a:t>innerHTML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Arial Narrow" panose="020B060602020203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toLocaleString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59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CA" sz="2800" dirty="0"/>
              <a:t>:</a:t>
            </a:r>
          </a:p>
          <a:p>
            <a:pPr marL="457200" lvl="1" indent="0">
              <a:buNone/>
            </a:pPr>
            <a:r>
              <a:rPr lang="en-CA" sz="2400" dirty="0"/>
              <a:t>occurs when the content of a field changes. </a:t>
            </a:r>
          </a:p>
          <a:p>
            <a:pPr lvl="1"/>
            <a:r>
              <a:rPr lang="en-CA" sz="2400" dirty="0"/>
              <a:t>Applies to :</a:t>
            </a:r>
          </a:p>
          <a:p>
            <a:pPr marL="400050" lvl="1" indent="0">
              <a:buNone/>
            </a:pPr>
            <a:r>
              <a:rPr lang="en-CA" sz="2400" dirty="0"/>
              <a:t>        select, input elements</a:t>
            </a:r>
          </a:p>
          <a:p>
            <a:pPr lvl="1" indent="-342900"/>
            <a:r>
              <a:rPr lang="en-CA" sz="2400" dirty="0"/>
              <a:t>Example: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1600" dirty="0"/>
              <a:t>In HTML:</a:t>
            </a:r>
          </a:p>
          <a:p>
            <a:pPr marL="1257300" lvl="3" indent="0">
              <a:buNone/>
            </a:pPr>
            <a:r>
              <a:rPr lang="en-US" sz="1600" dirty="0"/>
              <a:t>&lt;input type='text' name='</a:t>
            </a:r>
            <a:r>
              <a:rPr lang="en-US" sz="1600" dirty="0" err="1"/>
              <a:t>fullname</a:t>
            </a:r>
            <a:r>
              <a:rPr lang="en-US" sz="1600" dirty="0"/>
              <a:t>' id=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='setOutput1()' </a:t>
            </a:r>
            <a:r>
              <a:rPr lang="en-US" sz="1600" dirty="0"/>
              <a:t>&gt;</a:t>
            </a:r>
          </a:p>
          <a:p>
            <a:pPr marL="1257300" lvl="3" indent="0">
              <a:buNone/>
            </a:pPr>
            <a:endParaRPr lang="en-US" sz="1600" dirty="0"/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1600" dirty="0"/>
              <a:t>Or in JavaScript:</a:t>
            </a:r>
          </a:p>
          <a:p>
            <a:pPr marL="1257300" lvl="3" indent="0">
              <a:buNone/>
            </a:pPr>
            <a:r>
              <a:rPr lang="en-CA" sz="1600" dirty="0"/>
              <a:t>document.querySelector("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CA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en-CA" sz="1600" dirty="0"/>
              <a:t>").</a:t>
            </a:r>
            <a:r>
              <a:rPr lang="en-CA" sz="1600" dirty="0" err="1"/>
              <a:t>onchange</a:t>
            </a:r>
            <a:r>
              <a:rPr lang="en-CA" sz="1600" dirty="0"/>
              <a:t> = setOutput1;</a:t>
            </a:r>
          </a:p>
          <a:p>
            <a:pPr marL="857250" lvl="1" indent="-457200"/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3"/>
              </a:rPr>
              <a:t>js_onchange.html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ondblclick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click / double and released a mouse button (or keyboard equivalent) on an element.</a:t>
            </a:r>
          </a:p>
          <a:p>
            <a:pPr lvl="1"/>
            <a:endParaRPr lang="en-CA" dirty="0"/>
          </a:p>
          <a:p>
            <a:pPr lvl="1">
              <a:lnSpc>
                <a:spcPct val="80000"/>
              </a:lnSpc>
            </a:pPr>
            <a:r>
              <a:rPr lang="en-CA" dirty="0"/>
              <a:t>Applies to</a:t>
            </a:r>
            <a:r>
              <a:rPr lang="en-CA" altLang="en-US" b="1" dirty="0"/>
              <a:t>:</a:t>
            </a:r>
            <a:endParaRPr lang="en-CA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CA" dirty="0"/>
              <a:t>button, document, checkbox, link, radio, reset, submit</a:t>
            </a: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Example:</a:t>
            </a:r>
          </a:p>
          <a:p>
            <a:pPr marL="120015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600" dirty="0">
                <a:hlinkClick r:id="rId2"/>
              </a:rPr>
              <a:t>js_onclick.html </a:t>
            </a:r>
            <a:r>
              <a:rPr lang="en-CA" altLang="en-US" sz="2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onfocus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given focus to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button, checkbox, file, password, radio, reset, select, submit, text, </a:t>
            </a:r>
            <a:r>
              <a:rPr lang="en-CA" dirty="0" err="1"/>
              <a:t>textarea</a:t>
            </a:r>
            <a:r>
              <a:rPr lang="en-CA" dirty="0"/>
              <a:t>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js-onfocus.html</a:t>
            </a:r>
            <a:endParaRPr lang="en-CA" dirty="0"/>
          </a:p>
          <a:p>
            <a:pPr marL="857250" lvl="2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96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a document or other external element has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downloading all data into the browser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hierarchy of Document Object Model (the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color </a:t>
            </a:r>
            <a:r>
              <a:rPr lang="en-CA" sz="2800" dirty="0"/>
              <a:t>part)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Document – HTML Document/file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API – each node above is an object that has methods and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pic>
        <p:nvPicPr>
          <p:cNvPr id="5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2193"/>
            <a:ext cx="7711280" cy="32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4176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onmouseout</a:t>
            </a:r>
          </a:p>
          <a:p>
            <a:pPr lvl="1"/>
            <a:r>
              <a:rPr lang="en-CA" dirty="0"/>
              <a:t>Occurs when the user has rolled the mouse out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js-onmouseout.html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onmouseover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rolled the mouse on top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js-onmouseover.html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248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onresize</a:t>
            </a:r>
          </a:p>
          <a:p>
            <a:pPr lvl="1"/>
            <a:r>
              <a:rPr lang="en-CA" dirty="0"/>
              <a:t>Occurs when the user has resized a window or object.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js-onresize.html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onbeforeunload</a:t>
            </a:r>
            <a:r>
              <a:rPr lang="en-CA" dirty="0"/>
              <a:t> event fires when the document is about to be unloaded.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js-onbeforeunload.html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3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90078"/>
              </p:ext>
            </p:extLst>
          </p:nvPr>
        </p:nvGraphicFramePr>
        <p:xfrm>
          <a:off x="301625" y="1196975"/>
          <a:ext cx="85407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"/>
                        </a:rPr>
                        <a:t>setTimeout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given function after given delay in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setInterval</a:t>
                      </a:r>
                      <a:r>
                        <a:rPr lang="en-CA"/>
                        <a:t>(</a:t>
                      </a:r>
                      <a:r>
                        <a:rPr lang="en-CA" i="1"/>
                        <a:t>function</a:t>
                      </a:r>
                      <a:r>
                        <a:rPr lang="en-CA"/>
                        <a:t>, 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function repeatedly every 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clearTimeout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  <a:br>
                        <a:rPr lang="en-CA" dirty="0"/>
                      </a:br>
                      <a:r>
                        <a:rPr lang="en-CA" dirty="0" err="1">
                          <a:hlinkClick r:id="rId5"/>
                        </a:rPr>
                        <a:t>clearInterval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stops the given timer so it will not call its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3" y="3779748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The first 2 methods return </a:t>
            </a:r>
            <a:r>
              <a:rPr lang="en-CA" sz="2000" dirty="0" err="1"/>
              <a:t>timerID</a:t>
            </a:r>
            <a:r>
              <a:rPr lang="en-CA" sz="2000" dirty="0"/>
              <a:t> which can be used to stop the timer by using the last 2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E.g.</a:t>
            </a:r>
          </a:p>
          <a:p>
            <a:pPr lvl="1"/>
            <a:r>
              <a:rPr lang="en-CA" sz="2000" dirty="0"/>
              <a:t>&lt;script&gt;</a:t>
            </a:r>
          </a:p>
          <a:p>
            <a:pPr lvl="1"/>
            <a:r>
              <a:rPr lang="en-CA" sz="2000" dirty="0"/>
              <a:t>    </a:t>
            </a:r>
            <a:r>
              <a:rPr lang="en-CA" sz="2000" dirty="0" err="1"/>
              <a:t>setInterval</a:t>
            </a:r>
            <a:r>
              <a:rPr lang="en-CA" sz="2000" dirty="0"/>
              <a:t>(function(){</a:t>
            </a:r>
          </a:p>
          <a:p>
            <a:pPr lvl="1"/>
            <a:r>
              <a:rPr lang="en-CA" sz="2000" dirty="0"/>
              <a:t>        </a:t>
            </a:r>
            <a:r>
              <a:rPr lang="en-CA" sz="2000" dirty="0" err="1"/>
              <a:t>document.body.innerHTML</a:t>
            </a:r>
            <a:r>
              <a:rPr lang="en-CA" sz="2000" dirty="0"/>
              <a:t> = new Date().</a:t>
            </a:r>
            <a:r>
              <a:rPr lang="en-CA" sz="2000" dirty="0" err="1"/>
              <a:t>toLocaleString</a:t>
            </a:r>
            <a:r>
              <a:rPr lang="en-CA" sz="2000" dirty="0"/>
              <a:t>();</a:t>
            </a:r>
          </a:p>
          <a:p>
            <a:pPr lvl="1"/>
            <a:r>
              <a:rPr lang="en-CA" sz="2000" dirty="0"/>
              <a:t>    },1000);</a:t>
            </a:r>
          </a:p>
          <a:p>
            <a:pPr lvl="1"/>
            <a:r>
              <a:rPr lang="en-CA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 jQuery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2"/>
              </a:rPr>
              <a:t>https://jquery.com/</a:t>
            </a:r>
            <a:r>
              <a:rPr lang="en-CA" altLang="en-US" dirty="0"/>
              <a:t> </a:t>
            </a: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CC"/>
                </a:solidFill>
                <a:hlinkClick r:id="rId3"/>
              </a:rPr>
              <a:t>Some jQuery Functions And Their JavaScript Equivalents</a:t>
            </a:r>
            <a:endParaRPr lang="en-CA" dirty="0">
              <a:solidFill>
                <a:srgbClr val="0000CC"/>
              </a:solidFill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64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2"/>
              </a:rPr>
              <a:t>MDN: Introduction to DOM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800" dirty="0">
                <a:hlinkClick r:id="rId3"/>
              </a:rPr>
              <a:t>MDN: DOM Examples</a:t>
            </a:r>
            <a:endParaRPr lang="en-CA" altLang="en-US" sz="2800" dirty="0"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4"/>
              </a:rPr>
              <a:t>MDN: Creating New Elements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5"/>
              </a:rPr>
              <a:t>JavaScript Kit: DOM Reference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6"/>
              </a:rPr>
              <a:t>W3C: </a:t>
            </a:r>
            <a:r>
              <a:rPr lang="en-CA" sz="2800" dirty="0">
                <a:hlinkClick r:id="rId6"/>
              </a:rPr>
              <a:t>Handling events with JavaScript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7"/>
              </a:rPr>
              <a:t>Node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8"/>
              </a:rPr>
              <a:t>Element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9"/>
              </a:rPr>
              <a:t>Text (interface) reference</a:t>
            </a:r>
            <a:endParaRPr lang="en-CA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47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loaded into a browser window becomes a Document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access to all HTML elements/objects in a page, from / within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is also part of the Window object, so it can be accessed through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800" dirty="0"/>
              <a:t> or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418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Document object properties and methods (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 DOM</a:t>
            </a:r>
            <a:r>
              <a:rPr lang="en-CA" sz="2400" dirty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83555"/>
              </p:ext>
            </p:extLst>
          </p:nvPr>
        </p:nvGraphicFramePr>
        <p:xfrm>
          <a:off x="395536" y="1772816"/>
          <a:ext cx="835292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24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en-CA" sz="18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sz="1800" b="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67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forms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images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the links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Returns the URL of the document that loaded the current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Sets or returns the title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/>
                        <a:t>document.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full URL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Writes HTML </a:t>
                      </a:r>
                      <a:r>
                        <a:rPr lang="en-CA" sz="1750" dirty="0"/>
                        <a:t>expressions or JavaScript code to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8487B-8793-4C3F-A5E2-71D34C7F2A4E}"/>
              </a:ext>
            </a:extLst>
          </p:cNvPr>
          <p:cNvSpPr txBox="1"/>
          <p:nvPr/>
        </p:nvSpPr>
        <p:spPr>
          <a:xfrm>
            <a:off x="431016" y="58370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Examples:</a:t>
            </a:r>
          </a:p>
          <a:p>
            <a:pPr marL="0" indent="0">
              <a:buNone/>
            </a:pPr>
            <a:endParaRPr lang="en-CA" sz="28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Access:</a:t>
            </a:r>
          </a:p>
          <a:p>
            <a:pPr marL="80010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800100" lvl="2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Update:</a:t>
            </a:r>
          </a:p>
          <a:p>
            <a:pPr marL="800100" lvl="2" indent="0">
              <a:buNone/>
            </a:pP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"Seneca College"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372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8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800" kern="1200" dirty="0">
                <a:solidFill>
                  <a:prstClr val="black"/>
                </a:solidFill>
                <a:effectLst/>
              </a:rPr>
              <a:t>element(s):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>
                <a:solidFill>
                  <a:prstClr val="black"/>
                </a:solidFill>
                <a:effectLst/>
              </a:rPr>
              <a:t>document.</a:t>
            </a:r>
            <a:r>
              <a:rPr lang="en-CA" sz="24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</a:rPr>
              <a:t>Returns the </a:t>
            </a:r>
            <a:r>
              <a:rPr lang="en-CA" sz="2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 element that matches a specified </a:t>
            </a:r>
            <a:r>
              <a:rPr lang="en-CA" sz="2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selector(s) 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in the document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</a:rPr>
              <a:t>Returns a static </a:t>
            </a:r>
            <a:r>
              <a:rPr lang="en-CA" sz="20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NodeList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 containing all elements that matches a specified CSS selector(s) in the document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CA" sz="2000" kern="1200" dirty="0">
              <a:solidFill>
                <a:prstClr val="black"/>
              </a:solidFill>
              <a:effectLst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getElementById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ByClassName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ByTagName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24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257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document.</a:t>
            </a:r>
            <a:r>
              <a:rPr lang="en-CA" sz="19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sz="1900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demo"); 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✓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("demo");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equivalent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19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example");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✓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getElementsByClassName</a:t>
            </a:r>
            <a:r>
              <a:rPr lang="en-CA" sz="19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("example"); </a:t>
            </a:r>
            <a:r>
              <a:rPr lang="en-CA" sz="1900" b="1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//equivalent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document.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querySelector(".example"); </a:t>
            </a:r>
            <a:r>
              <a:rPr lang="en-CA" sz="1900" kern="1200" dirty="0">
                <a:solidFill>
                  <a:srgbClr val="006600"/>
                </a:solidFill>
                <a:effectLst/>
              </a:rPr>
              <a:t>//get the 1st one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20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1048603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6104</TotalTime>
  <Words>3384</Words>
  <Application>Microsoft Office PowerPoint</Application>
  <PresentationFormat>On-screen Show (4:3)</PresentationFormat>
  <Paragraphs>616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Narrow</vt:lpstr>
      <vt:lpstr>Brush Script MT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The Document Object Model (DOM)</vt:lpstr>
      <vt:lpstr>The Document Object Model (DOM)</vt:lpstr>
      <vt:lpstr>The Document Object</vt:lpstr>
      <vt:lpstr>The Document Object</vt:lpstr>
      <vt:lpstr>Document object properties </vt:lpstr>
      <vt:lpstr>Document object methods </vt:lpstr>
      <vt:lpstr>Examples</vt:lpstr>
      <vt:lpstr>Document object methods</vt:lpstr>
      <vt:lpstr>The DOM tree</vt:lpstr>
      <vt:lpstr>The DOM tree</vt:lpstr>
      <vt:lpstr>HTML DOM Nodes</vt:lpstr>
      <vt:lpstr>Types of DOM nodes</vt:lpstr>
      <vt:lpstr>At the Ends of DOM Tree</vt:lpstr>
      <vt:lpstr>DOM Nodes / Element Objects</vt:lpstr>
      <vt:lpstr>Examples</vt:lpstr>
      <vt:lpstr>Modifying DOM with JavaScript</vt:lpstr>
      <vt:lpstr>Methods for selecting elements</vt:lpstr>
      <vt:lpstr>Modifying the DOM tree</vt:lpstr>
      <vt:lpstr>Creating new nodes</vt:lpstr>
      <vt:lpstr>Adding new nodes to DOM tree</vt:lpstr>
      <vt:lpstr>More examples</vt:lpstr>
      <vt:lpstr>Modifying element / node attributes</vt:lpstr>
      <vt:lpstr>Modifying element / node attributes</vt:lpstr>
      <vt:lpstr>Using the innerHTML Property</vt:lpstr>
      <vt:lpstr>Modifying DOM with JavaScript</vt:lpstr>
      <vt:lpstr>Example: populates table using DOM API</vt:lpstr>
      <vt:lpstr>HTML DOM Events</vt:lpstr>
      <vt:lpstr>DOM Events</vt:lpstr>
      <vt:lpstr>Common Events</vt:lpstr>
      <vt:lpstr>Event Handlers</vt:lpstr>
      <vt:lpstr>Creating Event Handler in HTML file</vt:lpstr>
      <vt:lpstr>Creating Event Handler in JS file/code</vt:lpstr>
      <vt:lpstr>Creating Event Handler in JS file /code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HTML onbeforeunload Event</vt:lpstr>
      <vt:lpstr>Timer Events</vt:lpstr>
      <vt:lpstr>Advanced: jQuery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7 - WEB222</dc:title>
  <dc:creator>Wei Song</dc:creator>
  <cp:lastModifiedBy>Muath Alzghool</cp:lastModifiedBy>
  <cp:revision>297</cp:revision>
  <cp:lastPrinted>2001-07-23T19:37:02Z</cp:lastPrinted>
  <dcterms:created xsi:type="dcterms:W3CDTF">2001-03-26T00:24:34Z</dcterms:created>
  <dcterms:modified xsi:type="dcterms:W3CDTF">2022-03-07T21:16:52Z</dcterms:modified>
</cp:coreProperties>
</file>