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73" r:id="rId7"/>
    <p:sldId id="376" r:id="rId8"/>
    <p:sldId id="377" r:id="rId9"/>
    <p:sldId id="379" r:id="rId10"/>
    <p:sldId id="378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>
        <p:scale>
          <a:sx n="38" d="100"/>
          <a:sy n="38" d="100"/>
        </p:scale>
        <p:origin x="1980" y="6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Barrnap was used to take the 16s r </a:t>
            </a:r>
            <a:r>
              <a:rPr lang="en-US" dirty="0" err="1"/>
              <a:t>rn</a:t>
            </a:r>
            <a:r>
              <a:rPr lang="en-US" dirty="0"/>
              <a:t> </a:t>
            </a:r>
            <a:r>
              <a:rPr lang="en-US" dirty="0" err="1"/>
              <a:t>sequecnes</a:t>
            </a:r>
            <a:r>
              <a:rPr lang="en-US" dirty="0"/>
              <a:t> from the assembled scaffolds… the </a:t>
            </a:r>
            <a:r>
              <a:rPr lang="en-US" dirty="0" err="1"/>
              <a:t>seuqenes</a:t>
            </a:r>
            <a:r>
              <a:rPr lang="en-US" dirty="0"/>
              <a:t> was then </a:t>
            </a:r>
            <a:r>
              <a:rPr lang="en-US" dirty="0" err="1"/>
              <a:t>ranb</a:t>
            </a:r>
            <a:r>
              <a:rPr lang="en-US" dirty="0"/>
              <a:t> in NCBI 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prince123/Final-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Genome analysis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  <a:p>
            <a:r>
              <a:rPr lang="en-US" dirty="0"/>
              <a:t>By </a:t>
            </a:r>
          </a:p>
          <a:p>
            <a:r>
              <a:rPr lang="en-US" dirty="0"/>
              <a:t>Samantha prince 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Vibrio cholera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9" y="3062774"/>
            <a:ext cx="4466504" cy="3405187"/>
          </a:xfrm>
        </p:spPr>
        <p:txBody>
          <a:bodyPr anchor="t"/>
          <a:lstStyle/>
          <a:p>
            <a:r>
              <a:rPr lang="en-US" dirty="0"/>
              <a:t>Assembling genome </a:t>
            </a:r>
          </a:p>
          <a:p>
            <a:r>
              <a:rPr lang="en-US" dirty="0"/>
              <a:t>Confirming sequence</a:t>
            </a:r>
          </a:p>
          <a:p>
            <a:r>
              <a:rPr lang="en-US" dirty="0"/>
              <a:t>Annotating genome</a:t>
            </a:r>
          </a:p>
          <a:p>
            <a:r>
              <a:rPr lang="en-US" dirty="0"/>
              <a:t>Average Nucleotide Identity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978" y="162559"/>
            <a:ext cx="10655022" cy="1410609"/>
          </a:xfrm>
        </p:spPr>
        <p:txBody>
          <a:bodyPr/>
          <a:lstStyle/>
          <a:p>
            <a:r>
              <a:rPr lang="en-US" dirty="0"/>
              <a:t>Assembling genome and checking its quality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B4CF56B-B908-EF81-EBAD-088AAEC0AFD8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2677753080"/>
              </p:ext>
            </p:extLst>
          </p:nvPr>
        </p:nvGraphicFramePr>
        <p:xfrm>
          <a:off x="1675001" y="2610751"/>
          <a:ext cx="3259308" cy="1375122"/>
        </p:xfrm>
        <a:graphic>
          <a:graphicData uri="http://schemas.openxmlformats.org/drawingml/2006/table">
            <a:tbl>
              <a:tblPr/>
              <a:tblGrid>
                <a:gridCol w="814827">
                  <a:extLst>
                    <a:ext uri="{9D8B030D-6E8A-4147-A177-3AD203B41FA5}">
                      <a16:colId xmlns:a16="http://schemas.microsoft.com/office/drawing/2014/main" val="4205477716"/>
                    </a:ext>
                  </a:extLst>
                </a:gridCol>
                <a:gridCol w="814827">
                  <a:extLst>
                    <a:ext uri="{9D8B030D-6E8A-4147-A177-3AD203B41FA5}">
                      <a16:colId xmlns:a16="http://schemas.microsoft.com/office/drawing/2014/main" val="2494116350"/>
                    </a:ext>
                  </a:extLst>
                </a:gridCol>
                <a:gridCol w="814827">
                  <a:extLst>
                    <a:ext uri="{9D8B030D-6E8A-4147-A177-3AD203B41FA5}">
                      <a16:colId xmlns:a16="http://schemas.microsoft.com/office/drawing/2014/main" val="1754977838"/>
                    </a:ext>
                  </a:extLst>
                </a:gridCol>
                <a:gridCol w="814827">
                  <a:extLst>
                    <a:ext uri="{9D8B030D-6E8A-4147-A177-3AD203B41FA5}">
                      <a16:colId xmlns:a16="http://schemas.microsoft.com/office/drawing/2014/main" val="3078126163"/>
                    </a:ext>
                  </a:extLst>
                </a:gridCol>
              </a:tblGrid>
              <a:tr h="46722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Predicted Genome Length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231607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Scaffolds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297545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4207398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786724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Contigs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205654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4206850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100671"/>
                  </a:ext>
                </a:extLst>
              </a:tr>
              <a:tr h="241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Unitigs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88835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8451166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07435"/>
                  </a:ext>
                </a:extLst>
              </a:tr>
            </a:tbl>
          </a:graphicData>
        </a:graphic>
      </p:graphicFrame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6AACE34-F8D7-AB7F-D7F7-7DDEFCEB3201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225640373"/>
              </p:ext>
            </p:extLst>
          </p:nvPr>
        </p:nvGraphicFramePr>
        <p:xfrm>
          <a:off x="1536976" y="4910552"/>
          <a:ext cx="3397331" cy="1677683"/>
        </p:xfrm>
        <a:graphic>
          <a:graphicData uri="http://schemas.openxmlformats.org/drawingml/2006/table">
            <a:tbl>
              <a:tblPr/>
              <a:tblGrid>
                <a:gridCol w="849333">
                  <a:extLst>
                    <a:ext uri="{9D8B030D-6E8A-4147-A177-3AD203B41FA5}">
                      <a16:colId xmlns:a16="http://schemas.microsoft.com/office/drawing/2014/main" val="2195161864"/>
                    </a:ext>
                  </a:extLst>
                </a:gridCol>
                <a:gridCol w="849333">
                  <a:extLst>
                    <a:ext uri="{9D8B030D-6E8A-4147-A177-3AD203B41FA5}">
                      <a16:colId xmlns:a16="http://schemas.microsoft.com/office/drawing/2014/main" val="3534556710"/>
                    </a:ext>
                  </a:extLst>
                </a:gridCol>
                <a:gridCol w="883305">
                  <a:extLst>
                    <a:ext uri="{9D8B030D-6E8A-4147-A177-3AD203B41FA5}">
                      <a16:colId xmlns:a16="http://schemas.microsoft.com/office/drawing/2014/main" val="3619936596"/>
                    </a:ext>
                  </a:extLst>
                </a:gridCol>
                <a:gridCol w="815360">
                  <a:extLst>
                    <a:ext uri="{9D8B030D-6E8A-4147-A177-3AD203B41FA5}">
                      <a16:colId xmlns:a16="http://schemas.microsoft.com/office/drawing/2014/main" val="1133913398"/>
                    </a:ext>
                  </a:extLst>
                </a:gridCol>
              </a:tblGrid>
              <a:tr h="658922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Predicted Genome Length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75138"/>
                  </a:ext>
                </a:extLst>
              </a:tr>
              <a:tr h="339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Scaffolds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228336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3989118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8334"/>
                  </a:ext>
                </a:extLst>
              </a:tr>
              <a:tr h="339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Contigs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53332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3983217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319265"/>
                  </a:ext>
                </a:extLst>
              </a:tr>
              <a:tr h="339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Unitigs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4948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3996554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874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D93411-B14C-462D-B8A5-BCB429900A21}"/>
              </a:ext>
            </a:extLst>
          </p:cNvPr>
          <p:cNvSpPr txBox="1"/>
          <p:nvPr/>
        </p:nvSpPr>
        <p:spPr>
          <a:xfrm>
            <a:off x="1536978" y="2192685"/>
            <a:ext cx="33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Spades assembly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66DC8-9FAF-BE03-0DD8-9A3D36FDF97A}"/>
              </a:ext>
            </a:extLst>
          </p:cNvPr>
          <p:cNvSpPr txBox="1"/>
          <p:nvPr/>
        </p:nvSpPr>
        <p:spPr>
          <a:xfrm>
            <a:off x="1536977" y="4541220"/>
            <a:ext cx="339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>
                <a:solidFill>
                  <a:schemeClr val="bg1"/>
                </a:solidFill>
              </a:rPr>
              <a:t>ABySS</a:t>
            </a:r>
            <a:r>
              <a:rPr lang="en-US" u="sng" dirty="0">
                <a:solidFill>
                  <a:schemeClr val="bg1"/>
                </a:solidFill>
              </a:rPr>
              <a:t> assembly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94AE9A-3C3F-B748-B53F-BE0E0958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974" y="2915615"/>
            <a:ext cx="5664492" cy="28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861067"/>
            <a:ext cx="8843050" cy="1230518"/>
          </a:xfrm>
        </p:spPr>
        <p:txBody>
          <a:bodyPr/>
          <a:lstStyle/>
          <a:p>
            <a:r>
              <a:rPr lang="en-US" dirty="0"/>
              <a:t>Confirming species using </a:t>
            </a:r>
            <a:r>
              <a:rPr lang="en-US" dirty="0" err="1"/>
              <a:t>barrnap</a:t>
            </a:r>
            <a:r>
              <a:rPr lang="en-US" dirty="0"/>
              <a:t> and </a:t>
            </a:r>
            <a:r>
              <a:rPr lang="en-US" dirty="0" err="1"/>
              <a:t>NcBI</a:t>
            </a:r>
            <a:r>
              <a:rPr lang="en-US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20" y="2091585"/>
            <a:ext cx="8668809" cy="123051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8BE750-711E-5051-E430-BEE85892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311423"/>
            <a:ext cx="117443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annotation using </a:t>
            </a:r>
            <a:r>
              <a:rPr lang="en-US" dirty="0" err="1"/>
              <a:t>prokka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AE7D76-5734-7BDF-7B89-04370088F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659014"/>
              </p:ext>
            </p:extLst>
          </p:nvPr>
        </p:nvGraphicFramePr>
        <p:xfrm>
          <a:off x="6199828" y="365125"/>
          <a:ext cx="5704161" cy="6277214"/>
        </p:xfrm>
        <a:graphic>
          <a:graphicData uri="http://schemas.openxmlformats.org/drawingml/2006/table">
            <a:tbl>
              <a:tblPr/>
              <a:tblGrid>
                <a:gridCol w="828137">
                  <a:extLst>
                    <a:ext uri="{9D8B030D-6E8A-4147-A177-3AD203B41FA5}">
                      <a16:colId xmlns:a16="http://schemas.microsoft.com/office/drawing/2014/main" val="2068943472"/>
                    </a:ext>
                  </a:extLst>
                </a:gridCol>
                <a:gridCol w="3875824">
                  <a:extLst>
                    <a:ext uri="{9D8B030D-6E8A-4147-A177-3AD203B41FA5}">
                      <a16:colId xmlns:a16="http://schemas.microsoft.com/office/drawing/2014/main" val="672494890"/>
                    </a:ext>
                  </a:extLst>
                </a:gridCol>
                <a:gridCol w="1000200">
                  <a:extLst>
                    <a:ext uri="{9D8B030D-6E8A-4147-A177-3AD203B41FA5}">
                      <a16:colId xmlns:a16="http://schemas.microsoft.com/office/drawing/2014/main" val="3172821075"/>
                    </a:ext>
                  </a:extLst>
                </a:gridCol>
              </a:tblGrid>
              <a:tr h="2350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gene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product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length_bp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67813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argA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Amino-acid acetyltransferase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1338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11738"/>
                  </a:ext>
                </a:extLst>
              </a:tr>
              <a:tr h="615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sasA_9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Adaptive-response sensory-kinase SasA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1323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045354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prpB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2-methylisocitrate lyase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897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232310"/>
                  </a:ext>
                </a:extLst>
              </a:tr>
              <a:tr h="8604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gntR_1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putative D-xylose utilization operon transcriptional repressor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705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328657"/>
                  </a:ext>
                </a:extLst>
              </a:tr>
              <a:tr h="7377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mglC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Galactoside transport system permease protein MglC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1008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314587"/>
                  </a:ext>
                </a:extLst>
              </a:tr>
              <a:tr h="98306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mglA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Galactose/methyl galactoside import ATP-binding protein MglA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1509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716279"/>
                  </a:ext>
                </a:extLst>
              </a:tr>
              <a:tr h="6288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mglB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D-galactose-binding periplasmic protein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975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997832"/>
                  </a:ext>
                </a:extLst>
              </a:tr>
              <a:tr h="61510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rstA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Transcriptional regulatory protein RstA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705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664302"/>
                  </a:ext>
                </a:extLst>
              </a:tr>
              <a:tr h="4924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ompV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Outer membrane protein OmpV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774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847595"/>
                  </a:ext>
                </a:extLst>
              </a:tr>
              <a:tr h="36980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acnM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Aconitate hydratase A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2607</a:t>
                      </a:r>
                    </a:p>
                  </a:txBody>
                  <a:tcPr marL="4604" marR="4604" marT="4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543124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67AC7C-6474-482B-39FD-A9414F28F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263228"/>
              </p:ext>
            </p:extLst>
          </p:nvPr>
        </p:nvGraphicFramePr>
        <p:xfrm>
          <a:off x="345365" y="3183954"/>
          <a:ext cx="4974373" cy="3243564"/>
        </p:xfrm>
        <a:graphic>
          <a:graphicData uri="http://schemas.openxmlformats.org/drawingml/2006/table">
            <a:tbl>
              <a:tblPr/>
              <a:tblGrid>
                <a:gridCol w="951986">
                  <a:extLst>
                    <a:ext uri="{9D8B030D-6E8A-4147-A177-3AD203B41FA5}">
                      <a16:colId xmlns:a16="http://schemas.microsoft.com/office/drawing/2014/main" val="1659052587"/>
                    </a:ext>
                  </a:extLst>
                </a:gridCol>
                <a:gridCol w="1359585">
                  <a:extLst>
                    <a:ext uri="{9D8B030D-6E8A-4147-A177-3AD203B41FA5}">
                      <a16:colId xmlns:a16="http://schemas.microsoft.com/office/drawing/2014/main" val="2235859432"/>
                    </a:ext>
                  </a:extLst>
                </a:gridCol>
                <a:gridCol w="2662802">
                  <a:extLst>
                    <a:ext uri="{9D8B030D-6E8A-4147-A177-3AD203B41FA5}">
                      <a16:colId xmlns:a16="http://schemas.microsoft.com/office/drawing/2014/main" val="2914351280"/>
                    </a:ext>
                  </a:extLst>
                </a:gridCol>
              </a:tblGrid>
              <a:tr h="5642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gene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sng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length_bp</a:t>
                      </a:r>
                      <a:endParaRPr lang="en-US" sz="2000" b="0" i="0" u="sng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sng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92215"/>
                  </a:ext>
                </a:extLst>
              </a:tr>
              <a:tr h="69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rpsB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729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30S ribosomal protein S2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1641"/>
                  </a:ext>
                </a:extLst>
              </a:tr>
              <a:tr h="56426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1065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Protein RecA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358000"/>
                  </a:ext>
                </a:extLst>
              </a:tr>
              <a:tr h="58010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gyrA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2685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DNA gyrase subunit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88164"/>
                  </a:ext>
                </a:extLst>
              </a:tr>
              <a:tr h="84205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dnaA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Chromosomal replication initiator protein </a:t>
                      </a:r>
                      <a:r>
                        <a:rPr lang="en-US" sz="20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DnaA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6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5E7C-ADCE-DB9E-646A-D10A6B87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Genome features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2FD68-9E41-06BD-AE82-F3F206DFD2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13456" y="2136120"/>
            <a:ext cx="5288962" cy="2504891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Bacterial genome is predicted to be pathogenic</a:t>
            </a:r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endParaRPr lang="en-US" u="sng" dirty="0"/>
          </a:p>
          <a:p>
            <a:pPr marL="0" indent="0" algn="ctr">
              <a:buNone/>
            </a:pPr>
            <a:r>
              <a:rPr lang="en-US" u="sng" dirty="0"/>
              <a:t>No virulence factors identified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4B98E-F665-C2FB-06B6-A2F52B354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5" y="2662366"/>
            <a:ext cx="4961725" cy="2356819"/>
          </a:xfrm>
          <a:prstGeom prst="rect">
            <a:avLst/>
          </a:prstGeom>
          <a:noFill/>
        </p:spPr>
      </p:pic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791FD82-A1D5-1419-77AB-BC9B836C4813}"/>
              </a:ext>
            </a:extLst>
          </p:cNvPr>
          <p:cNvGraphicFramePr>
            <a:graphicFrameLocks noGrp="1"/>
          </p:cNvGraphicFramePr>
          <p:nvPr>
            <p:ph sz="quarter" idx="36"/>
            <p:extLst>
              <p:ext uri="{D42A27DB-BD31-4B8C-83A1-F6EECF244321}">
                <p14:modId xmlns:p14="http://schemas.microsoft.com/office/powerpoint/2010/main" val="2379580024"/>
              </p:ext>
            </p:extLst>
          </p:nvPr>
        </p:nvGraphicFramePr>
        <p:xfrm>
          <a:off x="5866037" y="2662366"/>
          <a:ext cx="6149377" cy="3661440"/>
        </p:xfrm>
        <a:graphic>
          <a:graphicData uri="http://schemas.openxmlformats.org/drawingml/2006/table">
            <a:tbl>
              <a:tblPr/>
              <a:tblGrid>
                <a:gridCol w="608925">
                  <a:extLst>
                    <a:ext uri="{9D8B030D-6E8A-4147-A177-3AD203B41FA5}">
                      <a16:colId xmlns:a16="http://schemas.microsoft.com/office/drawing/2014/main" val="1591857471"/>
                    </a:ext>
                  </a:extLst>
                </a:gridCol>
                <a:gridCol w="756644">
                  <a:extLst>
                    <a:ext uri="{9D8B030D-6E8A-4147-A177-3AD203B41FA5}">
                      <a16:colId xmlns:a16="http://schemas.microsoft.com/office/drawing/2014/main" val="1328764735"/>
                    </a:ext>
                  </a:extLst>
                </a:gridCol>
                <a:gridCol w="2172933">
                  <a:extLst>
                    <a:ext uri="{9D8B030D-6E8A-4147-A177-3AD203B41FA5}">
                      <a16:colId xmlns:a16="http://schemas.microsoft.com/office/drawing/2014/main" val="66180000"/>
                    </a:ext>
                  </a:extLst>
                </a:gridCol>
                <a:gridCol w="1274963">
                  <a:extLst>
                    <a:ext uri="{9D8B030D-6E8A-4147-A177-3AD203B41FA5}">
                      <a16:colId xmlns:a16="http://schemas.microsoft.com/office/drawing/2014/main" val="3094316352"/>
                    </a:ext>
                  </a:extLst>
                </a:gridCol>
                <a:gridCol w="1335912">
                  <a:extLst>
                    <a:ext uri="{9D8B030D-6E8A-4147-A177-3AD203B41FA5}">
                      <a16:colId xmlns:a16="http://schemas.microsoft.com/office/drawing/2014/main" val="2801478815"/>
                    </a:ext>
                  </a:extLst>
                </a:gridCol>
              </a:tblGrid>
              <a:tr h="248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RGI Criteria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ARO Term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AMR Gene Family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Drug Class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Resistance Mechanism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48918"/>
                  </a:ext>
                </a:extLst>
              </a:tr>
              <a:tr h="137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Perfect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almF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polymyxin resistance operon,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alm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glycl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carrier protein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peptide antibiotic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antibiotic target alteration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172421"/>
                  </a:ext>
                </a:extLst>
              </a:tr>
              <a:tr h="40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Strict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almE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polymyxin resistance operon,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alm</a:t>
                      </a: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glycyltransferase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peptide antibiotic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antibiotic target alteration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672410"/>
                  </a:ext>
                </a:extLst>
              </a:tr>
              <a:tr h="39573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Strict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Vibrio cholerae varG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Subclass B1 Vibrio cholerae varG beta-lactamase</a:t>
                      </a:r>
                    </a:p>
                    <a:p>
                      <a:pPr algn="l" fontAlgn="b"/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Carbapenem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antibiotic inactivation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649592"/>
                  </a:ext>
                </a:extLst>
              </a:tr>
              <a:tr h="36929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Strict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CRP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resistance-nodulation-cell division (RND) antibiotic efflux pump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macrolide antibiotic, fluoroquinolone antibiotic, penicillin beta-lactam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antibiotic efflux</a:t>
                      </a:r>
                    </a:p>
                  </a:txBody>
                  <a:tcPr marL="6864" marR="6864" marT="686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3939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0209DED-AA8E-84AC-A0B1-DF99C8554120}"/>
              </a:ext>
            </a:extLst>
          </p:cNvPr>
          <p:cNvSpPr txBox="1"/>
          <p:nvPr/>
        </p:nvSpPr>
        <p:spPr>
          <a:xfrm>
            <a:off x="7477953" y="2151878"/>
            <a:ext cx="2925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Antibiotic resistance genes</a:t>
            </a:r>
          </a:p>
        </p:txBody>
      </p:sp>
    </p:spTree>
    <p:extLst>
      <p:ext uri="{BB962C8B-B14F-4D97-AF65-F5344CB8AC3E}">
        <p14:creationId xmlns:p14="http://schemas.microsoft.com/office/powerpoint/2010/main" val="198638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noProof="0" dirty="0"/>
              <a:t>Average nucleotide identity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920AA042-1771-F227-B4ED-1D754C8E31B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42837847"/>
              </p:ext>
            </p:extLst>
          </p:nvPr>
        </p:nvGraphicFramePr>
        <p:xfrm>
          <a:off x="835025" y="2560638"/>
          <a:ext cx="5260976" cy="118872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630488">
                  <a:extLst>
                    <a:ext uri="{9D8B030D-6E8A-4147-A177-3AD203B41FA5}">
                      <a16:colId xmlns:a16="http://schemas.microsoft.com/office/drawing/2014/main" val="2015456399"/>
                    </a:ext>
                  </a:extLst>
                </a:gridCol>
                <a:gridCol w="2630488">
                  <a:extLst>
                    <a:ext uri="{9D8B030D-6E8A-4147-A177-3AD203B41FA5}">
                      <a16:colId xmlns:a16="http://schemas.microsoft.com/office/drawing/2014/main" val="2923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Species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Percent Identity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388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Vibrio </a:t>
                      </a:r>
                      <a:r>
                        <a:rPr lang="en-US" sz="2000" b="0" dirty="0" err="1"/>
                        <a:t>Tarriae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95.3965%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622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Vibrio </a:t>
                      </a:r>
                      <a:r>
                        <a:rPr lang="en-US" sz="2000" dirty="0" err="1"/>
                        <a:t>harveyi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78.4825%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121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Final Project - GitHub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7755</TotalTime>
  <Words>314</Words>
  <Application>Microsoft Office PowerPoint</Application>
  <PresentationFormat>Widescreen</PresentationFormat>
  <Paragraphs>149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Arial Nova</vt:lpstr>
      <vt:lpstr>Biome</vt:lpstr>
      <vt:lpstr>Calibri</vt:lpstr>
      <vt:lpstr>Custom</vt:lpstr>
      <vt:lpstr>Genome analysis</vt:lpstr>
      <vt:lpstr>Vibrio cholera</vt:lpstr>
      <vt:lpstr>Assembling genome and checking its quality </vt:lpstr>
      <vt:lpstr>Confirming species using barrnap and NcBI   </vt:lpstr>
      <vt:lpstr>genome annotation using prokka</vt:lpstr>
      <vt:lpstr>Genome features </vt:lpstr>
      <vt:lpstr>Average nucleotide identity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samantha prince</dc:creator>
  <cp:lastModifiedBy>samantha prince</cp:lastModifiedBy>
  <cp:revision>1</cp:revision>
  <dcterms:created xsi:type="dcterms:W3CDTF">2025-05-07T15:10:15Z</dcterms:created>
  <dcterms:modified xsi:type="dcterms:W3CDTF">2025-05-13T00:25:54Z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