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0A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69" autoAdjust="0"/>
    <p:restoredTop sz="94660"/>
  </p:normalViewPr>
  <p:slideViewPr>
    <p:cSldViewPr snapToGrid="0">
      <p:cViewPr varScale="1">
        <p:scale>
          <a:sx n="53" d="100"/>
          <a:sy n="53" d="100"/>
        </p:scale>
        <p:origin x="82"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A6C61-E13C-AC70-47A8-529D385820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F2BF5E-D91C-1E88-D756-3B6C2AD070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DA7C249-1298-8609-2E5D-80F45DD6B516}"/>
              </a:ext>
            </a:extLst>
          </p:cNvPr>
          <p:cNvSpPr>
            <a:spLocks noGrp="1"/>
          </p:cNvSpPr>
          <p:nvPr>
            <p:ph type="dt" sz="half" idx="10"/>
          </p:nvPr>
        </p:nvSpPr>
        <p:spPr/>
        <p:txBody>
          <a:bodyPr/>
          <a:lstStyle/>
          <a:p>
            <a:fld id="{BB8ADAE5-ADF2-45EC-82D3-0D89C8E5B5EE}" type="datetimeFigureOut">
              <a:rPr lang="en-IN" smtClean="0"/>
              <a:t>12-03-2024</a:t>
            </a:fld>
            <a:endParaRPr lang="en-IN"/>
          </a:p>
        </p:txBody>
      </p:sp>
      <p:sp>
        <p:nvSpPr>
          <p:cNvPr id="5" name="Footer Placeholder 4">
            <a:extLst>
              <a:ext uri="{FF2B5EF4-FFF2-40B4-BE49-F238E27FC236}">
                <a16:creationId xmlns:a16="http://schemas.microsoft.com/office/drawing/2014/main" id="{50F6C781-A414-677F-A36B-B5F82EE116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797A9A-6890-6CFB-16E7-95534B479377}"/>
              </a:ext>
            </a:extLst>
          </p:cNvPr>
          <p:cNvSpPr>
            <a:spLocks noGrp="1"/>
          </p:cNvSpPr>
          <p:nvPr>
            <p:ph type="sldNum" sz="quarter" idx="12"/>
          </p:nvPr>
        </p:nvSpPr>
        <p:spPr/>
        <p:txBody>
          <a:bodyPr/>
          <a:lstStyle/>
          <a:p>
            <a:fld id="{72CF9A60-29AA-466C-8EC5-E557651A8B61}" type="slidenum">
              <a:rPr lang="en-IN" smtClean="0"/>
              <a:t>‹#›</a:t>
            </a:fld>
            <a:endParaRPr lang="en-IN"/>
          </a:p>
        </p:txBody>
      </p:sp>
    </p:spTree>
    <p:extLst>
      <p:ext uri="{BB962C8B-B14F-4D97-AF65-F5344CB8AC3E}">
        <p14:creationId xmlns:p14="http://schemas.microsoft.com/office/powerpoint/2010/main" val="3947215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51861-F4CB-0FF2-BF34-749A043F068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13D905-E7D5-ED9F-9827-7A2DC6370C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D5B65B-3F48-A148-47FB-9A7EEC01B80F}"/>
              </a:ext>
            </a:extLst>
          </p:cNvPr>
          <p:cNvSpPr>
            <a:spLocks noGrp="1"/>
          </p:cNvSpPr>
          <p:nvPr>
            <p:ph type="dt" sz="half" idx="10"/>
          </p:nvPr>
        </p:nvSpPr>
        <p:spPr/>
        <p:txBody>
          <a:bodyPr/>
          <a:lstStyle/>
          <a:p>
            <a:fld id="{BB8ADAE5-ADF2-45EC-82D3-0D89C8E5B5EE}" type="datetimeFigureOut">
              <a:rPr lang="en-IN" smtClean="0"/>
              <a:t>12-03-2024</a:t>
            </a:fld>
            <a:endParaRPr lang="en-IN"/>
          </a:p>
        </p:txBody>
      </p:sp>
      <p:sp>
        <p:nvSpPr>
          <p:cNvPr id="5" name="Footer Placeholder 4">
            <a:extLst>
              <a:ext uri="{FF2B5EF4-FFF2-40B4-BE49-F238E27FC236}">
                <a16:creationId xmlns:a16="http://schemas.microsoft.com/office/drawing/2014/main" id="{6E3C6680-C4D3-DE07-49D1-500F432898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099DD4-D40F-FCC7-893E-8999800F50A8}"/>
              </a:ext>
            </a:extLst>
          </p:cNvPr>
          <p:cNvSpPr>
            <a:spLocks noGrp="1"/>
          </p:cNvSpPr>
          <p:nvPr>
            <p:ph type="sldNum" sz="quarter" idx="12"/>
          </p:nvPr>
        </p:nvSpPr>
        <p:spPr/>
        <p:txBody>
          <a:bodyPr/>
          <a:lstStyle/>
          <a:p>
            <a:fld id="{72CF9A60-29AA-466C-8EC5-E557651A8B61}" type="slidenum">
              <a:rPr lang="en-IN" smtClean="0"/>
              <a:t>‹#›</a:t>
            </a:fld>
            <a:endParaRPr lang="en-IN"/>
          </a:p>
        </p:txBody>
      </p:sp>
    </p:spTree>
    <p:extLst>
      <p:ext uri="{BB962C8B-B14F-4D97-AF65-F5344CB8AC3E}">
        <p14:creationId xmlns:p14="http://schemas.microsoft.com/office/powerpoint/2010/main" val="1073433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9E04B6-F423-D129-7A4A-F233CDAC0A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448795-E6A6-DB50-2040-5FEFDC50FB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F3152F-506D-3430-39A7-7A9DF20EDB22}"/>
              </a:ext>
            </a:extLst>
          </p:cNvPr>
          <p:cNvSpPr>
            <a:spLocks noGrp="1"/>
          </p:cNvSpPr>
          <p:nvPr>
            <p:ph type="dt" sz="half" idx="10"/>
          </p:nvPr>
        </p:nvSpPr>
        <p:spPr/>
        <p:txBody>
          <a:bodyPr/>
          <a:lstStyle/>
          <a:p>
            <a:fld id="{BB8ADAE5-ADF2-45EC-82D3-0D89C8E5B5EE}" type="datetimeFigureOut">
              <a:rPr lang="en-IN" smtClean="0"/>
              <a:t>12-03-2024</a:t>
            </a:fld>
            <a:endParaRPr lang="en-IN"/>
          </a:p>
        </p:txBody>
      </p:sp>
      <p:sp>
        <p:nvSpPr>
          <p:cNvPr id="5" name="Footer Placeholder 4">
            <a:extLst>
              <a:ext uri="{FF2B5EF4-FFF2-40B4-BE49-F238E27FC236}">
                <a16:creationId xmlns:a16="http://schemas.microsoft.com/office/drawing/2014/main" id="{E7027E49-5449-FC4C-E91E-D3363DA9F2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960EA1-6E3B-3499-B799-1E612D2C6611}"/>
              </a:ext>
            </a:extLst>
          </p:cNvPr>
          <p:cNvSpPr>
            <a:spLocks noGrp="1"/>
          </p:cNvSpPr>
          <p:nvPr>
            <p:ph type="sldNum" sz="quarter" idx="12"/>
          </p:nvPr>
        </p:nvSpPr>
        <p:spPr/>
        <p:txBody>
          <a:bodyPr/>
          <a:lstStyle/>
          <a:p>
            <a:fld id="{72CF9A60-29AA-466C-8EC5-E557651A8B61}" type="slidenum">
              <a:rPr lang="en-IN" smtClean="0"/>
              <a:t>‹#›</a:t>
            </a:fld>
            <a:endParaRPr lang="en-IN"/>
          </a:p>
        </p:txBody>
      </p:sp>
    </p:spTree>
    <p:extLst>
      <p:ext uri="{BB962C8B-B14F-4D97-AF65-F5344CB8AC3E}">
        <p14:creationId xmlns:p14="http://schemas.microsoft.com/office/powerpoint/2010/main" val="919739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F6951-5582-1A86-CCB3-B2EF0594D4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C9BAFD-C437-30B5-3118-A792B1527C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50E7CB-F47D-53DB-9A7A-1535F72F7639}"/>
              </a:ext>
            </a:extLst>
          </p:cNvPr>
          <p:cNvSpPr>
            <a:spLocks noGrp="1"/>
          </p:cNvSpPr>
          <p:nvPr>
            <p:ph type="dt" sz="half" idx="10"/>
          </p:nvPr>
        </p:nvSpPr>
        <p:spPr/>
        <p:txBody>
          <a:bodyPr/>
          <a:lstStyle/>
          <a:p>
            <a:fld id="{BB8ADAE5-ADF2-45EC-82D3-0D89C8E5B5EE}" type="datetimeFigureOut">
              <a:rPr lang="en-IN" smtClean="0"/>
              <a:t>12-03-2024</a:t>
            </a:fld>
            <a:endParaRPr lang="en-IN"/>
          </a:p>
        </p:txBody>
      </p:sp>
      <p:sp>
        <p:nvSpPr>
          <p:cNvPr id="5" name="Footer Placeholder 4">
            <a:extLst>
              <a:ext uri="{FF2B5EF4-FFF2-40B4-BE49-F238E27FC236}">
                <a16:creationId xmlns:a16="http://schemas.microsoft.com/office/drawing/2014/main" id="{A112A65F-7253-E130-034E-9FDBB59DE6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3360E7-CCA8-D91F-0538-AEB8D1E9521D}"/>
              </a:ext>
            </a:extLst>
          </p:cNvPr>
          <p:cNvSpPr>
            <a:spLocks noGrp="1"/>
          </p:cNvSpPr>
          <p:nvPr>
            <p:ph type="sldNum" sz="quarter" idx="12"/>
          </p:nvPr>
        </p:nvSpPr>
        <p:spPr/>
        <p:txBody>
          <a:bodyPr/>
          <a:lstStyle/>
          <a:p>
            <a:fld id="{72CF9A60-29AA-466C-8EC5-E557651A8B61}" type="slidenum">
              <a:rPr lang="en-IN" smtClean="0"/>
              <a:t>‹#›</a:t>
            </a:fld>
            <a:endParaRPr lang="en-IN"/>
          </a:p>
        </p:txBody>
      </p:sp>
    </p:spTree>
    <p:extLst>
      <p:ext uri="{BB962C8B-B14F-4D97-AF65-F5344CB8AC3E}">
        <p14:creationId xmlns:p14="http://schemas.microsoft.com/office/powerpoint/2010/main" val="900909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FB924-7323-1FA3-4780-F4CAE0CE04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E632A84-D922-C48A-ECEE-9F5A719699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CA647A-3B40-826C-64F8-B651E8CD5BF2}"/>
              </a:ext>
            </a:extLst>
          </p:cNvPr>
          <p:cNvSpPr>
            <a:spLocks noGrp="1"/>
          </p:cNvSpPr>
          <p:nvPr>
            <p:ph type="dt" sz="half" idx="10"/>
          </p:nvPr>
        </p:nvSpPr>
        <p:spPr/>
        <p:txBody>
          <a:bodyPr/>
          <a:lstStyle/>
          <a:p>
            <a:fld id="{BB8ADAE5-ADF2-45EC-82D3-0D89C8E5B5EE}" type="datetimeFigureOut">
              <a:rPr lang="en-IN" smtClean="0"/>
              <a:t>12-03-2024</a:t>
            </a:fld>
            <a:endParaRPr lang="en-IN"/>
          </a:p>
        </p:txBody>
      </p:sp>
      <p:sp>
        <p:nvSpPr>
          <p:cNvPr id="5" name="Footer Placeholder 4">
            <a:extLst>
              <a:ext uri="{FF2B5EF4-FFF2-40B4-BE49-F238E27FC236}">
                <a16:creationId xmlns:a16="http://schemas.microsoft.com/office/drawing/2014/main" id="{8481D48C-04F9-5C53-A346-D1AB05F32C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848CE1-5137-58CF-7274-6F9579065C3A}"/>
              </a:ext>
            </a:extLst>
          </p:cNvPr>
          <p:cNvSpPr>
            <a:spLocks noGrp="1"/>
          </p:cNvSpPr>
          <p:nvPr>
            <p:ph type="sldNum" sz="quarter" idx="12"/>
          </p:nvPr>
        </p:nvSpPr>
        <p:spPr/>
        <p:txBody>
          <a:bodyPr/>
          <a:lstStyle/>
          <a:p>
            <a:fld id="{72CF9A60-29AA-466C-8EC5-E557651A8B61}" type="slidenum">
              <a:rPr lang="en-IN" smtClean="0"/>
              <a:t>‹#›</a:t>
            </a:fld>
            <a:endParaRPr lang="en-IN"/>
          </a:p>
        </p:txBody>
      </p:sp>
    </p:spTree>
    <p:extLst>
      <p:ext uri="{BB962C8B-B14F-4D97-AF65-F5344CB8AC3E}">
        <p14:creationId xmlns:p14="http://schemas.microsoft.com/office/powerpoint/2010/main" val="3772779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0FE87-0EAA-A36F-4143-86F0A918BC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F7296E-D15C-38F0-66A0-E60FC1F18B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81202B1-EC7B-BEBD-639D-8363D6779F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37ABE32-92BA-D977-234F-ABC2B98034DE}"/>
              </a:ext>
            </a:extLst>
          </p:cNvPr>
          <p:cNvSpPr>
            <a:spLocks noGrp="1"/>
          </p:cNvSpPr>
          <p:nvPr>
            <p:ph type="dt" sz="half" idx="10"/>
          </p:nvPr>
        </p:nvSpPr>
        <p:spPr/>
        <p:txBody>
          <a:bodyPr/>
          <a:lstStyle/>
          <a:p>
            <a:fld id="{BB8ADAE5-ADF2-45EC-82D3-0D89C8E5B5EE}" type="datetimeFigureOut">
              <a:rPr lang="en-IN" smtClean="0"/>
              <a:t>12-03-2024</a:t>
            </a:fld>
            <a:endParaRPr lang="en-IN"/>
          </a:p>
        </p:txBody>
      </p:sp>
      <p:sp>
        <p:nvSpPr>
          <p:cNvPr id="6" name="Footer Placeholder 5">
            <a:extLst>
              <a:ext uri="{FF2B5EF4-FFF2-40B4-BE49-F238E27FC236}">
                <a16:creationId xmlns:a16="http://schemas.microsoft.com/office/drawing/2014/main" id="{AA67AD71-0A89-A9F4-03E6-B80DE71D6B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D9D781-CDFF-D564-9567-1D9CA93F9172}"/>
              </a:ext>
            </a:extLst>
          </p:cNvPr>
          <p:cNvSpPr>
            <a:spLocks noGrp="1"/>
          </p:cNvSpPr>
          <p:nvPr>
            <p:ph type="sldNum" sz="quarter" idx="12"/>
          </p:nvPr>
        </p:nvSpPr>
        <p:spPr/>
        <p:txBody>
          <a:bodyPr/>
          <a:lstStyle/>
          <a:p>
            <a:fld id="{72CF9A60-29AA-466C-8EC5-E557651A8B61}" type="slidenum">
              <a:rPr lang="en-IN" smtClean="0"/>
              <a:t>‹#›</a:t>
            </a:fld>
            <a:endParaRPr lang="en-IN"/>
          </a:p>
        </p:txBody>
      </p:sp>
    </p:spTree>
    <p:extLst>
      <p:ext uri="{BB962C8B-B14F-4D97-AF65-F5344CB8AC3E}">
        <p14:creationId xmlns:p14="http://schemas.microsoft.com/office/powerpoint/2010/main" val="3234701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D015D-7FFF-1F6E-8314-BECBC1F8FC3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419340-482B-6688-E7CB-62CDA7CDCB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B97209-1464-1A34-424B-73FCA0A6C1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8C6DF4-B6A3-6CEB-9947-24419C1428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FE301E-261C-921F-3C08-3AED617FA5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D8B00F3-90E8-DBBD-84D0-7089C07B9B04}"/>
              </a:ext>
            </a:extLst>
          </p:cNvPr>
          <p:cNvSpPr>
            <a:spLocks noGrp="1"/>
          </p:cNvSpPr>
          <p:nvPr>
            <p:ph type="dt" sz="half" idx="10"/>
          </p:nvPr>
        </p:nvSpPr>
        <p:spPr/>
        <p:txBody>
          <a:bodyPr/>
          <a:lstStyle/>
          <a:p>
            <a:fld id="{BB8ADAE5-ADF2-45EC-82D3-0D89C8E5B5EE}" type="datetimeFigureOut">
              <a:rPr lang="en-IN" smtClean="0"/>
              <a:t>12-03-2024</a:t>
            </a:fld>
            <a:endParaRPr lang="en-IN"/>
          </a:p>
        </p:txBody>
      </p:sp>
      <p:sp>
        <p:nvSpPr>
          <p:cNvPr id="8" name="Footer Placeholder 7">
            <a:extLst>
              <a:ext uri="{FF2B5EF4-FFF2-40B4-BE49-F238E27FC236}">
                <a16:creationId xmlns:a16="http://schemas.microsoft.com/office/drawing/2014/main" id="{5E353C8B-DEA5-B8DC-D3A4-F8890B8B3BA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3BE3FE8-73A4-FAD3-56E6-D4E4DA5791EB}"/>
              </a:ext>
            </a:extLst>
          </p:cNvPr>
          <p:cNvSpPr>
            <a:spLocks noGrp="1"/>
          </p:cNvSpPr>
          <p:nvPr>
            <p:ph type="sldNum" sz="quarter" idx="12"/>
          </p:nvPr>
        </p:nvSpPr>
        <p:spPr/>
        <p:txBody>
          <a:bodyPr/>
          <a:lstStyle/>
          <a:p>
            <a:fld id="{72CF9A60-29AA-466C-8EC5-E557651A8B61}" type="slidenum">
              <a:rPr lang="en-IN" smtClean="0"/>
              <a:t>‹#›</a:t>
            </a:fld>
            <a:endParaRPr lang="en-IN"/>
          </a:p>
        </p:txBody>
      </p:sp>
    </p:spTree>
    <p:extLst>
      <p:ext uri="{BB962C8B-B14F-4D97-AF65-F5344CB8AC3E}">
        <p14:creationId xmlns:p14="http://schemas.microsoft.com/office/powerpoint/2010/main" val="3340748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3EDE-AFDB-5E8F-B761-37CC8549D27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20A417A-10A9-FD75-AC23-8D938DDC3BE8}"/>
              </a:ext>
            </a:extLst>
          </p:cNvPr>
          <p:cNvSpPr>
            <a:spLocks noGrp="1"/>
          </p:cNvSpPr>
          <p:nvPr>
            <p:ph type="dt" sz="half" idx="10"/>
          </p:nvPr>
        </p:nvSpPr>
        <p:spPr/>
        <p:txBody>
          <a:bodyPr/>
          <a:lstStyle/>
          <a:p>
            <a:fld id="{BB8ADAE5-ADF2-45EC-82D3-0D89C8E5B5EE}" type="datetimeFigureOut">
              <a:rPr lang="en-IN" smtClean="0"/>
              <a:t>12-03-2024</a:t>
            </a:fld>
            <a:endParaRPr lang="en-IN"/>
          </a:p>
        </p:txBody>
      </p:sp>
      <p:sp>
        <p:nvSpPr>
          <p:cNvPr id="4" name="Footer Placeholder 3">
            <a:extLst>
              <a:ext uri="{FF2B5EF4-FFF2-40B4-BE49-F238E27FC236}">
                <a16:creationId xmlns:a16="http://schemas.microsoft.com/office/drawing/2014/main" id="{02593C53-9AE0-D1F2-502F-5073C13CE3F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119BC3A-61BA-5B52-4CA1-B51214EE73E7}"/>
              </a:ext>
            </a:extLst>
          </p:cNvPr>
          <p:cNvSpPr>
            <a:spLocks noGrp="1"/>
          </p:cNvSpPr>
          <p:nvPr>
            <p:ph type="sldNum" sz="quarter" idx="12"/>
          </p:nvPr>
        </p:nvSpPr>
        <p:spPr/>
        <p:txBody>
          <a:bodyPr/>
          <a:lstStyle/>
          <a:p>
            <a:fld id="{72CF9A60-29AA-466C-8EC5-E557651A8B61}" type="slidenum">
              <a:rPr lang="en-IN" smtClean="0"/>
              <a:t>‹#›</a:t>
            </a:fld>
            <a:endParaRPr lang="en-IN"/>
          </a:p>
        </p:txBody>
      </p:sp>
    </p:spTree>
    <p:extLst>
      <p:ext uri="{BB962C8B-B14F-4D97-AF65-F5344CB8AC3E}">
        <p14:creationId xmlns:p14="http://schemas.microsoft.com/office/powerpoint/2010/main" val="2205969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EB302E-220F-5CF4-9819-7A43D191A5BC}"/>
              </a:ext>
            </a:extLst>
          </p:cNvPr>
          <p:cNvSpPr>
            <a:spLocks noGrp="1"/>
          </p:cNvSpPr>
          <p:nvPr>
            <p:ph type="dt" sz="half" idx="10"/>
          </p:nvPr>
        </p:nvSpPr>
        <p:spPr/>
        <p:txBody>
          <a:bodyPr/>
          <a:lstStyle/>
          <a:p>
            <a:fld id="{BB8ADAE5-ADF2-45EC-82D3-0D89C8E5B5EE}" type="datetimeFigureOut">
              <a:rPr lang="en-IN" smtClean="0"/>
              <a:t>12-03-2024</a:t>
            </a:fld>
            <a:endParaRPr lang="en-IN"/>
          </a:p>
        </p:txBody>
      </p:sp>
      <p:sp>
        <p:nvSpPr>
          <p:cNvPr id="3" name="Footer Placeholder 2">
            <a:extLst>
              <a:ext uri="{FF2B5EF4-FFF2-40B4-BE49-F238E27FC236}">
                <a16:creationId xmlns:a16="http://schemas.microsoft.com/office/drawing/2014/main" id="{4EA5AD26-59F5-0DF1-B5C2-B147717335E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F87AF8-F07E-D601-BCD7-A5C209982EA0}"/>
              </a:ext>
            </a:extLst>
          </p:cNvPr>
          <p:cNvSpPr>
            <a:spLocks noGrp="1"/>
          </p:cNvSpPr>
          <p:nvPr>
            <p:ph type="sldNum" sz="quarter" idx="12"/>
          </p:nvPr>
        </p:nvSpPr>
        <p:spPr/>
        <p:txBody>
          <a:bodyPr/>
          <a:lstStyle/>
          <a:p>
            <a:fld id="{72CF9A60-29AA-466C-8EC5-E557651A8B61}" type="slidenum">
              <a:rPr lang="en-IN" smtClean="0"/>
              <a:t>‹#›</a:t>
            </a:fld>
            <a:endParaRPr lang="en-IN"/>
          </a:p>
        </p:txBody>
      </p:sp>
    </p:spTree>
    <p:extLst>
      <p:ext uri="{BB962C8B-B14F-4D97-AF65-F5344CB8AC3E}">
        <p14:creationId xmlns:p14="http://schemas.microsoft.com/office/powerpoint/2010/main" val="251691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687DC-6169-B08E-8A09-2A93A4C076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06F5D63-6D1B-3B8F-39DE-08A2B42328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7597AD-E9D3-9E3D-92BD-60E42A301C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E130B1-633A-FBAA-ED63-740588E91E8F}"/>
              </a:ext>
            </a:extLst>
          </p:cNvPr>
          <p:cNvSpPr>
            <a:spLocks noGrp="1"/>
          </p:cNvSpPr>
          <p:nvPr>
            <p:ph type="dt" sz="half" idx="10"/>
          </p:nvPr>
        </p:nvSpPr>
        <p:spPr/>
        <p:txBody>
          <a:bodyPr/>
          <a:lstStyle/>
          <a:p>
            <a:fld id="{BB8ADAE5-ADF2-45EC-82D3-0D89C8E5B5EE}" type="datetimeFigureOut">
              <a:rPr lang="en-IN" smtClean="0"/>
              <a:t>12-03-2024</a:t>
            </a:fld>
            <a:endParaRPr lang="en-IN"/>
          </a:p>
        </p:txBody>
      </p:sp>
      <p:sp>
        <p:nvSpPr>
          <p:cNvPr id="6" name="Footer Placeholder 5">
            <a:extLst>
              <a:ext uri="{FF2B5EF4-FFF2-40B4-BE49-F238E27FC236}">
                <a16:creationId xmlns:a16="http://schemas.microsoft.com/office/drawing/2014/main" id="{5B9E476F-C8B2-4902-7B7D-AC7072BF82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88F5AD-A180-387B-8E66-6BBF5A969FFF}"/>
              </a:ext>
            </a:extLst>
          </p:cNvPr>
          <p:cNvSpPr>
            <a:spLocks noGrp="1"/>
          </p:cNvSpPr>
          <p:nvPr>
            <p:ph type="sldNum" sz="quarter" idx="12"/>
          </p:nvPr>
        </p:nvSpPr>
        <p:spPr/>
        <p:txBody>
          <a:bodyPr/>
          <a:lstStyle/>
          <a:p>
            <a:fld id="{72CF9A60-29AA-466C-8EC5-E557651A8B61}" type="slidenum">
              <a:rPr lang="en-IN" smtClean="0"/>
              <a:t>‹#›</a:t>
            </a:fld>
            <a:endParaRPr lang="en-IN"/>
          </a:p>
        </p:txBody>
      </p:sp>
    </p:spTree>
    <p:extLst>
      <p:ext uri="{BB962C8B-B14F-4D97-AF65-F5344CB8AC3E}">
        <p14:creationId xmlns:p14="http://schemas.microsoft.com/office/powerpoint/2010/main" val="474760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0457-9ABD-32AA-F1B7-24EB79787D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370FA0-24E0-0CA1-88D3-865AB6230E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7948CDD-BB5F-0E20-F2D1-1973D32208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3DC2FD-7906-5B95-1AC9-1658D5AAA9D8}"/>
              </a:ext>
            </a:extLst>
          </p:cNvPr>
          <p:cNvSpPr>
            <a:spLocks noGrp="1"/>
          </p:cNvSpPr>
          <p:nvPr>
            <p:ph type="dt" sz="half" idx="10"/>
          </p:nvPr>
        </p:nvSpPr>
        <p:spPr/>
        <p:txBody>
          <a:bodyPr/>
          <a:lstStyle/>
          <a:p>
            <a:fld id="{BB8ADAE5-ADF2-45EC-82D3-0D89C8E5B5EE}" type="datetimeFigureOut">
              <a:rPr lang="en-IN" smtClean="0"/>
              <a:t>12-03-2024</a:t>
            </a:fld>
            <a:endParaRPr lang="en-IN"/>
          </a:p>
        </p:txBody>
      </p:sp>
      <p:sp>
        <p:nvSpPr>
          <p:cNvPr id="6" name="Footer Placeholder 5">
            <a:extLst>
              <a:ext uri="{FF2B5EF4-FFF2-40B4-BE49-F238E27FC236}">
                <a16:creationId xmlns:a16="http://schemas.microsoft.com/office/drawing/2014/main" id="{D110AE06-4300-7EED-BD6D-B203592018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EF2653-422E-8F46-5982-2828B6B8CD4F}"/>
              </a:ext>
            </a:extLst>
          </p:cNvPr>
          <p:cNvSpPr>
            <a:spLocks noGrp="1"/>
          </p:cNvSpPr>
          <p:nvPr>
            <p:ph type="sldNum" sz="quarter" idx="12"/>
          </p:nvPr>
        </p:nvSpPr>
        <p:spPr/>
        <p:txBody>
          <a:bodyPr/>
          <a:lstStyle/>
          <a:p>
            <a:fld id="{72CF9A60-29AA-466C-8EC5-E557651A8B61}" type="slidenum">
              <a:rPr lang="en-IN" smtClean="0"/>
              <a:t>‹#›</a:t>
            </a:fld>
            <a:endParaRPr lang="en-IN"/>
          </a:p>
        </p:txBody>
      </p:sp>
    </p:spTree>
    <p:extLst>
      <p:ext uri="{BB962C8B-B14F-4D97-AF65-F5344CB8AC3E}">
        <p14:creationId xmlns:p14="http://schemas.microsoft.com/office/powerpoint/2010/main" val="305174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98AE61-27F1-C1ED-D153-7AE75F0D93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782C7B-A8BE-BF12-FF4F-BB6AF191C0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0D27EE-89E3-9B2D-46FA-A66E496643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8ADAE5-ADF2-45EC-82D3-0D89C8E5B5EE}" type="datetimeFigureOut">
              <a:rPr lang="en-IN" smtClean="0"/>
              <a:t>12-03-2024</a:t>
            </a:fld>
            <a:endParaRPr lang="en-IN"/>
          </a:p>
        </p:txBody>
      </p:sp>
      <p:sp>
        <p:nvSpPr>
          <p:cNvPr id="5" name="Footer Placeholder 4">
            <a:extLst>
              <a:ext uri="{FF2B5EF4-FFF2-40B4-BE49-F238E27FC236}">
                <a16:creationId xmlns:a16="http://schemas.microsoft.com/office/drawing/2014/main" id="{0E02EF45-3724-3EAB-626D-9A09FCE4A4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A3F8B38-C897-2FB8-F8F7-F7952025E2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CF9A60-29AA-466C-8EC5-E557651A8B61}" type="slidenum">
              <a:rPr lang="en-IN" smtClean="0"/>
              <a:t>‹#›</a:t>
            </a:fld>
            <a:endParaRPr lang="en-IN"/>
          </a:p>
        </p:txBody>
      </p:sp>
    </p:spTree>
    <p:extLst>
      <p:ext uri="{BB962C8B-B14F-4D97-AF65-F5344CB8AC3E}">
        <p14:creationId xmlns:p14="http://schemas.microsoft.com/office/powerpoint/2010/main" val="2681605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EC28-8A99-8E37-5469-C90ECFF41CDC}"/>
              </a:ext>
            </a:extLst>
          </p:cNvPr>
          <p:cNvSpPr>
            <a:spLocks noGrp="1"/>
          </p:cNvSpPr>
          <p:nvPr>
            <p:ph type="ctrTitle"/>
          </p:nvPr>
        </p:nvSpPr>
        <p:spPr>
          <a:xfrm>
            <a:off x="214313" y="514349"/>
            <a:ext cx="11715749" cy="1042989"/>
          </a:xfrm>
        </p:spPr>
        <p:txBody>
          <a:bodyPr>
            <a:normAutofit fontScale="90000"/>
          </a:bodyPr>
          <a:lstStyle/>
          <a:p>
            <a:r>
              <a:rPr lang="en-US" sz="5300" b="0" i="0" u="sng" dirty="0">
                <a:solidFill>
                  <a:schemeClr val="accent4">
                    <a:lumMod val="75000"/>
                  </a:schemeClr>
                </a:solidFill>
                <a:effectLst/>
                <a:latin typeface="Arial" panose="020B0604020202020204" pitchFamily="34" charset="0"/>
              </a:rPr>
              <a:t>Network Cable Types</a:t>
            </a:r>
            <a:br>
              <a:rPr lang="en-US" b="0" i="0" dirty="0">
                <a:solidFill>
                  <a:srgbClr val="42444E"/>
                </a:solidFill>
                <a:effectLst/>
                <a:latin typeface="Arial" panose="020B0604020202020204" pitchFamily="34" charset="0"/>
              </a:rPr>
            </a:br>
            <a:endParaRPr lang="en-IN" dirty="0"/>
          </a:p>
        </p:txBody>
      </p:sp>
      <p:sp>
        <p:nvSpPr>
          <p:cNvPr id="3" name="Subtitle 2">
            <a:extLst>
              <a:ext uri="{FF2B5EF4-FFF2-40B4-BE49-F238E27FC236}">
                <a16:creationId xmlns:a16="http://schemas.microsoft.com/office/drawing/2014/main" id="{30330B02-4E48-C324-AD12-2A134D8512AB}"/>
              </a:ext>
            </a:extLst>
          </p:cNvPr>
          <p:cNvSpPr>
            <a:spLocks noGrp="1"/>
          </p:cNvSpPr>
          <p:nvPr>
            <p:ph type="subTitle" idx="1"/>
          </p:nvPr>
        </p:nvSpPr>
        <p:spPr>
          <a:xfrm rot="10800000" flipV="1">
            <a:off x="261938" y="1285874"/>
            <a:ext cx="11668124" cy="5400675"/>
          </a:xfrm>
        </p:spPr>
        <p:txBody>
          <a:bodyPr>
            <a:normAutofit/>
          </a:bodyPr>
          <a:lstStyle/>
          <a:p>
            <a:pPr algn="just"/>
            <a:r>
              <a:rPr lang="en-US" sz="3200" b="0" i="1" dirty="0">
                <a:solidFill>
                  <a:schemeClr val="accent1">
                    <a:lumMod val="75000"/>
                  </a:schemeClr>
                </a:solidFill>
                <a:effectLst/>
                <a:latin typeface="Arial" panose="020B0604020202020204" pitchFamily="34" charset="0"/>
              </a:rPr>
              <a:t>This tutorial explains the types of network cables used in computer networks in detail. Learn the specifications, standards, and features of the coaxial cable, twisted-pair cable, and fiber-optical cable.</a:t>
            </a:r>
          </a:p>
          <a:p>
            <a:pPr algn="just"/>
            <a:r>
              <a:rPr lang="en-US" sz="3200" b="0" i="1" dirty="0">
                <a:solidFill>
                  <a:schemeClr val="accent1">
                    <a:lumMod val="75000"/>
                  </a:schemeClr>
                </a:solidFill>
                <a:effectLst/>
                <a:latin typeface="Arial" panose="020B0604020202020204" pitchFamily="34" charset="0"/>
              </a:rPr>
              <a:t>To connect two or more computers or networking devices in a network, network cables are used. </a:t>
            </a:r>
            <a:r>
              <a:rPr lang="en-US" sz="3600" b="1" i="1" u="sng" dirty="0">
                <a:solidFill>
                  <a:srgbClr val="00B0F0"/>
                </a:solidFill>
                <a:effectLst/>
                <a:latin typeface="Arial" panose="020B0604020202020204" pitchFamily="34" charset="0"/>
              </a:rPr>
              <a:t>There are three types of network cables; coaxial, twisted-pair, and fiber-optic. </a:t>
            </a:r>
          </a:p>
        </p:txBody>
      </p:sp>
    </p:spTree>
    <p:extLst>
      <p:ext uri="{BB962C8B-B14F-4D97-AF65-F5344CB8AC3E}">
        <p14:creationId xmlns:p14="http://schemas.microsoft.com/office/powerpoint/2010/main" val="1404980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SMF MMF Fiber optical cable">
            <a:extLst>
              <a:ext uri="{FF2B5EF4-FFF2-40B4-BE49-F238E27FC236}">
                <a16:creationId xmlns:a16="http://schemas.microsoft.com/office/drawing/2014/main" id="{39111BE1-A681-373E-9CFE-C71026198B5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8937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16153AE-99F0-1367-160E-7497F8289455}"/>
              </a:ext>
            </a:extLst>
          </p:cNvPr>
          <p:cNvSpPr>
            <a:spLocks noGrp="1"/>
          </p:cNvSpPr>
          <p:nvPr>
            <p:ph type="body" idx="1"/>
          </p:nvPr>
        </p:nvSpPr>
        <p:spPr>
          <a:xfrm>
            <a:off x="261258" y="377371"/>
            <a:ext cx="5736318" cy="928915"/>
          </a:xfrm>
        </p:spPr>
        <p:txBody>
          <a:bodyPr>
            <a:normAutofit/>
          </a:bodyPr>
          <a:lstStyle/>
          <a:p>
            <a:r>
              <a:rPr lang="en-IN" b="0" i="0" dirty="0">
                <a:solidFill>
                  <a:srgbClr val="42444E"/>
                </a:solidFill>
                <a:effectLst/>
                <a:latin typeface="Arial" panose="020B0604020202020204" pitchFamily="34" charset="0"/>
              </a:rPr>
              <a:t>SMF (Single-mode </a:t>
            </a:r>
            <a:r>
              <a:rPr lang="en-IN" b="0" i="0" dirty="0" err="1">
                <a:solidFill>
                  <a:srgbClr val="42444E"/>
                </a:solidFill>
                <a:effectLst/>
                <a:latin typeface="Arial" panose="020B0604020202020204" pitchFamily="34" charset="0"/>
              </a:rPr>
              <a:t>fiber</a:t>
            </a:r>
            <a:r>
              <a:rPr lang="en-IN" b="0" i="0" dirty="0">
                <a:solidFill>
                  <a:srgbClr val="42444E"/>
                </a:solidFill>
                <a:effectLst/>
                <a:latin typeface="Arial" panose="020B0604020202020204" pitchFamily="34" charset="0"/>
              </a:rPr>
              <a:t>) optical cable</a:t>
            </a:r>
          </a:p>
          <a:p>
            <a:endParaRPr lang="en-IN" dirty="0"/>
          </a:p>
        </p:txBody>
      </p:sp>
      <p:sp>
        <p:nvSpPr>
          <p:cNvPr id="4" name="Content Placeholder 3">
            <a:extLst>
              <a:ext uri="{FF2B5EF4-FFF2-40B4-BE49-F238E27FC236}">
                <a16:creationId xmlns:a16="http://schemas.microsoft.com/office/drawing/2014/main" id="{29F43F15-33D6-74F0-C204-41769E9DD882}"/>
              </a:ext>
            </a:extLst>
          </p:cNvPr>
          <p:cNvSpPr>
            <a:spLocks noGrp="1"/>
          </p:cNvSpPr>
          <p:nvPr>
            <p:ph sz="half" idx="2"/>
          </p:nvPr>
        </p:nvSpPr>
        <p:spPr>
          <a:xfrm>
            <a:off x="261258" y="1175657"/>
            <a:ext cx="5617028" cy="5014006"/>
          </a:xfrm>
        </p:spPr>
        <p:txBody>
          <a:bodyPr/>
          <a:lstStyle/>
          <a:p>
            <a:r>
              <a:rPr lang="en-US" b="0" i="1" dirty="0">
                <a:solidFill>
                  <a:srgbClr val="FF0000"/>
                </a:solidFill>
                <a:effectLst/>
                <a:latin typeface="Arial" panose="020B0604020202020204" pitchFamily="34" charset="0"/>
              </a:rPr>
              <a:t>This cable carries only a single beam of light. This is more reliable and supports much higher bandwidth and longer distances than the MMF cable. This cable uses a laser as the light source and transmits 1300 or 1550 nano-meter wavelengths of light.</a:t>
            </a:r>
            <a:endParaRPr lang="en-IN" i="1" dirty="0">
              <a:solidFill>
                <a:srgbClr val="FF0000"/>
              </a:solidFill>
            </a:endParaRPr>
          </a:p>
        </p:txBody>
      </p:sp>
      <p:sp>
        <p:nvSpPr>
          <p:cNvPr id="5" name="Text Placeholder 4">
            <a:extLst>
              <a:ext uri="{FF2B5EF4-FFF2-40B4-BE49-F238E27FC236}">
                <a16:creationId xmlns:a16="http://schemas.microsoft.com/office/drawing/2014/main" id="{661BDA76-F189-319D-40A4-47D6630BB501}"/>
              </a:ext>
            </a:extLst>
          </p:cNvPr>
          <p:cNvSpPr>
            <a:spLocks noGrp="1"/>
          </p:cNvSpPr>
          <p:nvPr>
            <p:ph type="body" sz="quarter" idx="3"/>
          </p:nvPr>
        </p:nvSpPr>
        <p:spPr>
          <a:xfrm>
            <a:off x="6096000" y="0"/>
            <a:ext cx="5259388" cy="1640113"/>
          </a:xfrm>
        </p:spPr>
        <p:txBody>
          <a:bodyPr>
            <a:noAutofit/>
          </a:bodyPr>
          <a:lstStyle/>
          <a:p>
            <a:br>
              <a:rPr lang="fr-FR" dirty="0"/>
            </a:br>
            <a:endParaRPr lang="en-IN" dirty="0"/>
          </a:p>
        </p:txBody>
      </p:sp>
      <p:sp>
        <p:nvSpPr>
          <p:cNvPr id="6" name="Content Placeholder 5">
            <a:extLst>
              <a:ext uri="{FF2B5EF4-FFF2-40B4-BE49-F238E27FC236}">
                <a16:creationId xmlns:a16="http://schemas.microsoft.com/office/drawing/2014/main" id="{FBA356FA-B610-2434-EA77-E1CCE26658BD}"/>
              </a:ext>
            </a:extLst>
          </p:cNvPr>
          <p:cNvSpPr>
            <a:spLocks noGrp="1"/>
          </p:cNvSpPr>
          <p:nvPr>
            <p:ph sz="quarter" idx="4"/>
          </p:nvPr>
        </p:nvSpPr>
        <p:spPr>
          <a:xfrm>
            <a:off x="6313716" y="1175657"/>
            <a:ext cx="5486398" cy="5014006"/>
          </a:xfrm>
        </p:spPr>
        <p:txBody>
          <a:bodyPr/>
          <a:lstStyle/>
          <a:p>
            <a:r>
              <a:rPr lang="en-US" b="0" i="0" dirty="0">
                <a:solidFill>
                  <a:srgbClr val="FF0000"/>
                </a:solidFill>
                <a:effectLst/>
                <a:latin typeface="Arial" panose="020B0604020202020204" pitchFamily="34" charset="0"/>
              </a:rPr>
              <a:t>This cable carries multiple beams of light. Because of multiple beams, this cable carries much more data than the SMF cable. This cable is used for shorter distances. This cable uses an LED as the light source and transmits 850 or 1300 nano-meter wavelengths of light.</a:t>
            </a:r>
            <a:endParaRPr lang="en-IN" dirty="0">
              <a:solidFill>
                <a:srgbClr val="FF0000"/>
              </a:solidFill>
            </a:endParaRPr>
          </a:p>
        </p:txBody>
      </p:sp>
      <p:sp>
        <p:nvSpPr>
          <p:cNvPr id="9" name="Rectangle 8">
            <a:extLst>
              <a:ext uri="{FF2B5EF4-FFF2-40B4-BE49-F238E27FC236}">
                <a16:creationId xmlns:a16="http://schemas.microsoft.com/office/drawing/2014/main" id="{0BB471DE-3412-873A-600C-AA8F5B067374}"/>
              </a:ext>
            </a:extLst>
          </p:cNvPr>
          <p:cNvSpPr/>
          <p:nvPr/>
        </p:nvSpPr>
        <p:spPr>
          <a:xfrm>
            <a:off x="391886" y="246742"/>
            <a:ext cx="5802540" cy="6821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en-IN" sz="2400" b="1" i="0" dirty="0">
                <a:solidFill>
                  <a:srgbClr val="42444E"/>
                </a:solidFill>
                <a:effectLst/>
                <a:latin typeface="Arial" panose="020B0604020202020204" pitchFamily="34" charset="0"/>
              </a:rPr>
              <a:t>SMF (Single-mode </a:t>
            </a:r>
            <a:r>
              <a:rPr lang="en-IN" sz="2400" b="1" i="0" dirty="0" err="1">
                <a:solidFill>
                  <a:srgbClr val="42444E"/>
                </a:solidFill>
                <a:effectLst/>
                <a:latin typeface="Arial" panose="020B0604020202020204" pitchFamily="34" charset="0"/>
              </a:rPr>
              <a:t>fiber</a:t>
            </a:r>
            <a:r>
              <a:rPr lang="en-IN" sz="2400" b="1" i="0" dirty="0">
                <a:solidFill>
                  <a:srgbClr val="42444E"/>
                </a:solidFill>
                <a:effectLst/>
                <a:latin typeface="Arial" panose="020B0604020202020204" pitchFamily="34" charset="0"/>
              </a:rPr>
              <a:t>) optical cable</a:t>
            </a:r>
          </a:p>
        </p:txBody>
      </p:sp>
      <p:sp>
        <p:nvSpPr>
          <p:cNvPr id="10" name="Rectangle 9">
            <a:extLst>
              <a:ext uri="{FF2B5EF4-FFF2-40B4-BE49-F238E27FC236}">
                <a16:creationId xmlns:a16="http://schemas.microsoft.com/office/drawing/2014/main" id="{4971EE53-48EC-4F7F-C079-6DF513C3EA9C}"/>
              </a:ext>
            </a:extLst>
          </p:cNvPr>
          <p:cNvSpPr/>
          <p:nvPr/>
        </p:nvSpPr>
        <p:spPr>
          <a:xfrm>
            <a:off x="6342743" y="247424"/>
            <a:ext cx="5587999" cy="6821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fr-FR" sz="2400" b="1" i="0" dirty="0">
                <a:solidFill>
                  <a:srgbClr val="42444E"/>
                </a:solidFill>
                <a:effectLst/>
                <a:latin typeface="Arial" panose="020B0604020202020204" pitchFamily="34" charset="0"/>
              </a:rPr>
              <a:t>MMF (</a:t>
            </a:r>
            <a:r>
              <a:rPr lang="fr-FR" sz="2400" b="1" i="0" dirty="0" err="1">
                <a:solidFill>
                  <a:srgbClr val="42444E"/>
                </a:solidFill>
                <a:effectLst/>
                <a:latin typeface="Arial" panose="020B0604020202020204" pitchFamily="34" charset="0"/>
              </a:rPr>
              <a:t>multi-mode</a:t>
            </a:r>
            <a:r>
              <a:rPr lang="fr-FR" sz="2400" b="1" i="0" dirty="0">
                <a:solidFill>
                  <a:srgbClr val="42444E"/>
                </a:solidFill>
                <a:effectLst/>
                <a:latin typeface="Arial" panose="020B0604020202020204" pitchFamily="34" charset="0"/>
              </a:rPr>
              <a:t> </a:t>
            </a:r>
            <a:r>
              <a:rPr lang="fr-FR" sz="2400" b="1" i="0" dirty="0" err="1">
                <a:solidFill>
                  <a:srgbClr val="42444E"/>
                </a:solidFill>
                <a:effectLst/>
                <a:latin typeface="Arial" panose="020B0604020202020204" pitchFamily="34" charset="0"/>
              </a:rPr>
              <a:t>fiber</a:t>
            </a:r>
            <a:r>
              <a:rPr lang="fr-FR" sz="2400" b="1" i="0" dirty="0">
                <a:solidFill>
                  <a:srgbClr val="42444E"/>
                </a:solidFill>
                <a:effectLst/>
                <a:latin typeface="Arial" panose="020B0604020202020204" pitchFamily="34" charset="0"/>
              </a:rPr>
              <a:t>) </a:t>
            </a:r>
            <a:r>
              <a:rPr lang="fr-FR" sz="2400" b="1" i="0" dirty="0" err="1">
                <a:solidFill>
                  <a:srgbClr val="42444E"/>
                </a:solidFill>
                <a:effectLst/>
                <a:latin typeface="Arial" panose="020B0604020202020204" pitchFamily="34" charset="0"/>
              </a:rPr>
              <a:t>optical</a:t>
            </a:r>
            <a:r>
              <a:rPr lang="fr-FR" sz="2400" b="1" i="0" dirty="0">
                <a:solidFill>
                  <a:srgbClr val="42444E"/>
                </a:solidFill>
                <a:effectLst/>
                <a:latin typeface="Arial" panose="020B0604020202020204" pitchFamily="34" charset="0"/>
              </a:rPr>
              <a:t> </a:t>
            </a:r>
            <a:r>
              <a:rPr lang="fr-FR" sz="2400" b="1" i="0" dirty="0" err="1">
                <a:solidFill>
                  <a:srgbClr val="42444E"/>
                </a:solidFill>
                <a:effectLst/>
                <a:latin typeface="Arial" panose="020B0604020202020204" pitchFamily="34" charset="0"/>
              </a:rPr>
              <a:t>cable</a:t>
            </a:r>
            <a:endParaRPr lang="fr-FR" sz="2400" b="1" i="0" dirty="0">
              <a:solidFill>
                <a:srgbClr val="42444E"/>
              </a:solidFill>
              <a:effectLst/>
              <a:latin typeface="Arial" panose="020B0604020202020204" pitchFamily="34" charset="0"/>
            </a:endParaRPr>
          </a:p>
        </p:txBody>
      </p:sp>
    </p:spTree>
    <p:extLst>
      <p:ext uri="{BB962C8B-B14F-4D97-AF65-F5344CB8AC3E}">
        <p14:creationId xmlns:p14="http://schemas.microsoft.com/office/powerpoint/2010/main" val="1460258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675AF-0AEE-CA84-2378-8A939C0420C9}"/>
              </a:ext>
            </a:extLst>
          </p:cNvPr>
          <p:cNvSpPr>
            <a:spLocks noGrp="1"/>
          </p:cNvSpPr>
          <p:nvPr>
            <p:ph type="title"/>
          </p:nvPr>
        </p:nvSpPr>
        <p:spPr>
          <a:xfrm>
            <a:off x="838200" y="365126"/>
            <a:ext cx="10515600" cy="977900"/>
          </a:xfrm>
        </p:spPr>
        <p:txBody>
          <a:bodyPr>
            <a:normAutofit fontScale="90000"/>
          </a:bodyPr>
          <a:lstStyle/>
          <a:p>
            <a:r>
              <a:rPr lang="en-IN" sz="6000" b="1" i="0" dirty="0">
                <a:solidFill>
                  <a:srgbClr val="860A6E"/>
                </a:solidFill>
                <a:effectLst/>
                <a:latin typeface="Arial" panose="020B0604020202020204" pitchFamily="34" charset="0"/>
              </a:rPr>
              <a:t>Coaxial cable</a:t>
            </a:r>
            <a:br>
              <a:rPr lang="en-IN" b="0" i="0" dirty="0">
                <a:solidFill>
                  <a:srgbClr val="42444E"/>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AE743010-DCDC-F219-D4F8-B0664752974E}"/>
              </a:ext>
            </a:extLst>
          </p:cNvPr>
          <p:cNvSpPr>
            <a:spLocks noGrp="1"/>
          </p:cNvSpPr>
          <p:nvPr>
            <p:ph idx="1"/>
          </p:nvPr>
        </p:nvSpPr>
        <p:spPr>
          <a:xfrm>
            <a:off x="838200" y="1343026"/>
            <a:ext cx="10515600" cy="4833937"/>
          </a:xfrm>
        </p:spPr>
        <p:txBody>
          <a:bodyPr>
            <a:normAutofit/>
          </a:bodyPr>
          <a:lstStyle/>
          <a:p>
            <a:r>
              <a:rPr lang="en-US" sz="4000" b="0" i="1" dirty="0">
                <a:solidFill>
                  <a:schemeClr val="accent3">
                    <a:lumMod val="50000"/>
                  </a:schemeClr>
                </a:solidFill>
                <a:effectLst/>
                <a:latin typeface="Arial" panose="020B0604020202020204" pitchFamily="34" charset="0"/>
              </a:rPr>
              <a:t>This cable contains a conductor, insulator, braiding, and sheath. The sheath covers the braiding, the braiding covers the insulation, and the insulation covers the conductor.</a:t>
            </a:r>
            <a:endParaRPr lang="en-IN" sz="4000" i="1" dirty="0">
              <a:solidFill>
                <a:schemeClr val="accent3">
                  <a:lumMod val="50000"/>
                </a:schemeClr>
              </a:solidFill>
            </a:endParaRPr>
          </a:p>
        </p:txBody>
      </p:sp>
    </p:spTree>
    <p:extLst>
      <p:ext uri="{BB962C8B-B14F-4D97-AF65-F5344CB8AC3E}">
        <p14:creationId xmlns:p14="http://schemas.microsoft.com/office/powerpoint/2010/main" val="804380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26BA-29B4-37BE-76E6-A381DCFE2D6E}"/>
              </a:ext>
            </a:extLst>
          </p:cNvPr>
          <p:cNvSpPr>
            <a:spLocks noGrp="1"/>
          </p:cNvSpPr>
          <p:nvPr>
            <p:ph type="title"/>
          </p:nvPr>
        </p:nvSpPr>
        <p:spPr>
          <a:xfrm>
            <a:off x="900112" y="160337"/>
            <a:ext cx="11091863" cy="520700"/>
          </a:xfrm>
        </p:spPr>
        <p:txBody>
          <a:bodyPr>
            <a:normAutofit fontScale="90000"/>
          </a:bodyPr>
          <a:lstStyle/>
          <a:p>
            <a:r>
              <a:rPr lang="en-US" b="0" i="0" u="sng" dirty="0">
                <a:solidFill>
                  <a:srgbClr val="FF0000"/>
                </a:solidFill>
                <a:effectLst/>
                <a:latin typeface="Arial" panose="020B0604020202020204" pitchFamily="34" charset="0"/>
              </a:rPr>
              <a:t>The following image shows these components.</a:t>
            </a:r>
            <a:endParaRPr lang="en-IN" u="sng" dirty="0">
              <a:solidFill>
                <a:srgbClr val="FF0000"/>
              </a:solidFill>
            </a:endParaRPr>
          </a:p>
        </p:txBody>
      </p:sp>
      <p:pic>
        <p:nvPicPr>
          <p:cNvPr id="2050" name="Picture 2" descr="coaxial cable">
            <a:extLst>
              <a:ext uri="{FF2B5EF4-FFF2-40B4-BE49-F238E27FC236}">
                <a16:creationId xmlns:a16="http://schemas.microsoft.com/office/drawing/2014/main" id="{C9BA4AE5-0A5B-2B81-A7A1-00CFBBA5707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199" y="1471613"/>
            <a:ext cx="10820401" cy="4071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03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52F6A7-71B6-4AE9-D90D-C99190568E4C}"/>
              </a:ext>
            </a:extLst>
          </p:cNvPr>
          <p:cNvSpPr txBox="1"/>
          <p:nvPr/>
        </p:nvSpPr>
        <p:spPr>
          <a:xfrm>
            <a:off x="200025" y="428625"/>
            <a:ext cx="11658599" cy="5940088"/>
          </a:xfrm>
          <a:prstGeom prst="rect">
            <a:avLst/>
          </a:prstGeom>
          <a:noFill/>
        </p:spPr>
        <p:txBody>
          <a:bodyPr wrap="square">
            <a:spAutoFit/>
          </a:bodyPr>
          <a:lstStyle/>
          <a:p>
            <a:pPr algn="l"/>
            <a:r>
              <a:rPr lang="en-US" sz="3600" b="1" i="0" dirty="0">
                <a:solidFill>
                  <a:schemeClr val="tx2">
                    <a:lumMod val="50000"/>
                  </a:schemeClr>
                </a:solidFill>
                <a:effectLst/>
                <a:latin typeface="Arial" panose="020B0604020202020204" pitchFamily="34" charset="0"/>
              </a:rPr>
              <a:t>Sheath</a:t>
            </a:r>
          </a:p>
          <a:p>
            <a:pPr algn="just"/>
            <a:r>
              <a:rPr lang="en-US" sz="2400" b="0" i="1" dirty="0">
                <a:solidFill>
                  <a:schemeClr val="accent1">
                    <a:lumMod val="75000"/>
                  </a:schemeClr>
                </a:solidFill>
                <a:effectLst/>
                <a:latin typeface="Arial" panose="020B0604020202020204" pitchFamily="34" charset="0"/>
              </a:rPr>
              <a:t>This is the outer layer of the coaxial cable. It protects the cable from physical damage.</a:t>
            </a:r>
          </a:p>
          <a:p>
            <a:pPr algn="l"/>
            <a:r>
              <a:rPr lang="en-US" sz="3200" b="1" i="0" dirty="0">
                <a:solidFill>
                  <a:schemeClr val="tx2">
                    <a:lumMod val="50000"/>
                  </a:schemeClr>
                </a:solidFill>
                <a:effectLst/>
                <a:latin typeface="Arial" panose="020B0604020202020204" pitchFamily="34" charset="0"/>
              </a:rPr>
              <a:t>Braided shield</a:t>
            </a:r>
          </a:p>
          <a:p>
            <a:pPr algn="just"/>
            <a:r>
              <a:rPr lang="en-US" sz="2400" b="0" i="1" dirty="0">
                <a:solidFill>
                  <a:schemeClr val="accent1">
                    <a:lumMod val="75000"/>
                  </a:schemeClr>
                </a:solidFill>
                <a:effectLst/>
                <a:latin typeface="Arial" panose="020B0604020202020204" pitchFamily="34" charset="0"/>
              </a:rPr>
              <a:t>This shield protects signals from external interference and noise. This shield is built from the same metal that is used to build the core</a:t>
            </a:r>
            <a:r>
              <a:rPr lang="en-US" b="0" i="1" dirty="0">
                <a:solidFill>
                  <a:srgbClr val="212529"/>
                </a:solidFill>
                <a:effectLst/>
                <a:latin typeface="Arial" panose="020B0604020202020204" pitchFamily="34" charset="0"/>
              </a:rPr>
              <a:t>.</a:t>
            </a:r>
          </a:p>
          <a:p>
            <a:pPr algn="l"/>
            <a:r>
              <a:rPr lang="en-US" sz="3600" b="1" i="0" dirty="0">
                <a:solidFill>
                  <a:schemeClr val="tx2">
                    <a:lumMod val="50000"/>
                  </a:schemeClr>
                </a:solidFill>
                <a:effectLst/>
                <a:latin typeface="Arial" panose="020B0604020202020204" pitchFamily="34" charset="0"/>
              </a:rPr>
              <a:t>Insulation</a:t>
            </a:r>
          </a:p>
          <a:p>
            <a:pPr algn="just"/>
            <a:r>
              <a:rPr lang="en-US" sz="2400" b="0" i="1" dirty="0">
                <a:solidFill>
                  <a:schemeClr val="accent1">
                    <a:lumMod val="75000"/>
                  </a:schemeClr>
                </a:solidFill>
                <a:effectLst/>
                <a:latin typeface="Arial" panose="020B0604020202020204" pitchFamily="34" charset="0"/>
              </a:rPr>
              <a:t>Insulation protects the core. It also keeps the core separate from the braided shield. Since both the core and the braided shield use the same metal, without this layer, they will touch each other and create a short-circuit in the wire.</a:t>
            </a:r>
          </a:p>
          <a:p>
            <a:pPr algn="l"/>
            <a:r>
              <a:rPr lang="en-US" sz="3600" b="1" i="0" dirty="0">
                <a:solidFill>
                  <a:schemeClr val="tx2">
                    <a:lumMod val="50000"/>
                  </a:schemeClr>
                </a:solidFill>
                <a:effectLst/>
                <a:latin typeface="Arial" panose="020B0604020202020204" pitchFamily="34" charset="0"/>
              </a:rPr>
              <a:t>Conductor</a:t>
            </a:r>
          </a:p>
          <a:p>
            <a:pPr algn="just"/>
            <a:r>
              <a:rPr lang="en-US" sz="2400" b="0" i="1" dirty="0">
                <a:solidFill>
                  <a:schemeClr val="accent1">
                    <a:lumMod val="75000"/>
                  </a:schemeClr>
                </a:solidFill>
                <a:effectLst/>
                <a:latin typeface="Arial" panose="020B0604020202020204" pitchFamily="34" charset="0"/>
              </a:rPr>
              <a:t>The conductor carries electromagnetic signals. Based on conductor a coaxial cable can be categorized into two types; single-core coaxial cable and multi-core coaxial cable.</a:t>
            </a:r>
          </a:p>
        </p:txBody>
      </p:sp>
    </p:spTree>
    <p:extLst>
      <p:ext uri="{BB962C8B-B14F-4D97-AF65-F5344CB8AC3E}">
        <p14:creationId xmlns:p14="http://schemas.microsoft.com/office/powerpoint/2010/main" val="3214851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EAB78-385D-3B26-8089-B745A49487BF}"/>
              </a:ext>
            </a:extLst>
          </p:cNvPr>
          <p:cNvSpPr>
            <a:spLocks noGrp="1"/>
          </p:cNvSpPr>
          <p:nvPr>
            <p:ph type="ctrTitle"/>
          </p:nvPr>
        </p:nvSpPr>
        <p:spPr>
          <a:xfrm>
            <a:off x="682173" y="127000"/>
            <a:ext cx="11132456" cy="1353457"/>
          </a:xfrm>
        </p:spPr>
        <p:txBody>
          <a:bodyPr>
            <a:normAutofit fontScale="90000"/>
          </a:bodyPr>
          <a:lstStyle/>
          <a:p>
            <a:r>
              <a:rPr lang="en-US" sz="4900" b="1" i="0" u="sng" dirty="0">
                <a:solidFill>
                  <a:srgbClr val="860A6E"/>
                </a:solidFill>
                <a:effectLst/>
                <a:latin typeface="Arial" panose="020B0604020202020204" pitchFamily="34" charset="0"/>
              </a:rPr>
              <a:t>Coaxial cables in computer networks</a:t>
            </a:r>
            <a:br>
              <a:rPr lang="en-US" b="0" i="0" dirty="0">
                <a:solidFill>
                  <a:srgbClr val="42444E"/>
                </a:solidFill>
                <a:effectLst/>
                <a:latin typeface="Arial" panose="020B0604020202020204" pitchFamily="34" charset="0"/>
              </a:rPr>
            </a:br>
            <a:endParaRPr lang="en-IN" dirty="0"/>
          </a:p>
        </p:txBody>
      </p:sp>
      <p:sp>
        <p:nvSpPr>
          <p:cNvPr id="3" name="Subtitle 2">
            <a:extLst>
              <a:ext uri="{FF2B5EF4-FFF2-40B4-BE49-F238E27FC236}">
                <a16:creationId xmlns:a16="http://schemas.microsoft.com/office/drawing/2014/main" id="{F403F0B0-00FD-F7D7-2789-77180BB5B44E}"/>
              </a:ext>
            </a:extLst>
          </p:cNvPr>
          <p:cNvSpPr>
            <a:spLocks noGrp="1"/>
          </p:cNvSpPr>
          <p:nvPr>
            <p:ph type="subTitle" idx="1"/>
          </p:nvPr>
        </p:nvSpPr>
        <p:spPr>
          <a:xfrm>
            <a:off x="493487" y="1480457"/>
            <a:ext cx="11205026" cy="4630057"/>
          </a:xfrm>
        </p:spPr>
        <p:txBody>
          <a:bodyPr/>
          <a:lstStyle/>
          <a:p>
            <a:pPr algn="just"/>
            <a:r>
              <a:rPr lang="en-US" sz="2800" b="0" i="1" dirty="0">
                <a:solidFill>
                  <a:schemeClr val="accent1">
                    <a:lumMod val="75000"/>
                  </a:schemeClr>
                </a:solidFill>
                <a:effectLst/>
                <a:latin typeface="Arial" panose="020B0604020202020204" pitchFamily="34" charset="0"/>
              </a:rPr>
              <a:t>The coaxial cables were not primarily developed for the computer network. These cables were developed for general purposes. They were in use even before computer networks came into existence. They are still used even their use in computer networks has been completely discontinued.</a:t>
            </a:r>
          </a:p>
          <a:p>
            <a:pPr algn="just"/>
            <a:endParaRPr lang="en-US" sz="2800" b="0" i="1" dirty="0">
              <a:solidFill>
                <a:schemeClr val="accent1">
                  <a:lumMod val="75000"/>
                </a:schemeClr>
              </a:solidFill>
              <a:effectLst/>
              <a:latin typeface="Arial" panose="020B0604020202020204" pitchFamily="34" charset="0"/>
            </a:endParaRPr>
          </a:p>
          <a:p>
            <a:pPr algn="just"/>
            <a:r>
              <a:rPr lang="en-US" sz="2800" b="0" i="1" dirty="0">
                <a:solidFill>
                  <a:schemeClr val="accent1">
                    <a:lumMod val="75000"/>
                  </a:schemeClr>
                </a:solidFill>
                <a:effectLst/>
                <a:latin typeface="Arial" panose="020B0604020202020204" pitchFamily="34" charset="0"/>
              </a:rPr>
              <a:t>     At the beginning of computer networking, when there were no dedicated media cables available for computer networks, network administrators began using coaxial cables to build computer networks.</a:t>
            </a:r>
          </a:p>
          <a:p>
            <a:endParaRPr lang="en-IN" dirty="0"/>
          </a:p>
        </p:txBody>
      </p:sp>
    </p:spTree>
    <p:extLst>
      <p:ext uri="{BB962C8B-B14F-4D97-AF65-F5344CB8AC3E}">
        <p14:creationId xmlns:p14="http://schemas.microsoft.com/office/powerpoint/2010/main" val="524685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BC58-FD96-6237-B9AE-197AC2620764}"/>
              </a:ext>
            </a:extLst>
          </p:cNvPr>
          <p:cNvSpPr>
            <a:spLocks noGrp="1"/>
          </p:cNvSpPr>
          <p:nvPr>
            <p:ph type="title"/>
          </p:nvPr>
        </p:nvSpPr>
        <p:spPr>
          <a:xfrm>
            <a:off x="838200" y="232229"/>
            <a:ext cx="10515600" cy="899885"/>
          </a:xfrm>
        </p:spPr>
        <p:txBody>
          <a:bodyPr>
            <a:normAutofit fontScale="90000"/>
          </a:bodyPr>
          <a:lstStyle/>
          <a:p>
            <a:r>
              <a:rPr lang="en-IN" b="1" i="0" dirty="0">
                <a:solidFill>
                  <a:srgbClr val="860A6E"/>
                </a:solidFill>
                <a:effectLst/>
                <a:latin typeface="Arial" panose="020B0604020202020204" pitchFamily="34" charset="0"/>
              </a:rPr>
              <a:t>Twisted-pair cables</a:t>
            </a:r>
            <a:br>
              <a:rPr lang="en-IN" b="0" i="0" dirty="0">
                <a:solidFill>
                  <a:srgbClr val="42444E"/>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6FC6572F-BAF9-3F99-5D55-EDF8618BA22F}"/>
              </a:ext>
            </a:extLst>
          </p:cNvPr>
          <p:cNvSpPr>
            <a:spLocks noGrp="1"/>
          </p:cNvSpPr>
          <p:nvPr>
            <p:ph idx="1"/>
          </p:nvPr>
        </p:nvSpPr>
        <p:spPr>
          <a:xfrm>
            <a:off x="304801" y="1233714"/>
            <a:ext cx="11553370" cy="4992915"/>
          </a:xfrm>
        </p:spPr>
        <p:txBody>
          <a:bodyPr/>
          <a:lstStyle/>
          <a:p>
            <a:pPr marL="0" indent="0" algn="just">
              <a:buNone/>
            </a:pPr>
            <a:r>
              <a:rPr lang="en-US" b="0" i="1" dirty="0">
                <a:solidFill>
                  <a:schemeClr val="tx2">
                    <a:lumMod val="75000"/>
                  </a:schemeClr>
                </a:solidFill>
                <a:effectLst/>
                <a:latin typeface="Arial" panose="020B0604020202020204" pitchFamily="34" charset="0"/>
              </a:rPr>
              <a:t>The twisted-pair cable was primarily developed for computer networks. This cable is also known as </a:t>
            </a:r>
            <a:r>
              <a:rPr lang="en-US" b="1" i="1" dirty="0">
                <a:solidFill>
                  <a:schemeClr val="tx2">
                    <a:lumMod val="75000"/>
                  </a:schemeClr>
                </a:solidFill>
                <a:effectLst/>
                <a:latin typeface="Arial" panose="020B0604020202020204" pitchFamily="34" charset="0"/>
              </a:rPr>
              <a:t>Ethernet cable</a:t>
            </a:r>
            <a:r>
              <a:rPr lang="en-US" b="0" i="1" dirty="0">
                <a:solidFill>
                  <a:schemeClr val="tx2">
                    <a:lumMod val="75000"/>
                  </a:schemeClr>
                </a:solidFill>
                <a:effectLst/>
                <a:latin typeface="Arial" panose="020B0604020202020204" pitchFamily="34" charset="0"/>
              </a:rPr>
              <a:t>. Almost all modern LAN computer networks use this cable.</a:t>
            </a:r>
          </a:p>
          <a:p>
            <a:pPr marL="0" indent="0" algn="just">
              <a:buNone/>
            </a:pPr>
            <a:endParaRPr lang="en-US" b="0" i="0" dirty="0">
              <a:solidFill>
                <a:srgbClr val="212529"/>
              </a:solidFill>
              <a:effectLst/>
              <a:latin typeface="Arial" panose="020B0604020202020204" pitchFamily="34" charset="0"/>
            </a:endParaRPr>
          </a:p>
          <a:p>
            <a:pPr marL="0" indent="0" algn="just">
              <a:buNone/>
            </a:pPr>
            <a:r>
              <a:rPr lang="en-US" b="0" i="1" dirty="0">
                <a:solidFill>
                  <a:schemeClr val="tx2">
                    <a:lumMod val="75000"/>
                  </a:schemeClr>
                </a:solidFill>
                <a:effectLst/>
                <a:latin typeface="Arial" panose="020B0604020202020204" pitchFamily="34" charset="0"/>
              </a:rPr>
              <a:t>   This cable consists of color-coded pairs of insulated copper wires. Every two wires are twisted around each other to form pair. Usually, there are four pairs. Each pair has one solid color and one stripped color wire. Solid colors are blue, brown, green, and orange. In stripped color, the solid color is mixed with the white color.</a:t>
            </a:r>
          </a:p>
          <a:p>
            <a:endParaRPr lang="en-IN" dirty="0"/>
          </a:p>
        </p:txBody>
      </p:sp>
    </p:spTree>
    <p:extLst>
      <p:ext uri="{BB962C8B-B14F-4D97-AF65-F5344CB8AC3E}">
        <p14:creationId xmlns:p14="http://schemas.microsoft.com/office/powerpoint/2010/main" val="1242665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978714-E723-98F4-403E-A2FFBB2106F1}"/>
              </a:ext>
            </a:extLst>
          </p:cNvPr>
          <p:cNvSpPr txBox="1"/>
          <p:nvPr/>
        </p:nvSpPr>
        <p:spPr>
          <a:xfrm>
            <a:off x="769257" y="1262743"/>
            <a:ext cx="10943771" cy="4647426"/>
          </a:xfrm>
          <a:prstGeom prst="rect">
            <a:avLst/>
          </a:prstGeom>
          <a:noFill/>
        </p:spPr>
        <p:txBody>
          <a:bodyPr wrap="square">
            <a:spAutoFit/>
          </a:bodyPr>
          <a:lstStyle/>
          <a:p>
            <a:pPr algn="just"/>
            <a:r>
              <a:rPr lang="en-US" sz="3200" b="0" i="1" dirty="0">
                <a:solidFill>
                  <a:srgbClr val="212529"/>
                </a:solidFill>
                <a:effectLst/>
                <a:latin typeface="Arial" panose="020B0604020202020204" pitchFamily="34" charset="0"/>
              </a:rPr>
              <a:t>Based on how pairs are stripped in the plastic sheath, there are two types of twisted-pair cable; UTP and STP.</a:t>
            </a:r>
          </a:p>
          <a:p>
            <a:pPr algn="just"/>
            <a:endParaRPr lang="en-US" sz="3200" b="0" i="1" dirty="0">
              <a:solidFill>
                <a:srgbClr val="212529"/>
              </a:solidFill>
              <a:effectLst/>
              <a:latin typeface="Arial" panose="020B0604020202020204" pitchFamily="34" charset="0"/>
            </a:endParaRPr>
          </a:p>
          <a:p>
            <a:pPr algn="just"/>
            <a:r>
              <a:rPr lang="en-US" sz="3200" b="0" i="1" dirty="0">
                <a:solidFill>
                  <a:srgbClr val="212529"/>
                </a:solidFill>
                <a:effectLst/>
                <a:latin typeface="Arial" panose="020B0604020202020204" pitchFamily="34" charset="0"/>
              </a:rPr>
              <a:t>In the </a:t>
            </a:r>
            <a:r>
              <a:rPr lang="en-US" sz="3600" b="1" i="1" dirty="0">
                <a:solidFill>
                  <a:srgbClr val="92D050"/>
                </a:solidFill>
                <a:effectLst/>
                <a:latin typeface="Arial" panose="020B0604020202020204" pitchFamily="34" charset="0"/>
              </a:rPr>
              <a:t>UTP (Unshielded twisted-pair) cable</a:t>
            </a:r>
            <a:r>
              <a:rPr lang="en-US" sz="3200" b="0" i="1" dirty="0">
                <a:solidFill>
                  <a:srgbClr val="212529"/>
                </a:solidFill>
                <a:effectLst/>
                <a:latin typeface="Arial" panose="020B0604020202020204" pitchFamily="34" charset="0"/>
              </a:rPr>
              <a:t>, all pairs are wrapped in a single plastic sheath.</a:t>
            </a:r>
          </a:p>
          <a:p>
            <a:pPr algn="just"/>
            <a:endParaRPr lang="en-US" sz="3200" b="0" i="1" dirty="0">
              <a:solidFill>
                <a:srgbClr val="212529"/>
              </a:solidFill>
              <a:effectLst/>
              <a:latin typeface="Arial" panose="020B0604020202020204" pitchFamily="34" charset="0"/>
            </a:endParaRPr>
          </a:p>
          <a:p>
            <a:pPr algn="just"/>
            <a:r>
              <a:rPr lang="en-US" sz="3200" b="0" i="1" dirty="0">
                <a:solidFill>
                  <a:srgbClr val="212529"/>
                </a:solidFill>
                <a:effectLst/>
                <a:latin typeface="Arial" panose="020B0604020202020204" pitchFamily="34" charset="0"/>
              </a:rPr>
              <a:t>In the </a:t>
            </a:r>
            <a:r>
              <a:rPr lang="en-US" sz="3600" b="1" i="1" dirty="0">
                <a:solidFill>
                  <a:srgbClr val="92D050"/>
                </a:solidFill>
                <a:effectLst/>
                <a:latin typeface="Arial" panose="020B0604020202020204" pitchFamily="34" charset="0"/>
              </a:rPr>
              <a:t>STP (Shielded twisted-pair) cable</a:t>
            </a:r>
            <a:r>
              <a:rPr lang="en-US" sz="3200" b="0" i="1" dirty="0">
                <a:solidFill>
                  <a:srgbClr val="212529"/>
                </a:solidFill>
                <a:effectLst/>
                <a:latin typeface="Arial" panose="020B0604020202020204" pitchFamily="34" charset="0"/>
              </a:rPr>
              <a:t>, each pair is wrapped with an additional metal shield, then all pairs are wrapped in a single outer plastic sheath</a:t>
            </a:r>
            <a:r>
              <a:rPr lang="en-US" b="0" i="0" dirty="0">
                <a:solidFill>
                  <a:srgbClr val="212529"/>
                </a:solidFill>
                <a:effectLst/>
                <a:latin typeface="Arial" panose="020B0604020202020204" pitchFamily="34" charset="0"/>
              </a:rPr>
              <a:t>.</a:t>
            </a:r>
          </a:p>
        </p:txBody>
      </p:sp>
    </p:spTree>
    <p:extLst>
      <p:ext uri="{BB962C8B-B14F-4D97-AF65-F5344CB8AC3E}">
        <p14:creationId xmlns:p14="http://schemas.microsoft.com/office/powerpoint/2010/main" val="2075517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478B5-5EA4-0496-5EB6-266447393C56}"/>
              </a:ext>
            </a:extLst>
          </p:cNvPr>
          <p:cNvSpPr>
            <a:spLocks noGrp="1"/>
          </p:cNvSpPr>
          <p:nvPr>
            <p:ph type="title"/>
          </p:nvPr>
        </p:nvSpPr>
        <p:spPr>
          <a:xfrm>
            <a:off x="620486" y="283028"/>
            <a:ext cx="10515600" cy="796018"/>
          </a:xfrm>
        </p:spPr>
        <p:txBody>
          <a:bodyPr>
            <a:normAutofit fontScale="90000"/>
          </a:bodyPr>
          <a:lstStyle/>
          <a:p>
            <a:r>
              <a:rPr lang="en-IN" sz="4900" b="1" i="0" dirty="0">
                <a:solidFill>
                  <a:schemeClr val="accent2">
                    <a:lumMod val="50000"/>
                  </a:schemeClr>
                </a:solidFill>
                <a:effectLst/>
                <a:latin typeface="Arial" panose="020B0604020202020204" pitchFamily="34" charset="0"/>
              </a:rPr>
              <a:t>Fiber optic cable</a:t>
            </a:r>
            <a:br>
              <a:rPr lang="en-IN" b="0" i="0" dirty="0">
                <a:solidFill>
                  <a:srgbClr val="42444E"/>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C64AA7CE-D961-F809-1829-4BD9F7748E62}"/>
              </a:ext>
            </a:extLst>
          </p:cNvPr>
          <p:cNvSpPr>
            <a:spLocks noGrp="1"/>
          </p:cNvSpPr>
          <p:nvPr>
            <p:ph idx="1"/>
          </p:nvPr>
        </p:nvSpPr>
        <p:spPr>
          <a:xfrm>
            <a:off x="348343" y="972457"/>
            <a:ext cx="11005457" cy="5204506"/>
          </a:xfrm>
        </p:spPr>
        <p:txBody>
          <a:bodyPr/>
          <a:lstStyle/>
          <a:p>
            <a:pPr marL="0" indent="0" algn="just">
              <a:buNone/>
            </a:pPr>
            <a:r>
              <a:rPr lang="en-US" b="0" i="1" dirty="0">
                <a:solidFill>
                  <a:srgbClr val="212529"/>
                </a:solidFill>
                <a:effectLst/>
                <a:latin typeface="Arial" panose="020B0604020202020204" pitchFamily="34" charset="0"/>
              </a:rPr>
              <a:t>This cable consists of a core, cladding, buffer, and jacket. The core is made from thin strands of glass or plastic that can carry data over a long distance. The core is wrapped in the cladding; the cladding is wrapped in the buffer, and the buffer is wrapped in the jacket.</a:t>
            </a:r>
          </a:p>
          <a:p>
            <a:pPr marL="0" indent="0" algn="just">
              <a:buNone/>
            </a:pPr>
            <a:endParaRPr lang="en-US" b="0" i="1" dirty="0">
              <a:solidFill>
                <a:srgbClr val="212529"/>
              </a:solidFill>
              <a:effectLst/>
              <a:latin typeface="Arial" panose="020B0604020202020204" pitchFamily="34" charset="0"/>
            </a:endParaRPr>
          </a:p>
          <a:p>
            <a:pPr algn="just"/>
            <a:r>
              <a:rPr lang="en-US" b="0" i="1" dirty="0">
                <a:solidFill>
                  <a:schemeClr val="accent1">
                    <a:lumMod val="60000"/>
                    <a:lumOff val="40000"/>
                  </a:schemeClr>
                </a:solidFill>
                <a:effectLst/>
                <a:latin typeface="Arial" panose="020B0604020202020204" pitchFamily="34" charset="0"/>
              </a:rPr>
              <a:t>Core carries the data signals in the form of light.</a:t>
            </a:r>
          </a:p>
          <a:p>
            <a:pPr algn="l">
              <a:buFont typeface="Arial" panose="020B0604020202020204" pitchFamily="34" charset="0"/>
              <a:buChar char="•"/>
            </a:pPr>
            <a:r>
              <a:rPr lang="en-US" b="0" i="1" dirty="0">
                <a:solidFill>
                  <a:schemeClr val="accent1">
                    <a:lumMod val="60000"/>
                    <a:lumOff val="40000"/>
                  </a:schemeClr>
                </a:solidFill>
                <a:effectLst/>
                <a:latin typeface="Arial" panose="020B0604020202020204" pitchFamily="34" charset="0"/>
              </a:rPr>
              <a:t>Cladding reflects light back to the core.</a:t>
            </a:r>
          </a:p>
          <a:p>
            <a:pPr algn="l">
              <a:buFont typeface="Arial" panose="020B0604020202020204" pitchFamily="34" charset="0"/>
              <a:buChar char="•"/>
            </a:pPr>
            <a:r>
              <a:rPr lang="en-US" b="0" i="1" dirty="0">
                <a:solidFill>
                  <a:schemeClr val="accent1">
                    <a:lumMod val="60000"/>
                    <a:lumOff val="40000"/>
                  </a:schemeClr>
                </a:solidFill>
                <a:effectLst/>
                <a:latin typeface="Arial" panose="020B0604020202020204" pitchFamily="34" charset="0"/>
              </a:rPr>
              <a:t>Buffer protects the light from leaking.</a:t>
            </a:r>
          </a:p>
          <a:p>
            <a:pPr algn="l">
              <a:buFont typeface="Arial" panose="020B0604020202020204" pitchFamily="34" charset="0"/>
              <a:buChar char="•"/>
            </a:pPr>
            <a:r>
              <a:rPr lang="en-US" b="0" i="1" dirty="0">
                <a:solidFill>
                  <a:schemeClr val="accent1">
                    <a:lumMod val="60000"/>
                    <a:lumOff val="40000"/>
                  </a:schemeClr>
                </a:solidFill>
                <a:effectLst/>
                <a:latin typeface="Arial" panose="020B0604020202020204" pitchFamily="34" charset="0"/>
              </a:rPr>
              <a:t>The jacket protects the cable from physical damage.</a:t>
            </a:r>
          </a:p>
          <a:p>
            <a:endParaRPr lang="en-IN" dirty="0"/>
          </a:p>
        </p:txBody>
      </p:sp>
    </p:spTree>
    <p:extLst>
      <p:ext uri="{BB962C8B-B14F-4D97-AF65-F5344CB8AC3E}">
        <p14:creationId xmlns:p14="http://schemas.microsoft.com/office/powerpoint/2010/main" val="2607836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BCC52-9E58-D194-42C7-C9944041FD37}"/>
              </a:ext>
            </a:extLst>
          </p:cNvPr>
          <p:cNvSpPr>
            <a:spLocks noGrp="1"/>
          </p:cNvSpPr>
          <p:nvPr>
            <p:ph type="title"/>
          </p:nvPr>
        </p:nvSpPr>
        <p:spPr>
          <a:xfrm>
            <a:off x="831850" y="1709738"/>
            <a:ext cx="10515600" cy="4400776"/>
          </a:xfrm>
        </p:spPr>
        <p:txBody>
          <a:bodyPr>
            <a:normAutofit fontScale="90000"/>
          </a:bodyPr>
          <a:lstStyle/>
          <a:p>
            <a:r>
              <a:rPr lang="en-US" sz="3100" b="0" i="1" dirty="0">
                <a:solidFill>
                  <a:srgbClr val="212529"/>
                </a:solidFill>
                <a:effectLst/>
                <a:latin typeface="Arial" panose="020B0604020202020204" pitchFamily="34" charset="0"/>
              </a:rPr>
              <a:t>Fiber optic cable is completely immune to EMI and RFI. This cable can transmit data over a long distance at the highest speed. It can transmit data up to 40 kilometers at the speed of 100Gbps.</a:t>
            </a:r>
            <a:br>
              <a:rPr lang="en-US" sz="3100" b="0" i="1" dirty="0">
                <a:solidFill>
                  <a:srgbClr val="212529"/>
                </a:solidFill>
                <a:effectLst/>
                <a:latin typeface="Arial" panose="020B0604020202020204" pitchFamily="34" charset="0"/>
              </a:rPr>
            </a:br>
            <a:br>
              <a:rPr lang="en-US" sz="4000" b="0" i="0" dirty="0">
                <a:solidFill>
                  <a:srgbClr val="212529"/>
                </a:solidFill>
                <a:effectLst/>
                <a:latin typeface="Arial" panose="020B0604020202020204" pitchFamily="34" charset="0"/>
              </a:rPr>
            </a:br>
            <a:r>
              <a:rPr lang="en-US" sz="4000" b="0" i="0" dirty="0">
                <a:solidFill>
                  <a:srgbClr val="212529"/>
                </a:solidFill>
                <a:effectLst/>
                <a:latin typeface="Arial" panose="020B0604020202020204" pitchFamily="34" charset="0"/>
              </a:rPr>
              <a:t>  </a:t>
            </a:r>
            <a:r>
              <a:rPr lang="en-US" sz="3600" b="0" i="1" dirty="0">
                <a:solidFill>
                  <a:srgbClr val="212529"/>
                </a:solidFill>
                <a:effectLst/>
                <a:latin typeface="Arial" panose="020B0604020202020204" pitchFamily="34" charset="0"/>
              </a:rPr>
              <a:t>Fiber optic uses light to send data. It reflects light from one endpoint to another. Based on how many beams of light are transmitted at a given time, there are two types of fiber optical cable; SMF and MMF.</a:t>
            </a:r>
            <a:br>
              <a:rPr lang="en-US" sz="3600" b="0" i="1" dirty="0">
                <a:solidFill>
                  <a:srgbClr val="212529"/>
                </a:solidFill>
                <a:effectLst/>
                <a:latin typeface="Arial" panose="020B0604020202020204" pitchFamily="34" charset="0"/>
              </a:rPr>
            </a:br>
            <a:endParaRPr lang="en-IN" sz="3600" i="1" dirty="0"/>
          </a:p>
        </p:txBody>
      </p:sp>
    </p:spTree>
    <p:extLst>
      <p:ext uri="{BB962C8B-B14F-4D97-AF65-F5344CB8AC3E}">
        <p14:creationId xmlns:p14="http://schemas.microsoft.com/office/powerpoint/2010/main" val="806594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798</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Network Cable Types </vt:lpstr>
      <vt:lpstr>Coaxial cable </vt:lpstr>
      <vt:lpstr>The following image shows these components.</vt:lpstr>
      <vt:lpstr>PowerPoint Presentation</vt:lpstr>
      <vt:lpstr>Coaxial cables in computer networks </vt:lpstr>
      <vt:lpstr>Twisted-pair cables </vt:lpstr>
      <vt:lpstr>PowerPoint Presentation</vt:lpstr>
      <vt:lpstr>Fiber optic cable </vt:lpstr>
      <vt:lpstr>Fiber optic cable is completely immune to EMI and RFI. This cable can transmit data over a long distance at the highest speed. It can transmit data up to 40 kilometers at the speed of 100Gbps.    Fiber optic uses light to send data. It reflects light from one endpoint to another. Based on how many beams of light are transmitted at a given time, there are two types of fiber optical cable; SMF and MMF.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Cable Types</dc:title>
  <dc:creator>Sampriti Sadhukhan</dc:creator>
  <cp:lastModifiedBy>Sampriti Sadhukhan</cp:lastModifiedBy>
  <cp:revision>2</cp:revision>
  <dcterms:created xsi:type="dcterms:W3CDTF">2024-03-12T11:35:46Z</dcterms:created>
  <dcterms:modified xsi:type="dcterms:W3CDTF">2024-03-12T13:31:07Z</dcterms:modified>
</cp:coreProperties>
</file>