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1" r:id="rId4"/>
    <p:sldId id="264" r:id="rId5"/>
    <p:sldId id="301" r:id="rId6"/>
    <p:sldId id="306" r:id="rId7"/>
    <p:sldId id="300" r:id="rId8"/>
    <p:sldId id="296" r:id="rId9"/>
    <p:sldId id="297" r:id="rId10"/>
    <p:sldId id="302" r:id="rId11"/>
    <p:sldId id="298" r:id="rId12"/>
    <p:sldId id="269" r:id="rId13"/>
    <p:sldId id="268" r:id="rId14"/>
    <p:sldId id="303" r:id="rId15"/>
    <p:sldId id="278" r:id="rId16"/>
    <p:sldId id="265" r:id="rId17"/>
    <p:sldId id="272" r:id="rId18"/>
    <p:sldId id="273" r:id="rId19"/>
    <p:sldId id="279" r:id="rId20"/>
    <p:sldId id="291" r:id="rId21"/>
    <p:sldId id="307" r:id="rId22"/>
    <p:sldId id="295" r:id="rId23"/>
    <p:sldId id="294" r:id="rId24"/>
    <p:sldId id="293" r:id="rId25"/>
    <p:sldId id="280" r:id="rId26"/>
    <p:sldId id="282" r:id="rId27"/>
    <p:sldId id="305" r:id="rId28"/>
    <p:sldId id="288" r:id="rId29"/>
    <p:sldId id="289" r:id="rId30"/>
    <p:sldId id="290" r:id="rId31"/>
    <p:sldId id="281" r:id="rId32"/>
    <p:sldId id="283" r:id="rId33"/>
    <p:sldId id="287" r:id="rId34"/>
    <p:sldId id="284" r:id="rId35"/>
    <p:sldId id="308" r:id="rId36"/>
    <p:sldId id="299" r:id="rId37"/>
    <p:sldId id="26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C"/>
    <a:srgbClr val="F6F8FC"/>
    <a:srgbClr val="008DD5"/>
    <a:srgbClr val="EAEAEA"/>
    <a:srgbClr val="F3FCFF"/>
    <a:srgbClr val="DDF6FF"/>
    <a:srgbClr val="00547E"/>
    <a:srgbClr val="ECECEC"/>
    <a:srgbClr val="0080C0"/>
    <a:srgbClr val="345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1455173"/>
            <a:ext cx="8305800" cy="1061731"/>
          </a:xfrm>
        </p:spPr>
        <p:txBody>
          <a:bodyPr anchor="b"/>
          <a:lstStyle>
            <a:lvl1pPr algn="l">
              <a:defRPr sz="600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2800294"/>
            <a:ext cx="83058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姓名 </a:t>
            </a:r>
            <a:endParaRPr lang="en-US" altLang="zh-CN" dirty="0" smtClean="0"/>
          </a:p>
          <a:p>
            <a:r>
              <a:rPr lang="zh-CN" altLang="en-US" dirty="0" smtClean="0"/>
              <a:t>公司 职位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8357-9165-45E6-A49D-E5BA1E0E2C0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908D-9A1D-4F3C-8A17-75E3C98663F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8357-9165-45E6-A49D-E5BA1E0E2C0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908D-9A1D-4F3C-8A17-75E3C9866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0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825909"/>
            <a:ext cx="5106343" cy="61852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SPEAKER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459794" y="825909"/>
            <a:ext cx="4964419" cy="5043079"/>
          </a:xfr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9742"/>
            <a:ext cx="5107931" cy="639097"/>
          </a:xfrm>
        </p:spPr>
        <p:txBody>
          <a:bodyPr/>
          <a:lstStyle>
            <a:lvl1pPr marL="0" indent="0">
              <a:buNone/>
              <a:defRPr sz="160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Company Title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8357-9165-45E6-A49D-E5BA1E0E2C0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908D-9A1D-4F3C-8A17-75E3C98663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"/>
          <p:cNvSpPr txBox="1">
            <a:spLocks/>
          </p:cNvSpPr>
          <p:nvPr userDrawn="1"/>
        </p:nvSpPr>
        <p:spPr>
          <a:xfrm>
            <a:off x="838199" y="1367914"/>
            <a:ext cx="5200135" cy="792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800" b="1" dirty="0" smtClean="0">
                <a:solidFill>
                  <a:srgbClr val="0073AC"/>
                </a:solidFill>
              </a:rPr>
              <a:t>INTRODUCTION</a:t>
            </a:r>
            <a:endParaRPr lang="zh-CN" altLang="en-US" sz="4800" b="1" dirty="0">
              <a:solidFill>
                <a:srgbClr val="0073AC"/>
              </a:solidFill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838200" y="2084173"/>
            <a:ext cx="5109519" cy="12555"/>
          </a:xfrm>
          <a:prstGeom prst="line">
            <a:avLst/>
          </a:prstGeom>
          <a:ln w="12700">
            <a:solidFill>
              <a:srgbClr val="0073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3"/>
          <p:cNvSpPr>
            <a:spLocks noGrp="1"/>
          </p:cNvSpPr>
          <p:nvPr>
            <p:ph type="body" sz="half" idx="13" hasCustomPrompt="1"/>
          </p:nvPr>
        </p:nvSpPr>
        <p:spPr>
          <a:xfrm>
            <a:off x="838200" y="3016712"/>
            <a:ext cx="5107931" cy="286210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教育经历</a:t>
            </a:r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工作经历</a:t>
            </a:r>
            <a:endParaRPr lang="en-US" altLang="zh-CN" dirty="0" smtClean="0"/>
          </a:p>
        </p:txBody>
      </p:sp>
      <p:sp>
        <p:nvSpPr>
          <p:cNvPr id="18" name="矩形 17"/>
          <p:cNvSpPr/>
          <p:nvPr userDrawn="1"/>
        </p:nvSpPr>
        <p:spPr>
          <a:xfrm>
            <a:off x="0" y="6570447"/>
            <a:ext cx="12192000" cy="288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94973" y="6609776"/>
            <a:ext cx="3293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0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2020Labs</a:t>
            </a:r>
            <a:endParaRPr lang="zh-CN" altLang="en-US" sz="800" b="0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0151"/>
            <a:ext cx="288000" cy="288000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8883447" y="6605859"/>
            <a:ext cx="3293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b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sz="800" b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54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825909"/>
            <a:ext cx="3658071" cy="61852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TABLE OF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8357-9165-45E6-A49D-E5BA1E0E2C0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908D-9A1D-4F3C-8A17-75E3C98663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"/>
          <p:cNvSpPr txBox="1">
            <a:spLocks/>
          </p:cNvSpPr>
          <p:nvPr userDrawn="1"/>
        </p:nvSpPr>
        <p:spPr>
          <a:xfrm>
            <a:off x="838200" y="1397410"/>
            <a:ext cx="3659659" cy="792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4800" b="1" dirty="0" smtClean="0">
                <a:solidFill>
                  <a:srgbClr val="0073AC"/>
                </a:solidFill>
              </a:rPr>
              <a:t>CONTENTS </a:t>
            </a:r>
            <a:endParaRPr lang="zh-CN" altLang="en-US" sz="4800" b="1" dirty="0">
              <a:solidFill>
                <a:srgbClr val="0073AC"/>
              </a:solidFill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877528" y="2125362"/>
            <a:ext cx="3620331" cy="30360"/>
          </a:xfrm>
          <a:prstGeom prst="line">
            <a:avLst/>
          </a:prstGeom>
          <a:ln w="12700">
            <a:solidFill>
              <a:srgbClr val="0073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 userDrawn="1"/>
        </p:nvSpPr>
        <p:spPr>
          <a:xfrm>
            <a:off x="0" y="6570447"/>
            <a:ext cx="12192000" cy="288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 userDrawn="1"/>
        </p:nvSpPr>
        <p:spPr>
          <a:xfrm>
            <a:off x="294973" y="6609776"/>
            <a:ext cx="3293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0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2020Labs</a:t>
            </a:r>
            <a:endParaRPr lang="zh-CN" altLang="en-US" sz="800" b="0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0151"/>
            <a:ext cx="288000" cy="288000"/>
          </a:xfrm>
          <a:prstGeom prst="rect">
            <a:avLst/>
          </a:prstGeom>
        </p:spPr>
      </p:pic>
      <p:sp>
        <p:nvSpPr>
          <p:cNvPr id="25" name="文本框 24"/>
          <p:cNvSpPr txBox="1"/>
          <p:nvPr userDrawn="1"/>
        </p:nvSpPr>
        <p:spPr>
          <a:xfrm>
            <a:off x="8883447" y="6605859"/>
            <a:ext cx="3293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b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sz="800" b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392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8357-9165-45E6-A49D-E5BA1E0E2C0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908D-9A1D-4F3C-8A17-75E3C9866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752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8357-9165-45E6-A49D-E5BA1E0E2C0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908D-9A1D-4F3C-8A17-75E3C9866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59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766219"/>
            <a:ext cx="6402859" cy="1325563"/>
          </a:xfrm>
        </p:spPr>
        <p:txBody>
          <a:bodyPr/>
          <a:lstStyle>
            <a:lvl1pPr algn="ctr">
              <a:defRPr>
                <a:solidFill>
                  <a:srgbClr val="008DD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8357-9165-45E6-A49D-E5BA1E0E2C0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908D-9A1D-4F3C-8A17-75E3C98663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7529384" y="0"/>
            <a:ext cx="4656107" cy="6858000"/>
          </a:xfrm>
          <a:prstGeom prst="rect">
            <a:avLst/>
          </a:prstGeom>
          <a:solidFill>
            <a:srgbClr val="008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7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1455173"/>
            <a:ext cx="8305800" cy="1061731"/>
          </a:xfrm>
        </p:spPr>
        <p:txBody>
          <a:bodyPr anchor="b"/>
          <a:lstStyle>
            <a:lvl1pPr algn="l">
              <a:defRPr sz="600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2800294"/>
            <a:ext cx="83058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姓名 </a:t>
            </a:r>
            <a:endParaRPr lang="en-US" altLang="zh-CN" dirty="0" smtClean="0"/>
          </a:p>
          <a:p>
            <a:r>
              <a:rPr lang="zh-CN" altLang="en-US" dirty="0" smtClean="0"/>
              <a:t>公司 职位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8357-9165-45E6-A49D-E5BA1E0E2C0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908D-9A1D-4F3C-8A17-75E3C98663F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076" y="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2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6570447"/>
            <a:ext cx="12192000" cy="288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8357-9165-45E6-A49D-E5BA1E0E2C0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4042"/>
            <a:ext cx="4114800" cy="365125"/>
          </a:xfrm>
        </p:spPr>
        <p:txBody>
          <a:bodyPr/>
          <a:lstStyle/>
          <a:p>
            <a:r>
              <a:rPr lang="zh-CN" altLang="en-US" dirty="0" smtClean="0"/>
              <a:t>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908D-9A1D-4F3C-8A17-75E3C98663F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0151"/>
            <a:ext cx="288000" cy="288000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883447" y="6605859"/>
            <a:ext cx="3293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b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sz="800" b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294973" y="6609776"/>
            <a:ext cx="3293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0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2020Labs</a:t>
            </a:r>
            <a:endParaRPr lang="zh-CN" altLang="en-US" sz="800" b="0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89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8357-9165-45E6-A49D-E5BA1E0E2C0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908D-9A1D-4F3C-8A17-75E3C98663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 flipV="1">
            <a:off x="924232" y="1386348"/>
            <a:ext cx="10429568" cy="19665"/>
          </a:xfrm>
          <a:prstGeom prst="line">
            <a:avLst/>
          </a:prstGeom>
          <a:ln w="12700">
            <a:solidFill>
              <a:srgbClr val="005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 userDrawn="1"/>
        </p:nvSpPr>
        <p:spPr>
          <a:xfrm>
            <a:off x="0" y="6570447"/>
            <a:ext cx="12192000" cy="288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294973" y="6609776"/>
            <a:ext cx="3293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0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2020Labs</a:t>
            </a:r>
            <a:endParaRPr lang="zh-CN" altLang="en-US" sz="800" b="0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0151"/>
            <a:ext cx="288000" cy="288000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8883447" y="6605859"/>
            <a:ext cx="3293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b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sz="800" b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43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8357-9165-45E6-A49D-E5BA1E0E2C0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908D-9A1D-4F3C-8A17-75E3C9866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0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8357-9165-45E6-A49D-E5BA1E0E2C0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908D-9A1D-4F3C-8A17-75E3C9866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9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8357-9165-45E6-A49D-E5BA1E0E2C0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908D-9A1D-4F3C-8A17-75E3C9866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1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8357-9165-45E6-A49D-E5BA1E0E2C0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908D-9A1D-4F3C-8A17-75E3C9866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41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8357-9165-45E6-A49D-E5BA1E0E2C0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908D-9A1D-4F3C-8A17-75E3C9866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6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8357-9165-45E6-A49D-E5BA1E0E2C0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C908D-9A1D-4F3C-8A17-75E3C9866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6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62" r:id="rId12"/>
    <p:sldLayoutId id="2147483658" r:id="rId13"/>
    <p:sldLayoutId id="2147483659" r:id="rId14"/>
    <p:sldLayoutId id="214748366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11.00144.pdf" TargetMode="External"/><Relationship Id="rId2" Type="http://schemas.openxmlformats.org/officeDocument/2006/relationships/hyperlink" Target="https://www.computer.org/csdl/mags/ic/2017/03/mic2017030012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rxiv.org/pdf/1703.04247.pdf" TargetMode="External"/><Relationship Id="rId4" Type="http://schemas.openxmlformats.org/officeDocument/2006/relationships/hyperlink" Target="https://arxiv.org/pdf/1606.07792.pdf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6580" y="1917289"/>
            <a:ext cx="8423922" cy="992905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008DD5"/>
                </a:solidFill>
              </a:rPr>
              <a:t>推荐算法综述</a:t>
            </a:r>
            <a:endParaRPr lang="zh-CN" altLang="en-US" sz="4800" dirty="0">
              <a:solidFill>
                <a:srgbClr val="008D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6580" y="3395562"/>
            <a:ext cx="8423922" cy="1655762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郭鑫鹏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互联网基础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部 数据挖掘组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370142" y="1846007"/>
            <a:ext cx="1620000" cy="3165987"/>
          </a:xfrm>
          <a:prstGeom prst="roundRect">
            <a:avLst>
              <a:gd name="adj" fmla="val 8777"/>
            </a:avLst>
          </a:prstGeom>
          <a:noFill/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1770821" y="6154994"/>
            <a:ext cx="425336" cy="703006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1434917" y="5673213"/>
            <a:ext cx="757084" cy="1184787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1543072" y="5823065"/>
            <a:ext cx="648928" cy="1034935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11328283" y="5527249"/>
            <a:ext cx="855406" cy="1322439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1877370" y="6331974"/>
            <a:ext cx="314630" cy="526026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1664052" y="5967420"/>
            <a:ext cx="532104" cy="894736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11986953" y="6489290"/>
            <a:ext cx="205047" cy="36871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2087236" y="6650181"/>
            <a:ext cx="108920" cy="207059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26" y="2714284"/>
            <a:ext cx="1429432" cy="1429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038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77528" y="1870061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38200" y="4808983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2978" y="3316433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77528" y="2596467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38200" y="4052364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24025" y="1870061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系统基础概念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24025" y="2611658"/>
            <a:ext cx="7886700" cy="5664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基于内存的协同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724025" y="3321195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基于矩阵分解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724025" y="4063278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基于预估模型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24025" y="4839885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38200" y="5534700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724025" y="5565602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77528" y="831273"/>
            <a:ext cx="5949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u="sng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400" b="1" u="sng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77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Item-CF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097278" y="3908322"/>
                <a:ext cx="1054309" cy="3592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𝑈</m:t>
                      </m:r>
                    </m:oMath>
                  </m:oMathPara>
                </a14:m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8" y="3908322"/>
                <a:ext cx="1054309" cy="3592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973" y="2657930"/>
            <a:ext cx="1166917" cy="126306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401" y="2731461"/>
            <a:ext cx="1195181" cy="1162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143213" y="3920997"/>
                <a:ext cx="962008" cy="3359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𝑝𝑟𝑖𝑜𝑟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13" y="3920997"/>
                <a:ext cx="962008" cy="335956"/>
              </a:xfrm>
              <a:prstGeom prst="rect">
                <a:avLst/>
              </a:prstGeom>
              <a:blipFill rotWithShape="0">
                <a:blip r:embed="rId5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116" y="2731461"/>
            <a:ext cx="1195181" cy="1162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208928" y="3920997"/>
                <a:ext cx="962008" cy="3359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𝑝𝑜𝑠𝑡𝑒𝑟𝑖𝑜𝑟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928" y="3920997"/>
                <a:ext cx="962008" cy="335956"/>
              </a:xfrm>
              <a:prstGeom prst="rect">
                <a:avLst/>
              </a:prstGeom>
              <a:blipFill rotWithShape="0">
                <a:blip r:embed="rId6"/>
                <a:stretch>
                  <a:fillRect l="-7643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右箭头 21"/>
          <p:cNvSpPr/>
          <p:nvPr/>
        </p:nvSpPr>
        <p:spPr>
          <a:xfrm>
            <a:off x="3516935" y="3942263"/>
            <a:ext cx="1268064" cy="223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759627" y="3221446"/>
            <a:ext cx="10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Listen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avorite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52789" y="4161725"/>
            <a:ext cx="10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Trash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dirty="0" smtClean="0">
                <a:solidFill>
                  <a:srgbClr val="00B050"/>
                </a:solidFill>
              </a:rPr>
              <a:t>witch</a:t>
            </a:r>
          </a:p>
        </p:txBody>
      </p:sp>
      <p:sp>
        <p:nvSpPr>
          <p:cNvPr id="25" name="右箭头 24"/>
          <p:cNvSpPr/>
          <p:nvPr/>
        </p:nvSpPr>
        <p:spPr>
          <a:xfrm>
            <a:off x="6562962" y="3976094"/>
            <a:ext cx="1268064" cy="223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User-CF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97278" y="3908322"/>
                <a:ext cx="1054309" cy="3592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8" y="3908322"/>
                <a:ext cx="1054309" cy="3592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973" y="2657930"/>
            <a:ext cx="1166917" cy="1263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143213" y="3920997"/>
                <a:ext cx="1064462" cy="3359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13" y="3920997"/>
                <a:ext cx="1064462" cy="335956"/>
              </a:xfrm>
              <a:prstGeom prst="rect">
                <a:avLst/>
              </a:prstGeom>
              <a:blipFill rotWithShape="0">
                <a:blip r:embed="rId4"/>
                <a:stretch>
                  <a:fillRect b="-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742" y="2731461"/>
            <a:ext cx="1195181" cy="1162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219554" y="3920997"/>
                <a:ext cx="962008" cy="3359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𝐼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554" y="3920997"/>
                <a:ext cx="962008" cy="3359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3516935" y="3942263"/>
            <a:ext cx="1268064" cy="223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52789" y="3213421"/>
            <a:ext cx="10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Listen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avorite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52789" y="4161725"/>
            <a:ext cx="10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Trash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dirty="0" smtClean="0">
                <a:solidFill>
                  <a:srgbClr val="00B050"/>
                </a:solidFill>
              </a:rPr>
              <a:t>witch</a:t>
            </a:r>
          </a:p>
        </p:txBody>
      </p:sp>
      <p:sp>
        <p:nvSpPr>
          <p:cNvPr id="13" name="右箭头 12"/>
          <p:cNvSpPr/>
          <p:nvPr/>
        </p:nvSpPr>
        <p:spPr>
          <a:xfrm>
            <a:off x="6595529" y="3963667"/>
            <a:ext cx="1268064" cy="223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758" y="2681145"/>
            <a:ext cx="1166917" cy="126306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752789" y="4860898"/>
            <a:ext cx="164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 Use</a:t>
            </a:r>
          </a:p>
          <a:p>
            <a:r>
              <a:rPr lang="en-US" altLang="zh-CN" dirty="0" smtClean="0"/>
              <a:t>Relation Chain</a:t>
            </a:r>
          </a:p>
        </p:txBody>
      </p:sp>
    </p:spTree>
    <p:extLst>
      <p:ext uri="{BB962C8B-B14F-4D97-AF65-F5344CB8AC3E}">
        <p14:creationId xmlns:p14="http://schemas.microsoft.com/office/powerpoint/2010/main" val="9264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Probs</a:t>
            </a:r>
            <a:r>
              <a:rPr lang="en-US" altLang="zh-CN" dirty="0" smtClean="0"/>
              <a:t> &amp; Heats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67200" cy="4314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62" y="1690688"/>
            <a:ext cx="4791075" cy="1076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062" y="3016251"/>
            <a:ext cx="4219575" cy="13525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34062" y="4810990"/>
            <a:ext cx="502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Heats provides </a:t>
            </a:r>
            <a:r>
              <a:rPr lang="en-US" altLang="zh-CN" dirty="0"/>
              <a:t>personalization and novelty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Probs</a:t>
            </a:r>
            <a:r>
              <a:rPr lang="en-US" altLang="zh-CN" dirty="0"/>
              <a:t> provides </a:t>
            </a:r>
            <a:r>
              <a:rPr lang="en-US" altLang="zh-CN" dirty="0" smtClean="0"/>
              <a:t>accuracy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-3465" y="2693085"/>
            <a:ext cx="122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Heats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不守恒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537" y="4903323"/>
            <a:ext cx="88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Probs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守恒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205345" y="4270664"/>
            <a:ext cx="394855" cy="9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1205345" y="4499264"/>
            <a:ext cx="280555" cy="18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1600200" y="4561609"/>
            <a:ext cx="72736" cy="16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1205345" y="2088573"/>
            <a:ext cx="280555" cy="14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1205345" y="2421658"/>
            <a:ext cx="467591" cy="66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 Based CF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265" y="3198262"/>
            <a:ext cx="1166917" cy="12630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160" y="3271793"/>
            <a:ext cx="1195181" cy="1162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93570" y="4448654"/>
                <a:ext cx="1054309" cy="3592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𝑈</m:t>
                      </m:r>
                    </m:oMath>
                  </m:oMathPara>
                </a14:m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570" y="4448654"/>
                <a:ext cx="1054309" cy="3592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023972" y="4461329"/>
                <a:ext cx="962008" cy="3359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𝑝𝑟𝑖𝑜𝑟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972" y="4461329"/>
                <a:ext cx="962008" cy="335956"/>
              </a:xfrm>
              <a:prstGeom prst="rect">
                <a:avLst/>
              </a:prstGeom>
              <a:blipFill rotWithShape="0">
                <a:blip r:embed="rId5"/>
                <a:stretch>
                  <a:fillRect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弧形箭头 9"/>
          <p:cNvSpPr/>
          <p:nvPr/>
        </p:nvSpPr>
        <p:spPr>
          <a:xfrm flipH="1">
            <a:off x="3976491" y="4957369"/>
            <a:ext cx="3681610" cy="7272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15607" y="4807917"/>
            <a:ext cx="1230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标签转移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Listen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Favorite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Trash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Switch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14" name="云形 13"/>
          <p:cNvSpPr/>
          <p:nvPr/>
        </p:nvSpPr>
        <p:spPr>
          <a:xfrm>
            <a:off x="8569433" y="2243374"/>
            <a:ext cx="1319646" cy="861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民谣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云形 14"/>
          <p:cNvSpPr/>
          <p:nvPr/>
        </p:nvSpPr>
        <p:spPr>
          <a:xfrm>
            <a:off x="8569433" y="4579426"/>
            <a:ext cx="1319646" cy="861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吉他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云形 15"/>
          <p:cNvSpPr/>
          <p:nvPr/>
        </p:nvSpPr>
        <p:spPr>
          <a:xfrm>
            <a:off x="8569433" y="3411400"/>
            <a:ext cx="1319646" cy="861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云形 16"/>
          <p:cNvSpPr/>
          <p:nvPr/>
        </p:nvSpPr>
        <p:spPr>
          <a:xfrm>
            <a:off x="1760142" y="2243374"/>
            <a:ext cx="1319646" cy="861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喜欢民谣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云形 17"/>
          <p:cNvSpPr/>
          <p:nvPr/>
        </p:nvSpPr>
        <p:spPr>
          <a:xfrm>
            <a:off x="1760142" y="4579426"/>
            <a:ext cx="1319646" cy="861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喜欢吉他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云形 18"/>
          <p:cNvSpPr/>
          <p:nvPr/>
        </p:nvSpPr>
        <p:spPr>
          <a:xfrm>
            <a:off x="1760142" y="3411400"/>
            <a:ext cx="1319646" cy="861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喜欢国语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5014983" y="2243374"/>
            <a:ext cx="1644874" cy="7395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Match</a:t>
            </a:r>
          </a:p>
          <a:p>
            <a:pPr algn="ctr"/>
            <a:r>
              <a:rPr lang="en-US" altLang="zh-CN" dirty="0" smtClean="0"/>
              <a:t>(cos)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 rot="19800000">
            <a:off x="4520752" y="3073205"/>
            <a:ext cx="805952" cy="306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2600000">
            <a:off x="6344646" y="3073203"/>
            <a:ext cx="805952" cy="306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2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77528" y="1870061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38200" y="4808983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2978" y="3316433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77528" y="2596467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38200" y="4052364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24025" y="1870061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系统基础概念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24025" y="2611658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基于内存的协同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724025" y="3321195"/>
            <a:ext cx="7886700" cy="5664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基于矩阵分解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724025" y="4063278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基于预估模型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24025" y="4839885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38200" y="5534700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724025" y="5565602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77528" y="831273"/>
            <a:ext cx="5949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u="sng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400" b="1" u="sng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35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ALS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238" y="4273936"/>
            <a:ext cx="5800861" cy="1848167"/>
          </a:xfrm>
          <a:prstGeom prst="rect">
            <a:avLst/>
          </a:prstGeom>
        </p:spPr>
      </p:pic>
      <p:pic>
        <p:nvPicPr>
          <p:cNvPr id="3074" name="Picture 2" descr="https://antkillerfarm.github.io/images/article/A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36" y="1690688"/>
            <a:ext cx="2107255" cy="23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antkillerfarm.github.io/images/article/ALS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020" y="1880701"/>
            <a:ext cx="2527299" cy="193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3431177" y="2734491"/>
            <a:ext cx="853440" cy="374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7308722" y="2734490"/>
            <a:ext cx="853440" cy="374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2" descr="https://antkillerfarm.github.io/images/article/A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048" y="1690688"/>
            <a:ext cx="2107255" cy="23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518263" y="2325189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20396" y="2325189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重组</a:t>
            </a:r>
          </a:p>
        </p:txBody>
      </p:sp>
    </p:spTree>
    <p:extLst>
      <p:ext uri="{BB962C8B-B14F-4D97-AF65-F5344CB8AC3E}">
        <p14:creationId xmlns:p14="http://schemas.microsoft.com/office/powerpoint/2010/main" val="24653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Implicit ALS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Explicit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Star Ratings</a:t>
            </a:r>
          </a:p>
          <a:p>
            <a:r>
              <a:rPr lang="en-US" altLang="zh-CN" dirty="0" smtClean="0"/>
              <a:t>Implicit</a:t>
            </a:r>
            <a:r>
              <a:rPr lang="zh-CN" altLang="en-US" dirty="0" smtClean="0"/>
              <a:t>：</a:t>
            </a:r>
            <a:r>
              <a:rPr lang="en-US" altLang="zh-CN" dirty="0"/>
              <a:t>views, clicks, purchases, likes, shares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6431"/>
            <a:ext cx="5972175" cy="952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8200" y="4374571"/>
            <a:ext cx="5450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用户和物品之间有交互就让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，没有就等于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199" y="4814101"/>
            <a:ext cx="7671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函数中还有一个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的项，它用来表示用户偏爱某个商品的置信程度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9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痛点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“乔布斯离我们而去了” 和 “苹果什么时候降价”如何关联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r>
              <a:rPr lang="zh-CN" altLang="en-US" sz="2000" b="1" dirty="0" smtClean="0"/>
              <a:t>思路</a:t>
            </a:r>
            <a:endParaRPr lang="en-US" altLang="zh-CN" sz="2000" b="1" dirty="0" smtClean="0"/>
          </a:p>
          <a:p>
            <a:pPr lvl="1"/>
            <a:r>
              <a:rPr lang="zh-CN" altLang="en-US" sz="1600" dirty="0"/>
              <a:t>将</a:t>
            </a:r>
            <a:r>
              <a:rPr lang="en-US" altLang="zh-CN" sz="1600" dirty="0"/>
              <a:t>word</a:t>
            </a:r>
            <a:r>
              <a:rPr lang="zh-CN" altLang="en-US" sz="1600" dirty="0"/>
              <a:t>映射到</a:t>
            </a:r>
            <a:r>
              <a:rPr lang="en-US" altLang="zh-CN" sz="1600" dirty="0"/>
              <a:t>topic</a:t>
            </a:r>
            <a:r>
              <a:rPr lang="zh-CN" altLang="en-US" sz="1600" dirty="0"/>
              <a:t>维</a:t>
            </a:r>
            <a:r>
              <a:rPr lang="zh-CN" altLang="en-US" sz="1600" dirty="0" smtClean="0"/>
              <a:t>度</a:t>
            </a:r>
            <a:endParaRPr lang="en-US" altLang="zh-CN" sz="16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lvl="1"/>
            <a:r>
              <a:rPr lang="zh-CN" altLang="en-US" sz="1600" dirty="0" smtClean="0"/>
              <a:t>概率</a:t>
            </a:r>
            <a:r>
              <a:rPr lang="zh-CN" altLang="en-US" sz="1600" dirty="0"/>
              <a:t>表示</a:t>
            </a:r>
            <a:br>
              <a:rPr lang="zh-CN" altLang="en-US" sz="1600" dirty="0"/>
            </a:br>
            <a:endParaRPr lang="zh-CN" altLang="en-US" sz="1600" dirty="0"/>
          </a:p>
        </p:txBody>
      </p:sp>
      <p:pic>
        <p:nvPicPr>
          <p:cNvPr id="2054" name="Picture 6" descr="https://sampsonguo.gitbooks.io/blog/content/gitbook/images/LDA%E5%8E%9F%E7%90%86%E5%92%8C%E5%AE%9E%E8%B7%B5/%E5%9B%BE%E7%89%8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066" y="3302030"/>
            <a:ext cx="44958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ampsonguo.gitbooks.io/blog/content/gitbook/images/LDA%E5%8E%9F%E7%90%86%E5%92%8C%E5%AE%9E%E8%B7%B5/%E5%9B%BE%E7%89%8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067" y="5103902"/>
            <a:ext cx="2809875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ampsonguo.gitbooks.io/blog/content/gitbook/images/LDA%E5%8E%9F%E7%90%86%E5%92%8C%E5%AE%9E%E8%B7%B5/%E5%9B%BE%E7%89%8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066" y="5748337"/>
            <a:ext cx="280987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8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77528" y="1870061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38200" y="4808983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2978" y="3316433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77528" y="2596467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38200" y="4052364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24025" y="1870061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系统基础概念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24025" y="2611658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基于内存的协同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724025" y="3321195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基于矩阵分解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724025" y="4063278"/>
            <a:ext cx="7886700" cy="5664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基于预估模型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24025" y="4839885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38200" y="5534700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724025" y="5565602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77528" y="831273"/>
            <a:ext cx="5949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u="sng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400" b="1" u="sng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2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77528" y="1870061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38200" y="4808983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2978" y="3316433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77528" y="2596467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38200" y="4052364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24025" y="1870061"/>
            <a:ext cx="7886700" cy="5664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系统基础概念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24025" y="2611658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基于内存的协同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724025" y="3321195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基于矩阵分解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724025" y="4063278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基于预估模型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24025" y="4839885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38200" y="5534700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724025" y="5565602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7528" y="831273"/>
            <a:ext cx="5949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u="sng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400" b="1" u="sng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8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LR/FTRL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𝐿𝑖𝑛𝑒𝑎𝑟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ogistic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𝑤𝑖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𝑥𝑖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优点</a:t>
                </a:r>
                <a:endParaRPr lang="en-US" altLang="zh-CN" dirty="0" smtClean="0"/>
              </a:p>
              <a:p>
                <a:pPr lvl="1"/>
                <a:r>
                  <a:rPr lang="zh-CN" altLang="en-US" sz="2000" dirty="0" smtClean="0"/>
                  <a:t>简单；可解释；易扩展；效率高；易并行</a:t>
                </a:r>
                <a:endParaRPr lang="en-US" altLang="zh-CN" sz="20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zh-CN" altLang="en-US" sz="2800" dirty="0" smtClean="0"/>
                  <a:t>缺点</a:t>
                </a:r>
                <a:endParaRPr lang="en-US" altLang="zh-CN" sz="2800" dirty="0" smtClean="0"/>
              </a:p>
              <a:p>
                <a:pPr marL="685800" lvl="2">
                  <a:spcBef>
                    <a:spcPts val="1000"/>
                  </a:spcBef>
                </a:pPr>
                <a:r>
                  <a:rPr lang="zh-CN" altLang="en-US" dirty="0" smtClean="0"/>
                  <a:t>无法捕捉特征组合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49585"/>
            <a:ext cx="10515600" cy="5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</a:t>
            </a:r>
            <a:r>
              <a:rPr lang="en-US" altLang="zh-CN" dirty="0" smtClean="0"/>
              <a:t>Interactions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endParaRPr lang="en-US" altLang="zh-CN" dirty="0"/>
          </a:p>
          <a:p>
            <a:pPr marL="285750" indent="-285750"/>
            <a:r>
              <a:rPr lang="en-US" altLang="zh-CN" sz="2400" dirty="0" smtClean="0"/>
              <a:t>Download </a:t>
            </a:r>
            <a:r>
              <a:rPr lang="en-US" altLang="zh-CN" sz="2400" dirty="0"/>
              <a:t>apps for food delivery at meal time(app category &amp; time-stamp</a:t>
            </a:r>
            <a:r>
              <a:rPr lang="en-US" altLang="zh-CN" sz="2400" dirty="0" smtClean="0"/>
              <a:t>)</a:t>
            </a:r>
          </a:p>
          <a:p>
            <a:pPr marL="285750" indent="-285750"/>
            <a:endParaRPr lang="en-US" altLang="zh-CN" sz="2400" dirty="0"/>
          </a:p>
          <a:p>
            <a:pPr marL="285750" indent="-285750"/>
            <a:r>
              <a:rPr lang="en-US" altLang="zh-CN" sz="2400" dirty="0"/>
              <a:t>Male Teenagers like shooting games and RPG games(app category &amp; user gender &amp; user age)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350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273" y="1784062"/>
            <a:ext cx="89454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867" y="1825625"/>
            <a:ext cx="75762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GBDT+LR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691" y="1699397"/>
            <a:ext cx="3934543" cy="43513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35933" y="2362903"/>
            <a:ext cx="28624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GBDT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特征分段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特征组合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7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77528" y="1870061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38200" y="4808983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2978" y="3316433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77528" y="2596467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38200" y="4052364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24025" y="1870061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系统基础概念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24025" y="2611658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基于内存的协同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724025" y="3321195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基于矩阵分解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724025" y="4063278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基于预估模型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24025" y="4839885"/>
            <a:ext cx="7886700" cy="5664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38200" y="5534700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724025" y="5565602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77528" y="831273"/>
            <a:ext cx="5949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u="sng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400" b="1" u="sng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6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连续特征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收入，身高，体重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适合</a:t>
            </a:r>
            <a:r>
              <a:rPr lang="en-US" altLang="zh-CN" dirty="0" smtClean="0"/>
              <a:t>DNN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离散</a:t>
            </a:r>
            <a:r>
              <a:rPr lang="zh-CN" altLang="en-US" sz="2800" dirty="0" smtClean="0"/>
              <a:t>特征</a:t>
            </a:r>
            <a:endParaRPr lang="en-US" altLang="zh-CN" sz="2800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dirty="0" smtClean="0"/>
              <a:t>职业，性别，学校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dirty="0"/>
              <a:t>不</a:t>
            </a:r>
            <a:r>
              <a:rPr lang="zh-CN" altLang="en-US" dirty="0" smtClean="0"/>
              <a:t>适合</a:t>
            </a:r>
            <a:r>
              <a:rPr lang="en-US" altLang="zh-CN" dirty="0" smtClean="0"/>
              <a:t>DNN</a:t>
            </a:r>
            <a:r>
              <a:rPr lang="zh-CN" altLang="en-US" dirty="0" smtClean="0"/>
              <a:t>处理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4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FNN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273" y="1867190"/>
            <a:ext cx="4773651" cy="43513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86499" y="3258029"/>
            <a:ext cx="4831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 vectors of 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PreTrained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串联结构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7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PNN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281" y="1690688"/>
            <a:ext cx="5543550" cy="4324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22077" y="3140769"/>
            <a:ext cx="5037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Without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PreTraining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 layer to model inter-field feature interactions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Wide_n_Deep</a:t>
            </a:r>
            <a:endParaRPr lang="zh-CN" altLang="en-US" dirty="0"/>
          </a:p>
        </p:txBody>
      </p:sp>
      <p:pic>
        <p:nvPicPr>
          <p:cNvPr id="4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3137"/>
            <a:ext cx="6305550" cy="30289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428410" y="2907213"/>
            <a:ext cx="47635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Joint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Continuous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Categorical(embedding)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Memorization(wide)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Generazation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(deep)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1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RecSys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信息过载</a:t>
            </a:r>
            <a:endParaRPr lang="en-US" altLang="zh-CN" dirty="0" smtClean="0"/>
          </a:p>
          <a:p>
            <a:r>
              <a:rPr lang="zh-CN" altLang="en-US" dirty="0" smtClean="0"/>
              <a:t>信息获取场景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主动需求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明确需求（指导自己想要什么）</a:t>
            </a:r>
            <a:endParaRPr lang="en-US" altLang="zh-CN" dirty="0"/>
          </a:p>
          <a:p>
            <a:pPr lvl="1"/>
            <a:r>
              <a:rPr lang="zh-CN" altLang="en-US" dirty="0" smtClean="0"/>
              <a:t>推荐：浏览需求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浏览需求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模糊需求（不知道如何刻画）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探索发现（</a:t>
            </a:r>
            <a:r>
              <a:rPr lang="en-US" altLang="zh-CN" dirty="0" smtClean="0"/>
              <a:t>Something wonderful that you did not know existed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38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DeepFM</a:t>
            </a:r>
            <a:endParaRPr lang="zh-CN" altLang="en-US" dirty="0"/>
          </a:p>
        </p:txBody>
      </p:sp>
      <p:pic>
        <p:nvPicPr>
          <p:cNvPr id="4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39" y="2078535"/>
            <a:ext cx="5959061" cy="29982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99753" y="311600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W&amp;D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strong  bias towards low- or high-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 Expertise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Wide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2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77528" y="1870061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38200" y="4808983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2978" y="3316433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77528" y="2596467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38200" y="4052364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24025" y="1870061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系统基础概念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24025" y="2611658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基于内存的协同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724025" y="3321195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基于矩阵分解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724025" y="4063278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基于预估模型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24025" y="4839885"/>
            <a:ext cx="7886700" cy="566475"/>
          </a:xfrm>
          <a:prstGeom prst="round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</a:t>
            </a:r>
            <a:endParaRPr lang="zh-CN" altLang="en-US" sz="2000" b="1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38200" y="5534700"/>
            <a:ext cx="576000" cy="576000"/>
          </a:xfrm>
          <a:prstGeom prst="roundRect">
            <a:avLst/>
          </a:prstGeom>
          <a:solidFill>
            <a:srgbClr val="008DD5"/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724025" y="5565602"/>
            <a:ext cx="7886700" cy="5664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77528" y="831273"/>
            <a:ext cx="5949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u="sng" dirty="0" smtClean="0">
                <a:solidFill>
                  <a:srgbClr val="0073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400" b="1" u="sng" dirty="0">
              <a:solidFill>
                <a:srgbClr val="0073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1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 &amp; Cons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Limitations of Collaborative Filtering</a:t>
            </a:r>
          </a:p>
          <a:p>
            <a:pPr lvl="1"/>
            <a:r>
              <a:rPr lang="en-US" altLang="zh-CN" dirty="0" smtClean="0"/>
              <a:t>Cold Start </a:t>
            </a:r>
          </a:p>
          <a:p>
            <a:pPr lvl="1"/>
            <a:r>
              <a:rPr lang="en-US" altLang="zh-CN" dirty="0" smtClean="0"/>
              <a:t>Popularity Bias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Limitations </a:t>
            </a:r>
            <a:r>
              <a:rPr lang="en-US" altLang="zh-CN" sz="2800" dirty="0" smtClean="0"/>
              <a:t>of Content Based </a:t>
            </a:r>
          </a:p>
          <a:p>
            <a:pPr lvl="1"/>
            <a:r>
              <a:rPr lang="en-US" altLang="zh-CN" dirty="0"/>
              <a:t>Require content that can be encoded as meaningful features </a:t>
            </a:r>
          </a:p>
          <a:p>
            <a:pPr marL="685800" lvl="2">
              <a:spcBef>
                <a:spcPts val="10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other things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 Interface </a:t>
            </a:r>
          </a:p>
          <a:p>
            <a:r>
              <a:rPr lang="en-US" altLang="zh-CN" dirty="0" smtClean="0"/>
              <a:t>System requirements(efficiency, scalability, privacy)</a:t>
            </a:r>
          </a:p>
          <a:p>
            <a:r>
              <a:rPr lang="en-US" altLang="zh-CN" dirty="0" smtClean="0"/>
              <a:t>Explanations</a:t>
            </a:r>
          </a:p>
          <a:p>
            <a:r>
              <a:rPr lang="en-US" altLang="zh-CN" dirty="0"/>
              <a:t>Diversity </a:t>
            </a:r>
            <a:r>
              <a:rPr lang="en-US" altLang="zh-CN" dirty="0" smtClean="0"/>
              <a:t>vs Accuracy</a:t>
            </a:r>
            <a:endParaRPr lang="en-US" altLang="zh-CN" dirty="0"/>
          </a:p>
          <a:p>
            <a:r>
              <a:rPr lang="en-US" altLang="zh-CN" dirty="0" smtClean="0"/>
              <a:t>Freshness vs Stability</a:t>
            </a:r>
          </a:p>
          <a:p>
            <a:r>
              <a:rPr lang="en-US" altLang="zh-CN" dirty="0" smtClean="0"/>
              <a:t>Depth vs Coverage</a:t>
            </a:r>
          </a:p>
          <a:p>
            <a:r>
              <a:rPr lang="en-US" altLang="zh-CN" dirty="0" smtClean="0"/>
              <a:t>MAB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975" y="4243388"/>
            <a:ext cx="27908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Attention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0094"/>
            <a:ext cx="6346371" cy="305682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28551"/>
              </p:ext>
            </p:extLst>
          </p:nvPr>
        </p:nvGraphicFramePr>
        <p:xfrm>
          <a:off x="8725988" y="3452246"/>
          <a:ext cx="1538514" cy="1112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12838"/>
                <a:gridCol w="512838"/>
                <a:gridCol w="5128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371839" y="4685212"/>
            <a:ext cx="224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排序列表如何放置？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7518400" y="3792107"/>
            <a:ext cx="873759" cy="432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68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Models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720994"/>
            <a:ext cx="10515600" cy="4351338"/>
          </a:xfrm>
        </p:spPr>
        <p:txBody>
          <a:bodyPr/>
          <a:lstStyle/>
          <a:p>
            <a:r>
              <a:rPr lang="zh-CN" altLang="en-US" dirty="0"/>
              <a:t>强化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r>
              <a:rPr lang="zh-CN" altLang="en-US" dirty="0" smtClean="0"/>
              <a:t>迁移学习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2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hlinkClick r:id="rId2"/>
              </a:rPr>
              <a:t>【</a:t>
            </a:r>
            <a:r>
              <a:rPr lang="en-US" altLang="zh-CN" sz="2000" b="1" dirty="0"/>
              <a:t>Two Decades of Recommender Systems at </a:t>
            </a:r>
            <a:r>
              <a:rPr lang="en-US" altLang="zh-CN" sz="2000" b="1" dirty="0" err="1" smtClean="0"/>
              <a:t>Amazon.com</a:t>
            </a:r>
            <a:r>
              <a:rPr lang="en-US" altLang="zh-CN" sz="2000" dirty="0" err="1" smtClean="0">
                <a:hlinkClick r:id="rId2"/>
              </a:rPr>
              <a:t>】https</a:t>
            </a:r>
            <a:r>
              <a:rPr lang="en-US" altLang="zh-CN" sz="2000" dirty="0">
                <a:hlinkClick r:id="rId2"/>
              </a:rPr>
              <a:t>://</a:t>
            </a:r>
            <a:r>
              <a:rPr lang="en-US" altLang="zh-CN" sz="2000" dirty="0" smtClean="0">
                <a:hlinkClick r:id="rId2"/>
              </a:rPr>
              <a:t>www.computer.org/csdl/mags/ic/2017/03/mic2017030012.html</a:t>
            </a:r>
            <a:endParaRPr lang="en-US" altLang="zh-CN" sz="2000" dirty="0" smtClean="0"/>
          </a:p>
          <a:p>
            <a:r>
              <a:rPr lang="en-US" altLang="zh-CN" sz="2000" dirty="0"/>
              <a:t>【PNN】 </a:t>
            </a:r>
            <a:r>
              <a:rPr lang="en-US" altLang="zh-CN" sz="2000" dirty="0">
                <a:hlinkClick r:id="rId3"/>
              </a:rPr>
              <a:t>https://</a:t>
            </a:r>
            <a:r>
              <a:rPr lang="en-US" altLang="zh-CN" sz="2000" dirty="0" smtClean="0">
                <a:hlinkClick r:id="rId3"/>
              </a:rPr>
              <a:t>arxiv.org/pdf/1611.00144.pdf</a:t>
            </a:r>
            <a:endParaRPr lang="en-US" altLang="zh-CN" sz="2000" dirty="0" smtClean="0"/>
          </a:p>
          <a:p>
            <a:r>
              <a:rPr lang="en-US" altLang="zh-CN" sz="2000" dirty="0" smtClean="0"/>
              <a:t>【</a:t>
            </a:r>
            <a:r>
              <a:rPr lang="en-US" altLang="zh-CN" sz="2000" dirty="0" err="1" smtClean="0"/>
              <a:t>Wide&amp;Deep</a:t>
            </a:r>
            <a:r>
              <a:rPr lang="en-US" altLang="zh-CN" sz="2000" dirty="0"/>
              <a:t>】 </a:t>
            </a:r>
            <a:r>
              <a:rPr lang="en-US" altLang="zh-CN" sz="2000" dirty="0">
                <a:hlinkClick r:id="rId4"/>
              </a:rPr>
              <a:t>https://</a:t>
            </a:r>
            <a:r>
              <a:rPr lang="en-US" altLang="zh-CN" sz="2000" dirty="0" smtClean="0">
                <a:hlinkClick r:id="rId4"/>
              </a:rPr>
              <a:t>arxiv.org/pdf/1606.07792.pdf</a:t>
            </a:r>
            <a:endParaRPr lang="en-US" altLang="zh-CN" sz="2000" dirty="0" smtClean="0"/>
          </a:p>
          <a:p>
            <a:r>
              <a:rPr lang="en-US" altLang="zh-CN" sz="2000" dirty="0" smtClean="0"/>
              <a:t>【</a:t>
            </a:r>
            <a:r>
              <a:rPr lang="en-US" altLang="zh-CN" sz="2000" dirty="0" err="1" smtClean="0"/>
              <a:t>DeepFM</a:t>
            </a:r>
            <a:r>
              <a:rPr lang="en-US" altLang="zh-CN" sz="2000" dirty="0"/>
              <a:t>】 </a:t>
            </a:r>
            <a:r>
              <a:rPr lang="en-US" altLang="zh-CN" sz="2000" dirty="0">
                <a:hlinkClick r:id="rId5"/>
              </a:rPr>
              <a:t>https://</a:t>
            </a:r>
            <a:r>
              <a:rPr lang="en-US" altLang="zh-CN" sz="2000" dirty="0" smtClean="0">
                <a:hlinkClick r:id="rId5"/>
              </a:rPr>
              <a:t>arxiv.org/pdf/1703.04247.pdf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5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675" y="3659432"/>
            <a:ext cx="1949825" cy="1949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675" y="1186394"/>
            <a:ext cx="1949825" cy="1949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41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Layers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115011" y="2104305"/>
            <a:ext cx="3849355" cy="3347266"/>
            <a:chOff x="1374782" y="2008506"/>
            <a:chExt cx="3849355" cy="3347266"/>
          </a:xfrm>
        </p:grpSpPr>
        <p:sp>
          <p:nvSpPr>
            <p:cNvPr id="22" name="等腰三角形 21"/>
            <p:cNvSpPr/>
            <p:nvPr/>
          </p:nvSpPr>
          <p:spPr>
            <a:xfrm>
              <a:off x="1374782" y="2008506"/>
              <a:ext cx="3347266" cy="3347266"/>
            </a:xfrm>
            <a:prstGeom prst="triangl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任意多边形 22"/>
            <p:cNvSpPr/>
            <p:nvPr/>
          </p:nvSpPr>
          <p:spPr>
            <a:xfrm>
              <a:off x="3048415" y="2345030"/>
              <a:ext cx="2175722" cy="792360"/>
            </a:xfrm>
            <a:custGeom>
              <a:avLst/>
              <a:gdLst>
                <a:gd name="connsiteX0" fmla="*/ 0 w 2175722"/>
                <a:gd name="connsiteY0" fmla="*/ 132063 h 792360"/>
                <a:gd name="connsiteX1" fmla="*/ 132063 w 2175722"/>
                <a:gd name="connsiteY1" fmla="*/ 0 h 792360"/>
                <a:gd name="connsiteX2" fmla="*/ 2043659 w 2175722"/>
                <a:gd name="connsiteY2" fmla="*/ 0 h 792360"/>
                <a:gd name="connsiteX3" fmla="*/ 2175722 w 2175722"/>
                <a:gd name="connsiteY3" fmla="*/ 132063 h 792360"/>
                <a:gd name="connsiteX4" fmla="*/ 2175722 w 2175722"/>
                <a:gd name="connsiteY4" fmla="*/ 660297 h 792360"/>
                <a:gd name="connsiteX5" fmla="*/ 2043659 w 2175722"/>
                <a:gd name="connsiteY5" fmla="*/ 792360 h 792360"/>
                <a:gd name="connsiteX6" fmla="*/ 132063 w 2175722"/>
                <a:gd name="connsiteY6" fmla="*/ 792360 h 792360"/>
                <a:gd name="connsiteX7" fmla="*/ 0 w 2175722"/>
                <a:gd name="connsiteY7" fmla="*/ 660297 h 792360"/>
                <a:gd name="connsiteX8" fmla="*/ 0 w 2175722"/>
                <a:gd name="connsiteY8" fmla="*/ 132063 h 79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5722" h="792360">
                  <a:moveTo>
                    <a:pt x="0" y="132063"/>
                  </a:moveTo>
                  <a:cubicBezTo>
                    <a:pt x="0" y="59127"/>
                    <a:pt x="59127" y="0"/>
                    <a:pt x="132063" y="0"/>
                  </a:cubicBezTo>
                  <a:lnTo>
                    <a:pt x="2043659" y="0"/>
                  </a:lnTo>
                  <a:cubicBezTo>
                    <a:pt x="2116595" y="0"/>
                    <a:pt x="2175722" y="59127"/>
                    <a:pt x="2175722" y="132063"/>
                  </a:cubicBezTo>
                  <a:lnTo>
                    <a:pt x="2175722" y="660297"/>
                  </a:lnTo>
                  <a:cubicBezTo>
                    <a:pt x="2175722" y="733233"/>
                    <a:pt x="2116595" y="792360"/>
                    <a:pt x="2043659" y="792360"/>
                  </a:cubicBezTo>
                  <a:lnTo>
                    <a:pt x="132063" y="792360"/>
                  </a:lnTo>
                  <a:cubicBezTo>
                    <a:pt x="59127" y="792360"/>
                    <a:pt x="0" y="733233"/>
                    <a:pt x="0" y="660297"/>
                  </a:cubicBezTo>
                  <a:lnTo>
                    <a:pt x="0" y="1320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640" tIns="99640" rIns="99640" bIns="9964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Operation System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3048415" y="3236436"/>
              <a:ext cx="2175722" cy="792360"/>
            </a:xfrm>
            <a:custGeom>
              <a:avLst/>
              <a:gdLst>
                <a:gd name="connsiteX0" fmla="*/ 0 w 2175722"/>
                <a:gd name="connsiteY0" fmla="*/ 132063 h 792360"/>
                <a:gd name="connsiteX1" fmla="*/ 132063 w 2175722"/>
                <a:gd name="connsiteY1" fmla="*/ 0 h 792360"/>
                <a:gd name="connsiteX2" fmla="*/ 2043659 w 2175722"/>
                <a:gd name="connsiteY2" fmla="*/ 0 h 792360"/>
                <a:gd name="connsiteX3" fmla="*/ 2175722 w 2175722"/>
                <a:gd name="connsiteY3" fmla="*/ 132063 h 792360"/>
                <a:gd name="connsiteX4" fmla="*/ 2175722 w 2175722"/>
                <a:gd name="connsiteY4" fmla="*/ 660297 h 792360"/>
                <a:gd name="connsiteX5" fmla="*/ 2043659 w 2175722"/>
                <a:gd name="connsiteY5" fmla="*/ 792360 h 792360"/>
                <a:gd name="connsiteX6" fmla="*/ 132063 w 2175722"/>
                <a:gd name="connsiteY6" fmla="*/ 792360 h 792360"/>
                <a:gd name="connsiteX7" fmla="*/ 0 w 2175722"/>
                <a:gd name="connsiteY7" fmla="*/ 660297 h 792360"/>
                <a:gd name="connsiteX8" fmla="*/ 0 w 2175722"/>
                <a:gd name="connsiteY8" fmla="*/ 132063 h 79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5722" h="792360">
                  <a:moveTo>
                    <a:pt x="0" y="132063"/>
                  </a:moveTo>
                  <a:cubicBezTo>
                    <a:pt x="0" y="59127"/>
                    <a:pt x="59127" y="0"/>
                    <a:pt x="132063" y="0"/>
                  </a:cubicBezTo>
                  <a:lnTo>
                    <a:pt x="2043659" y="0"/>
                  </a:lnTo>
                  <a:cubicBezTo>
                    <a:pt x="2116595" y="0"/>
                    <a:pt x="2175722" y="59127"/>
                    <a:pt x="2175722" y="132063"/>
                  </a:cubicBezTo>
                  <a:lnTo>
                    <a:pt x="2175722" y="660297"/>
                  </a:lnTo>
                  <a:cubicBezTo>
                    <a:pt x="2175722" y="733233"/>
                    <a:pt x="2116595" y="792360"/>
                    <a:pt x="2043659" y="792360"/>
                  </a:cubicBezTo>
                  <a:lnTo>
                    <a:pt x="132063" y="792360"/>
                  </a:lnTo>
                  <a:cubicBezTo>
                    <a:pt x="59127" y="792360"/>
                    <a:pt x="0" y="733233"/>
                    <a:pt x="0" y="660297"/>
                  </a:cubicBezTo>
                  <a:lnTo>
                    <a:pt x="0" y="1320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640" tIns="99640" rIns="99640" bIns="9964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Op+Rec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System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048415" y="4127841"/>
              <a:ext cx="2175722" cy="792360"/>
            </a:xfrm>
            <a:custGeom>
              <a:avLst/>
              <a:gdLst>
                <a:gd name="connsiteX0" fmla="*/ 0 w 2175722"/>
                <a:gd name="connsiteY0" fmla="*/ 132063 h 792360"/>
                <a:gd name="connsiteX1" fmla="*/ 132063 w 2175722"/>
                <a:gd name="connsiteY1" fmla="*/ 0 h 792360"/>
                <a:gd name="connsiteX2" fmla="*/ 2043659 w 2175722"/>
                <a:gd name="connsiteY2" fmla="*/ 0 h 792360"/>
                <a:gd name="connsiteX3" fmla="*/ 2175722 w 2175722"/>
                <a:gd name="connsiteY3" fmla="*/ 132063 h 792360"/>
                <a:gd name="connsiteX4" fmla="*/ 2175722 w 2175722"/>
                <a:gd name="connsiteY4" fmla="*/ 660297 h 792360"/>
                <a:gd name="connsiteX5" fmla="*/ 2043659 w 2175722"/>
                <a:gd name="connsiteY5" fmla="*/ 792360 h 792360"/>
                <a:gd name="connsiteX6" fmla="*/ 132063 w 2175722"/>
                <a:gd name="connsiteY6" fmla="*/ 792360 h 792360"/>
                <a:gd name="connsiteX7" fmla="*/ 0 w 2175722"/>
                <a:gd name="connsiteY7" fmla="*/ 660297 h 792360"/>
                <a:gd name="connsiteX8" fmla="*/ 0 w 2175722"/>
                <a:gd name="connsiteY8" fmla="*/ 132063 h 79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5722" h="792360">
                  <a:moveTo>
                    <a:pt x="0" y="132063"/>
                  </a:moveTo>
                  <a:cubicBezTo>
                    <a:pt x="0" y="59127"/>
                    <a:pt x="59127" y="0"/>
                    <a:pt x="132063" y="0"/>
                  </a:cubicBezTo>
                  <a:lnTo>
                    <a:pt x="2043659" y="0"/>
                  </a:lnTo>
                  <a:cubicBezTo>
                    <a:pt x="2116595" y="0"/>
                    <a:pt x="2175722" y="59127"/>
                    <a:pt x="2175722" y="132063"/>
                  </a:cubicBezTo>
                  <a:lnTo>
                    <a:pt x="2175722" y="660297"/>
                  </a:lnTo>
                  <a:cubicBezTo>
                    <a:pt x="2175722" y="733233"/>
                    <a:pt x="2116595" y="792360"/>
                    <a:pt x="2043659" y="792360"/>
                  </a:cubicBezTo>
                  <a:lnTo>
                    <a:pt x="132063" y="792360"/>
                  </a:lnTo>
                  <a:cubicBezTo>
                    <a:pt x="59127" y="792360"/>
                    <a:pt x="0" y="733233"/>
                    <a:pt x="0" y="660297"/>
                  </a:cubicBezTo>
                  <a:lnTo>
                    <a:pt x="0" y="1320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640" tIns="99640" rIns="99640" bIns="9964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Recommendation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System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983238" y="2365614"/>
            <a:ext cx="3905527" cy="876376"/>
            <a:chOff x="5225593" y="2278524"/>
            <a:chExt cx="3905527" cy="876376"/>
          </a:xfrm>
        </p:grpSpPr>
        <p:sp>
          <p:nvSpPr>
            <p:cNvPr id="27" name="任意多边形 26"/>
            <p:cNvSpPr/>
            <p:nvPr/>
          </p:nvSpPr>
          <p:spPr>
            <a:xfrm>
              <a:off x="5271222" y="2716712"/>
              <a:ext cx="255512" cy="243437"/>
            </a:xfrm>
            <a:custGeom>
              <a:avLst/>
              <a:gdLst>
                <a:gd name="connsiteX0" fmla="*/ 0 w 255512"/>
                <a:gd name="connsiteY0" fmla="*/ 0 h 243437"/>
                <a:gd name="connsiteX1" fmla="*/ 127756 w 255512"/>
                <a:gd name="connsiteY1" fmla="*/ 0 h 243437"/>
                <a:gd name="connsiteX2" fmla="*/ 127756 w 255512"/>
                <a:gd name="connsiteY2" fmla="*/ 243437 h 243437"/>
                <a:gd name="connsiteX3" fmla="*/ 255512 w 255512"/>
                <a:gd name="connsiteY3" fmla="*/ 243437 h 24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512" h="243437">
                  <a:moveTo>
                    <a:pt x="0" y="0"/>
                  </a:moveTo>
                  <a:lnTo>
                    <a:pt x="127756" y="0"/>
                  </a:lnTo>
                  <a:lnTo>
                    <a:pt x="127756" y="243437"/>
                  </a:lnTo>
                  <a:lnTo>
                    <a:pt x="255512" y="24343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634" tIns="112896" rIns="131633" bIns="11289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271222" y="2473274"/>
              <a:ext cx="255512" cy="243437"/>
            </a:xfrm>
            <a:custGeom>
              <a:avLst/>
              <a:gdLst>
                <a:gd name="connsiteX0" fmla="*/ 0 w 255512"/>
                <a:gd name="connsiteY0" fmla="*/ 243437 h 243437"/>
                <a:gd name="connsiteX1" fmla="*/ 127756 w 255512"/>
                <a:gd name="connsiteY1" fmla="*/ 243437 h 243437"/>
                <a:gd name="connsiteX2" fmla="*/ 127756 w 255512"/>
                <a:gd name="connsiteY2" fmla="*/ 0 h 243437"/>
                <a:gd name="connsiteX3" fmla="*/ 255512 w 255512"/>
                <a:gd name="connsiteY3" fmla="*/ 0 h 24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512" h="243437">
                  <a:moveTo>
                    <a:pt x="0" y="243437"/>
                  </a:moveTo>
                  <a:lnTo>
                    <a:pt x="127756" y="243437"/>
                  </a:lnTo>
                  <a:lnTo>
                    <a:pt x="127756" y="0"/>
                  </a:lnTo>
                  <a:lnTo>
                    <a:pt x="25551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634" tIns="112896" rIns="131633" bIns="11289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16200000">
              <a:off x="5225550" y="2693897"/>
              <a:ext cx="45715" cy="45629"/>
            </a:xfrm>
            <a:custGeom>
              <a:avLst/>
              <a:gdLst>
                <a:gd name="connsiteX0" fmla="*/ 0 w 45715"/>
                <a:gd name="connsiteY0" fmla="*/ 0 h 45629"/>
                <a:gd name="connsiteX1" fmla="*/ 45715 w 45715"/>
                <a:gd name="connsiteY1" fmla="*/ 0 h 45629"/>
                <a:gd name="connsiteX2" fmla="*/ 45715 w 45715"/>
                <a:gd name="connsiteY2" fmla="*/ 45629 h 45629"/>
                <a:gd name="connsiteX3" fmla="*/ 0 w 45715"/>
                <a:gd name="connsiteY3" fmla="*/ 45629 h 45629"/>
                <a:gd name="connsiteX4" fmla="*/ 0 w 45715"/>
                <a:gd name="connsiteY4" fmla="*/ 0 h 4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5" h="45629">
                  <a:moveTo>
                    <a:pt x="0" y="0"/>
                  </a:moveTo>
                  <a:lnTo>
                    <a:pt x="45715" y="0"/>
                  </a:lnTo>
                  <a:lnTo>
                    <a:pt x="45715" y="45629"/>
                  </a:lnTo>
                  <a:lnTo>
                    <a:pt x="0" y="456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9" tIns="1270" rIns="1271" bIns="1270" numCol="1" spcCol="1270" anchor="ctr" anchorCtr="0">
              <a:noAutofit/>
            </a:bodyPr>
            <a:lstStyle/>
            <a:p>
              <a:pPr lvl="0" algn="ctr" defTabSz="88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5526735" y="2278524"/>
              <a:ext cx="3604385" cy="389500"/>
            </a:xfrm>
            <a:custGeom>
              <a:avLst/>
              <a:gdLst>
                <a:gd name="connsiteX0" fmla="*/ 0 w 3604385"/>
                <a:gd name="connsiteY0" fmla="*/ 0 h 389500"/>
                <a:gd name="connsiteX1" fmla="*/ 3604385 w 3604385"/>
                <a:gd name="connsiteY1" fmla="*/ 0 h 389500"/>
                <a:gd name="connsiteX2" fmla="*/ 3604385 w 3604385"/>
                <a:gd name="connsiteY2" fmla="*/ 389500 h 389500"/>
                <a:gd name="connsiteX3" fmla="*/ 0 w 3604385"/>
                <a:gd name="connsiteY3" fmla="*/ 389500 h 389500"/>
                <a:gd name="connsiteX4" fmla="*/ 0 w 3604385"/>
                <a:gd name="connsiteY4" fmla="*/ 0 h 38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4385" h="389500">
                  <a:moveTo>
                    <a:pt x="0" y="0"/>
                  </a:moveTo>
                  <a:lnTo>
                    <a:pt x="3604385" y="0"/>
                  </a:lnTo>
                  <a:lnTo>
                    <a:pt x="3604385" y="389500"/>
                  </a:lnTo>
                  <a:lnTo>
                    <a:pt x="0" y="389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5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Emergency</a:t>
              </a:r>
              <a:endParaRPr lang="zh-CN" altLang="en-US" sz="15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5526735" y="2765400"/>
              <a:ext cx="3604385" cy="389500"/>
            </a:xfrm>
            <a:custGeom>
              <a:avLst/>
              <a:gdLst>
                <a:gd name="connsiteX0" fmla="*/ 0 w 3604385"/>
                <a:gd name="connsiteY0" fmla="*/ 0 h 389500"/>
                <a:gd name="connsiteX1" fmla="*/ 3604385 w 3604385"/>
                <a:gd name="connsiteY1" fmla="*/ 0 h 389500"/>
                <a:gd name="connsiteX2" fmla="*/ 3604385 w 3604385"/>
                <a:gd name="connsiteY2" fmla="*/ 389500 h 389500"/>
                <a:gd name="connsiteX3" fmla="*/ 0 w 3604385"/>
                <a:gd name="connsiteY3" fmla="*/ 389500 h 389500"/>
                <a:gd name="connsiteX4" fmla="*/ 0 w 3604385"/>
                <a:gd name="connsiteY4" fmla="*/ 0 h 38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4385" h="389500">
                  <a:moveTo>
                    <a:pt x="0" y="0"/>
                  </a:moveTo>
                  <a:lnTo>
                    <a:pt x="3604385" y="0"/>
                  </a:lnTo>
                  <a:lnTo>
                    <a:pt x="3604385" y="389500"/>
                  </a:lnTo>
                  <a:lnTo>
                    <a:pt x="0" y="389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5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CPT AD</a:t>
              </a:r>
              <a:endParaRPr lang="zh-CN" altLang="en-US" sz="15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982747" y="3281917"/>
            <a:ext cx="3909820" cy="876376"/>
            <a:chOff x="5225102" y="3194827"/>
            <a:chExt cx="3909820" cy="876376"/>
          </a:xfrm>
        </p:grpSpPr>
        <p:sp>
          <p:nvSpPr>
            <p:cNvPr id="33" name="任意多边形 32"/>
            <p:cNvSpPr/>
            <p:nvPr/>
          </p:nvSpPr>
          <p:spPr>
            <a:xfrm>
              <a:off x="5270731" y="3633015"/>
              <a:ext cx="255512" cy="243437"/>
            </a:xfrm>
            <a:custGeom>
              <a:avLst/>
              <a:gdLst>
                <a:gd name="connsiteX0" fmla="*/ 0 w 255512"/>
                <a:gd name="connsiteY0" fmla="*/ 0 h 243437"/>
                <a:gd name="connsiteX1" fmla="*/ 127756 w 255512"/>
                <a:gd name="connsiteY1" fmla="*/ 0 h 243437"/>
                <a:gd name="connsiteX2" fmla="*/ 127756 w 255512"/>
                <a:gd name="connsiteY2" fmla="*/ 243437 h 243437"/>
                <a:gd name="connsiteX3" fmla="*/ 255512 w 255512"/>
                <a:gd name="connsiteY3" fmla="*/ 243437 h 24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512" h="243437">
                  <a:moveTo>
                    <a:pt x="0" y="0"/>
                  </a:moveTo>
                  <a:lnTo>
                    <a:pt x="127756" y="0"/>
                  </a:lnTo>
                  <a:lnTo>
                    <a:pt x="127756" y="243437"/>
                  </a:lnTo>
                  <a:lnTo>
                    <a:pt x="255512" y="24343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633" tIns="112896" rIns="131634" bIns="11289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5270731" y="3389577"/>
              <a:ext cx="255512" cy="243437"/>
            </a:xfrm>
            <a:custGeom>
              <a:avLst/>
              <a:gdLst>
                <a:gd name="connsiteX0" fmla="*/ 0 w 255512"/>
                <a:gd name="connsiteY0" fmla="*/ 243437 h 243437"/>
                <a:gd name="connsiteX1" fmla="*/ 127756 w 255512"/>
                <a:gd name="connsiteY1" fmla="*/ 243437 h 243437"/>
                <a:gd name="connsiteX2" fmla="*/ 127756 w 255512"/>
                <a:gd name="connsiteY2" fmla="*/ 0 h 243437"/>
                <a:gd name="connsiteX3" fmla="*/ 255512 w 255512"/>
                <a:gd name="connsiteY3" fmla="*/ 0 h 24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512" h="243437">
                  <a:moveTo>
                    <a:pt x="0" y="243437"/>
                  </a:moveTo>
                  <a:lnTo>
                    <a:pt x="127756" y="243437"/>
                  </a:lnTo>
                  <a:lnTo>
                    <a:pt x="127756" y="0"/>
                  </a:lnTo>
                  <a:lnTo>
                    <a:pt x="25551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633" tIns="112896" rIns="131634" bIns="11289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 rot="16200000">
              <a:off x="5225059" y="3610200"/>
              <a:ext cx="45715" cy="45629"/>
            </a:xfrm>
            <a:custGeom>
              <a:avLst/>
              <a:gdLst>
                <a:gd name="connsiteX0" fmla="*/ 0 w 45715"/>
                <a:gd name="connsiteY0" fmla="*/ 0 h 45629"/>
                <a:gd name="connsiteX1" fmla="*/ 45715 w 45715"/>
                <a:gd name="connsiteY1" fmla="*/ 0 h 45629"/>
                <a:gd name="connsiteX2" fmla="*/ 45715 w 45715"/>
                <a:gd name="connsiteY2" fmla="*/ 45629 h 45629"/>
                <a:gd name="connsiteX3" fmla="*/ 0 w 45715"/>
                <a:gd name="connsiteY3" fmla="*/ 45629 h 45629"/>
                <a:gd name="connsiteX4" fmla="*/ 0 w 45715"/>
                <a:gd name="connsiteY4" fmla="*/ 0 h 4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5" h="45629">
                  <a:moveTo>
                    <a:pt x="0" y="0"/>
                  </a:moveTo>
                  <a:lnTo>
                    <a:pt x="45715" y="0"/>
                  </a:lnTo>
                  <a:lnTo>
                    <a:pt x="45715" y="45629"/>
                  </a:lnTo>
                  <a:lnTo>
                    <a:pt x="0" y="456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9" tIns="1270" rIns="1271" bIns="1270" numCol="1" spcCol="1270" anchor="ctr" anchorCtr="0">
              <a:noAutofit/>
            </a:bodyPr>
            <a:lstStyle/>
            <a:p>
              <a:pPr lvl="0" algn="ctr" defTabSz="88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526244" y="3194827"/>
              <a:ext cx="3608678" cy="389500"/>
            </a:xfrm>
            <a:custGeom>
              <a:avLst/>
              <a:gdLst>
                <a:gd name="connsiteX0" fmla="*/ 0 w 3608678"/>
                <a:gd name="connsiteY0" fmla="*/ 0 h 389500"/>
                <a:gd name="connsiteX1" fmla="*/ 3608678 w 3608678"/>
                <a:gd name="connsiteY1" fmla="*/ 0 h 389500"/>
                <a:gd name="connsiteX2" fmla="*/ 3608678 w 3608678"/>
                <a:gd name="connsiteY2" fmla="*/ 389500 h 389500"/>
                <a:gd name="connsiteX3" fmla="*/ 0 w 3608678"/>
                <a:gd name="connsiteY3" fmla="*/ 389500 h 389500"/>
                <a:gd name="connsiteX4" fmla="*/ 0 w 3608678"/>
                <a:gd name="connsiteY4" fmla="*/ 0 h 38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8678" h="389500">
                  <a:moveTo>
                    <a:pt x="0" y="0"/>
                  </a:moveTo>
                  <a:lnTo>
                    <a:pt x="3608678" y="0"/>
                  </a:lnTo>
                  <a:lnTo>
                    <a:pt x="3608678" y="389500"/>
                  </a:lnTo>
                  <a:lnTo>
                    <a:pt x="0" y="389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5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Head Optimization</a:t>
              </a:r>
              <a:endParaRPr lang="zh-CN" altLang="en-US" sz="15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5526244" y="3681703"/>
              <a:ext cx="3608678" cy="389500"/>
            </a:xfrm>
            <a:custGeom>
              <a:avLst/>
              <a:gdLst>
                <a:gd name="connsiteX0" fmla="*/ 0 w 3608678"/>
                <a:gd name="connsiteY0" fmla="*/ 0 h 389500"/>
                <a:gd name="connsiteX1" fmla="*/ 3608678 w 3608678"/>
                <a:gd name="connsiteY1" fmla="*/ 0 h 389500"/>
                <a:gd name="connsiteX2" fmla="*/ 3608678 w 3608678"/>
                <a:gd name="connsiteY2" fmla="*/ 389500 h 389500"/>
                <a:gd name="connsiteX3" fmla="*/ 0 w 3608678"/>
                <a:gd name="connsiteY3" fmla="*/ 389500 h 389500"/>
                <a:gd name="connsiteX4" fmla="*/ 0 w 3608678"/>
                <a:gd name="connsiteY4" fmla="*/ 0 h 38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8678" h="389500">
                  <a:moveTo>
                    <a:pt x="0" y="0"/>
                  </a:moveTo>
                  <a:lnTo>
                    <a:pt x="3608678" y="0"/>
                  </a:lnTo>
                  <a:lnTo>
                    <a:pt x="3608678" y="389500"/>
                  </a:lnTo>
                  <a:lnTo>
                    <a:pt x="0" y="389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5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Bad Case Analysis</a:t>
              </a:r>
              <a:endParaRPr lang="zh-CN" altLang="en-US" sz="15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04518" y="4226797"/>
            <a:ext cx="3909820" cy="876376"/>
            <a:chOff x="5246873" y="4139707"/>
            <a:chExt cx="3909820" cy="876376"/>
          </a:xfrm>
        </p:grpSpPr>
        <p:sp>
          <p:nvSpPr>
            <p:cNvPr id="39" name="任意多边形 38"/>
            <p:cNvSpPr/>
            <p:nvPr/>
          </p:nvSpPr>
          <p:spPr>
            <a:xfrm>
              <a:off x="5292502" y="4577895"/>
              <a:ext cx="255512" cy="243437"/>
            </a:xfrm>
            <a:custGeom>
              <a:avLst/>
              <a:gdLst>
                <a:gd name="connsiteX0" fmla="*/ 0 w 255512"/>
                <a:gd name="connsiteY0" fmla="*/ 0 h 243437"/>
                <a:gd name="connsiteX1" fmla="*/ 127756 w 255512"/>
                <a:gd name="connsiteY1" fmla="*/ 0 h 243437"/>
                <a:gd name="connsiteX2" fmla="*/ 127756 w 255512"/>
                <a:gd name="connsiteY2" fmla="*/ 243437 h 243437"/>
                <a:gd name="connsiteX3" fmla="*/ 255512 w 255512"/>
                <a:gd name="connsiteY3" fmla="*/ 243437 h 24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512" h="243437">
                  <a:moveTo>
                    <a:pt x="0" y="0"/>
                  </a:moveTo>
                  <a:lnTo>
                    <a:pt x="127756" y="0"/>
                  </a:lnTo>
                  <a:lnTo>
                    <a:pt x="127756" y="243437"/>
                  </a:lnTo>
                  <a:lnTo>
                    <a:pt x="255512" y="24343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633" tIns="112896" rIns="131634" bIns="11289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5292502" y="4334457"/>
              <a:ext cx="255512" cy="243437"/>
            </a:xfrm>
            <a:custGeom>
              <a:avLst/>
              <a:gdLst>
                <a:gd name="connsiteX0" fmla="*/ 0 w 255512"/>
                <a:gd name="connsiteY0" fmla="*/ 243437 h 243437"/>
                <a:gd name="connsiteX1" fmla="*/ 127756 w 255512"/>
                <a:gd name="connsiteY1" fmla="*/ 243437 h 243437"/>
                <a:gd name="connsiteX2" fmla="*/ 127756 w 255512"/>
                <a:gd name="connsiteY2" fmla="*/ 0 h 243437"/>
                <a:gd name="connsiteX3" fmla="*/ 255512 w 255512"/>
                <a:gd name="connsiteY3" fmla="*/ 0 h 24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512" h="243437">
                  <a:moveTo>
                    <a:pt x="0" y="243437"/>
                  </a:moveTo>
                  <a:lnTo>
                    <a:pt x="127756" y="243437"/>
                  </a:lnTo>
                  <a:lnTo>
                    <a:pt x="127756" y="0"/>
                  </a:lnTo>
                  <a:lnTo>
                    <a:pt x="25551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633" tIns="112896" rIns="131634" bIns="11289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 rot="16200000">
              <a:off x="5246830" y="4555080"/>
              <a:ext cx="45715" cy="45629"/>
            </a:xfrm>
            <a:custGeom>
              <a:avLst/>
              <a:gdLst>
                <a:gd name="connsiteX0" fmla="*/ 0 w 45715"/>
                <a:gd name="connsiteY0" fmla="*/ 0 h 45629"/>
                <a:gd name="connsiteX1" fmla="*/ 45715 w 45715"/>
                <a:gd name="connsiteY1" fmla="*/ 0 h 45629"/>
                <a:gd name="connsiteX2" fmla="*/ 45715 w 45715"/>
                <a:gd name="connsiteY2" fmla="*/ 45629 h 45629"/>
                <a:gd name="connsiteX3" fmla="*/ 0 w 45715"/>
                <a:gd name="connsiteY3" fmla="*/ 45629 h 45629"/>
                <a:gd name="connsiteX4" fmla="*/ 0 w 45715"/>
                <a:gd name="connsiteY4" fmla="*/ 0 h 4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5" h="45629">
                  <a:moveTo>
                    <a:pt x="0" y="0"/>
                  </a:moveTo>
                  <a:lnTo>
                    <a:pt x="45715" y="0"/>
                  </a:lnTo>
                  <a:lnTo>
                    <a:pt x="45715" y="45629"/>
                  </a:lnTo>
                  <a:lnTo>
                    <a:pt x="0" y="456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9" tIns="1270" rIns="1271" bIns="1270" numCol="1" spcCol="1270" anchor="ctr" anchorCtr="0">
              <a:noAutofit/>
            </a:bodyPr>
            <a:lstStyle/>
            <a:p>
              <a:pPr lvl="0" algn="ctr" defTabSz="88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5548015" y="4139707"/>
              <a:ext cx="3608678" cy="389500"/>
            </a:xfrm>
            <a:custGeom>
              <a:avLst/>
              <a:gdLst>
                <a:gd name="connsiteX0" fmla="*/ 0 w 3608678"/>
                <a:gd name="connsiteY0" fmla="*/ 0 h 389500"/>
                <a:gd name="connsiteX1" fmla="*/ 3608678 w 3608678"/>
                <a:gd name="connsiteY1" fmla="*/ 0 h 389500"/>
                <a:gd name="connsiteX2" fmla="*/ 3608678 w 3608678"/>
                <a:gd name="connsiteY2" fmla="*/ 389500 h 389500"/>
                <a:gd name="connsiteX3" fmla="*/ 0 w 3608678"/>
                <a:gd name="connsiteY3" fmla="*/ 389500 h 389500"/>
                <a:gd name="connsiteX4" fmla="*/ 0 w 3608678"/>
                <a:gd name="connsiteY4" fmla="*/ 0 h 38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8678" h="389500">
                  <a:moveTo>
                    <a:pt x="0" y="0"/>
                  </a:moveTo>
                  <a:lnTo>
                    <a:pt x="3608678" y="0"/>
                  </a:lnTo>
                  <a:lnTo>
                    <a:pt x="3608678" y="389500"/>
                  </a:lnTo>
                  <a:lnTo>
                    <a:pt x="0" y="389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500" kern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Solve Information </a:t>
              </a:r>
              <a:r>
                <a:rPr lang="en-US" altLang="zh-CN" sz="15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Overload</a:t>
              </a:r>
              <a:endParaRPr lang="zh-CN" altLang="en-US" sz="15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5548015" y="4626583"/>
              <a:ext cx="3608678" cy="389500"/>
            </a:xfrm>
            <a:custGeom>
              <a:avLst/>
              <a:gdLst>
                <a:gd name="connsiteX0" fmla="*/ 0 w 3608678"/>
                <a:gd name="connsiteY0" fmla="*/ 0 h 389500"/>
                <a:gd name="connsiteX1" fmla="*/ 3608678 w 3608678"/>
                <a:gd name="connsiteY1" fmla="*/ 0 h 389500"/>
                <a:gd name="connsiteX2" fmla="*/ 3608678 w 3608678"/>
                <a:gd name="connsiteY2" fmla="*/ 389500 h 389500"/>
                <a:gd name="connsiteX3" fmla="*/ 0 w 3608678"/>
                <a:gd name="connsiteY3" fmla="*/ 389500 h 389500"/>
                <a:gd name="connsiteX4" fmla="*/ 0 w 3608678"/>
                <a:gd name="connsiteY4" fmla="*/ 0 h 38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8678" h="389500">
                  <a:moveTo>
                    <a:pt x="0" y="0"/>
                  </a:moveTo>
                  <a:lnTo>
                    <a:pt x="3608678" y="0"/>
                  </a:lnTo>
                  <a:lnTo>
                    <a:pt x="3608678" y="389500"/>
                  </a:lnTo>
                  <a:lnTo>
                    <a:pt x="0" y="389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5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Discover</a:t>
              </a:r>
              <a:endParaRPr lang="zh-CN" altLang="en-US" sz="15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Closed Loop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52" y="2727614"/>
            <a:ext cx="11386296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Recommendation as data mining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754" y="1597169"/>
            <a:ext cx="5188527" cy="4939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54" y="2190649"/>
            <a:ext cx="48101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2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Basic Entity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327638" y="2362200"/>
            <a:ext cx="2303961" cy="2303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960746" y="2362200"/>
            <a:ext cx="2303961" cy="2303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82810" y="3118622"/>
            <a:ext cx="1297577" cy="722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63937" y="3152774"/>
            <a:ext cx="1297577" cy="722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9"/>
          <p:cNvSpPr txBox="1"/>
          <p:nvPr/>
        </p:nvSpPr>
        <p:spPr>
          <a:xfrm>
            <a:off x="8767898" y="2497174"/>
            <a:ext cx="216843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Song</a:t>
            </a:r>
          </a:p>
          <a:p>
            <a:pPr marL="342900" indent="-342900"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Singer</a:t>
            </a:r>
          </a:p>
          <a:p>
            <a:pPr marL="342900" indent="-342900"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Song List</a:t>
            </a:r>
          </a:p>
          <a:p>
            <a:pPr marL="342900" indent="-342900"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</a:p>
          <a:p>
            <a:pPr marL="342900" indent="-342900"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Album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0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Basic Relationships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925435" y="1842425"/>
            <a:ext cx="10341130" cy="4568048"/>
            <a:chOff x="708999" y="1690688"/>
            <a:chExt cx="11326245" cy="5003209"/>
          </a:xfrm>
        </p:grpSpPr>
        <p:sp>
          <p:nvSpPr>
            <p:cNvPr id="6" name="椭圆 5"/>
            <p:cNvSpPr/>
            <p:nvPr/>
          </p:nvSpPr>
          <p:spPr>
            <a:xfrm>
              <a:off x="2832462" y="4389936"/>
              <a:ext cx="2303961" cy="23039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65570" y="4389936"/>
              <a:ext cx="2303961" cy="23039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030582" y="5180510"/>
              <a:ext cx="1748789" cy="7228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User-Item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34433" y="5180510"/>
              <a:ext cx="1966233" cy="7228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Item-Item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659084" y="1690688"/>
              <a:ext cx="2303961" cy="23039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865095" y="2481262"/>
              <a:ext cx="1891938" cy="7228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User-User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274375" y="1869791"/>
              <a:ext cx="313508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AutoNum type="arabicPeriod"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Circle</a:t>
              </a:r>
            </a:p>
            <a:p>
              <a:pPr marL="342900" indent="-342900">
                <a:buAutoNum type="arabicPeriod"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Discover New People (Famous People)</a:t>
              </a:r>
            </a:p>
            <a:p>
              <a:pPr marL="342900" indent="-342900">
                <a:buAutoNum type="arabicPeriod"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 U may know (Social Relation Chain)</a:t>
              </a:r>
            </a:p>
            <a:p>
              <a:pPr marL="342900" indent="-342900">
                <a:buAutoNum type="arabicPeriod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08999" y="5357249"/>
              <a:ext cx="2151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Guess U like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083039" y="4941750"/>
              <a:ext cx="29522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Similar Songs</a:t>
              </a:r>
            </a:p>
            <a:p>
              <a:pPr marL="342900" indent="-342900">
                <a:buAutoNum type="arabicPeriod"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Single Song Radio</a:t>
              </a:r>
            </a:p>
            <a:p>
              <a:pPr marL="342900" indent="-342900">
                <a:buAutoNum type="arabicPeriod"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Buy This Also Buy</a:t>
              </a:r>
            </a:p>
            <a:p>
              <a:pPr marL="342900" indent="-342900">
                <a:buAutoNum type="arabicPeriod"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View This Also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6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Graph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106513" y="1568742"/>
            <a:ext cx="9916631" cy="5082548"/>
            <a:chOff x="1219725" y="845936"/>
            <a:chExt cx="9916631" cy="5082548"/>
          </a:xfrm>
        </p:grpSpPr>
        <p:grpSp>
          <p:nvGrpSpPr>
            <p:cNvPr id="6" name="组合 5"/>
            <p:cNvGrpSpPr/>
            <p:nvPr/>
          </p:nvGrpSpPr>
          <p:grpSpPr>
            <a:xfrm>
              <a:off x="5729745" y="2480954"/>
              <a:ext cx="891431" cy="1319011"/>
              <a:chOff x="3683232" y="2942508"/>
              <a:chExt cx="891431" cy="1319011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747158" y="3907390"/>
                <a:ext cx="763577" cy="3541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User</a:t>
                </a:r>
                <a:endParaRPr lang="zh-CN" altLang="en-US" sz="1600" dirty="0"/>
              </a:p>
            </p:txBody>
          </p:sp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83232" y="2942508"/>
                <a:ext cx="891431" cy="964882"/>
              </a:xfrm>
              <a:prstGeom prst="rect">
                <a:avLst/>
              </a:prstGeom>
            </p:spPr>
          </p:pic>
        </p:grpSp>
        <p:grpSp>
          <p:nvGrpSpPr>
            <p:cNvPr id="7" name="组合 6"/>
            <p:cNvGrpSpPr/>
            <p:nvPr/>
          </p:nvGrpSpPr>
          <p:grpSpPr>
            <a:xfrm>
              <a:off x="7947386" y="1200162"/>
              <a:ext cx="935356" cy="1288516"/>
              <a:chOff x="5883456" y="1945526"/>
              <a:chExt cx="935356" cy="1288516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3456" y="1945526"/>
                <a:ext cx="935356" cy="925544"/>
              </a:xfrm>
              <a:prstGeom prst="rect">
                <a:avLst/>
              </a:prstGeom>
            </p:spPr>
          </p:pic>
          <p:sp>
            <p:nvSpPr>
              <p:cNvPr id="38" name="矩形 37"/>
              <p:cNvSpPr/>
              <p:nvPr/>
            </p:nvSpPr>
            <p:spPr>
              <a:xfrm>
                <a:off x="5958363" y="2879913"/>
                <a:ext cx="785541" cy="3541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Singer</a:t>
                </a:r>
                <a:endParaRPr lang="zh-CN" altLang="en-US" sz="1600" dirty="0"/>
              </a:p>
            </p:txBody>
          </p:sp>
        </p:grpSp>
        <p:sp>
          <p:nvSpPr>
            <p:cNvPr id="8" name="右箭头 7"/>
            <p:cNvSpPr/>
            <p:nvPr/>
          </p:nvSpPr>
          <p:spPr>
            <a:xfrm rot="19579854">
              <a:off x="6654416" y="2515026"/>
              <a:ext cx="1268064" cy="2237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8017139" y="3725248"/>
              <a:ext cx="865603" cy="1173043"/>
              <a:chOff x="3746385" y="3277037"/>
              <a:chExt cx="865603" cy="1173043"/>
            </a:xfrm>
          </p:grpSpPr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6385" y="3277037"/>
                <a:ext cx="865603" cy="841888"/>
              </a:xfrm>
              <a:prstGeom prst="rect">
                <a:avLst/>
              </a:prstGeom>
            </p:spPr>
          </p:pic>
          <p:sp>
            <p:nvSpPr>
              <p:cNvPr id="36" name="矩形 35"/>
              <p:cNvSpPr/>
              <p:nvPr/>
            </p:nvSpPr>
            <p:spPr>
              <a:xfrm>
                <a:off x="3835197" y="4118925"/>
                <a:ext cx="696729" cy="331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r>
                  <a:rPr lang="en-US" altLang="zh-CN" dirty="0" smtClean="0"/>
                  <a:t>ong</a:t>
                </a:r>
                <a:endParaRPr lang="zh-CN" altLang="en-US" dirty="0"/>
              </a:p>
            </p:txBody>
          </p:sp>
        </p:grpSp>
        <p:sp>
          <p:nvSpPr>
            <p:cNvPr id="10" name="右箭头 9"/>
            <p:cNvSpPr/>
            <p:nvPr/>
          </p:nvSpPr>
          <p:spPr>
            <a:xfrm rot="1685532">
              <a:off x="6653161" y="4053808"/>
              <a:ext cx="1268064" cy="2237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98758" y="2191808"/>
              <a:ext cx="844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F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ollow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895853" y="3332991"/>
              <a:ext cx="1074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Listen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F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avorite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89015" y="4273270"/>
              <a:ext cx="1074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Trash</a:t>
              </a:r>
            </a:p>
            <a:p>
              <a:r>
                <a:rPr lang="en-US" altLang="zh-CN" dirty="0">
                  <a:solidFill>
                    <a:srgbClr val="00B050"/>
                  </a:solidFill>
                </a:rPr>
                <a:t>S</a:t>
              </a:r>
              <a:r>
                <a:rPr lang="en-US" altLang="zh-CN" dirty="0" smtClean="0">
                  <a:solidFill>
                    <a:srgbClr val="00B050"/>
                  </a:solidFill>
                </a:rPr>
                <a:t>witch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0336859" y="2709049"/>
              <a:ext cx="799497" cy="1210054"/>
              <a:chOff x="6350239" y="3386598"/>
              <a:chExt cx="799497" cy="1210054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6350239" y="4265497"/>
                <a:ext cx="799497" cy="331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Album</a:t>
                </a:r>
                <a:endParaRPr lang="zh-CN" altLang="en-US" dirty="0"/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7611" y="3386598"/>
                <a:ext cx="706811" cy="833448"/>
              </a:xfrm>
              <a:prstGeom prst="rect">
                <a:avLst/>
              </a:prstGeom>
            </p:spPr>
          </p:pic>
        </p:grpSp>
        <p:sp>
          <p:nvSpPr>
            <p:cNvPr id="15" name="右箭头 14"/>
            <p:cNvSpPr/>
            <p:nvPr/>
          </p:nvSpPr>
          <p:spPr>
            <a:xfrm rot="19561114">
              <a:off x="8979379" y="4063558"/>
              <a:ext cx="1268064" cy="2237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878907" y="3621590"/>
              <a:ext cx="122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Belong To</a:t>
              </a:r>
            </a:p>
          </p:txBody>
        </p:sp>
        <p:sp>
          <p:nvSpPr>
            <p:cNvPr id="17" name="右箭头 16"/>
            <p:cNvSpPr/>
            <p:nvPr/>
          </p:nvSpPr>
          <p:spPr>
            <a:xfrm rot="12680748">
              <a:off x="8919914" y="2515026"/>
              <a:ext cx="1268064" cy="2237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425772" y="2152495"/>
              <a:ext cx="122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Create By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3406725" y="2961160"/>
              <a:ext cx="957943" cy="9579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UGC</a:t>
              </a:r>
              <a:endParaRPr lang="zh-CN" altLang="en-US" dirty="0"/>
            </a:p>
          </p:txBody>
        </p:sp>
        <p:sp>
          <p:nvSpPr>
            <p:cNvPr id="20" name="右箭头 19"/>
            <p:cNvSpPr/>
            <p:nvPr/>
          </p:nvSpPr>
          <p:spPr>
            <a:xfrm rot="10800000">
              <a:off x="4508823" y="3333977"/>
              <a:ext cx="1102987" cy="2237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681880" y="2963905"/>
              <a:ext cx="837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Create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219726" y="845936"/>
              <a:ext cx="990080" cy="1279770"/>
              <a:chOff x="1172148" y="1122440"/>
              <a:chExt cx="990080" cy="1279770"/>
            </a:xfrm>
          </p:grpSpPr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6956" y="1122440"/>
                <a:ext cx="800465" cy="925641"/>
              </a:xfrm>
              <a:prstGeom prst="rect">
                <a:avLst/>
              </a:prstGeom>
            </p:spPr>
          </p:pic>
          <p:sp>
            <p:nvSpPr>
              <p:cNvPr id="32" name="矩形 31"/>
              <p:cNvSpPr/>
              <p:nvPr/>
            </p:nvSpPr>
            <p:spPr>
              <a:xfrm>
                <a:off x="1172148" y="2048081"/>
                <a:ext cx="990080" cy="3541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Song List</a:t>
                </a:r>
                <a:endParaRPr lang="zh-CN" altLang="en-US" sz="1600" dirty="0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1219725" y="3365432"/>
              <a:ext cx="1088045" cy="3541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Comments</a:t>
              </a:r>
              <a:endParaRPr lang="zh-CN" altLang="en-US" sz="1600" dirty="0"/>
            </a:p>
          </p:txBody>
        </p:sp>
        <p:sp>
          <p:nvSpPr>
            <p:cNvPr id="24" name="右箭头 23"/>
            <p:cNvSpPr/>
            <p:nvPr/>
          </p:nvSpPr>
          <p:spPr>
            <a:xfrm rot="13483274">
              <a:off x="2416773" y="2449281"/>
              <a:ext cx="1102987" cy="2237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11396" y="2560697"/>
              <a:ext cx="851654" cy="638741"/>
            </a:xfrm>
            <a:prstGeom prst="rect">
              <a:avLst/>
            </a:prstGeom>
          </p:spPr>
        </p:pic>
        <p:sp>
          <p:nvSpPr>
            <p:cNvPr id="26" name="右箭头 25"/>
            <p:cNvSpPr/>
            <p:nvPr/>
          </p:nvSpPr>
          <p:spPr>
            <a:xfrm rot="10800000">
              <a:off x="2497698" y="3397872"/>
              <a:ext cx="764872" cy="2237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34331" y="4792566"/>
              <a:ext cx="866179" cy="763267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4285631" y="5574355"/>
              <a:ext cx="763577" cy="3541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Radio</a:t>
              </a:r>
              <a:endParaRPr lang="zh-CN" altLang="en-US" sz="1600" dirty="0"/>
            </a:p>
          </p:txBody>
        </p:sp>
        <p:sp>
          <p:nvSpPr>
            <p:cNvPr id="29" name="右箭头 28"/>
            <p:cNvSpPr/>
            <p:nvPr/>
          </p:nvSpPr>
          <p:spPr>
            <a:xfrm rot="7839809">
              <a:off x="4746940" y="4254089"/>
              <a:ext cx="1102987" cy="2237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664659" y="3979322"/>
              <a:ext cx="7342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Listen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8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666</Words>
  <Application>Microsoft Office PowerPoint</Application>
  <PresentationFormat>宽屏</PresentationFormat>
  <Paragraphs>285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推荐算法综述</vt:lpstr>
      <vt:lpstr>PowerPoint 演示文稿</vt:lpstr>
      <vt:lpstr>Why RecSys</vt:lpstr>
      <vt:lpstr>Three Layers</vt:lpstr>
      <vt:lpstr>Data Closed Loop</vt:lpstr>
      <vt:lpstr>Recommendation as data mining</vt:lpstr>
      <vt:lpstr>Two Basic Entity</vt:lpstr>
      <vt:lpstr>Three Basic Relationships</vt:lpstr>
      <vt:lpstr>Knowledge Graph</vt:lpstr>
      <vt:lpstr>PowerPoint 演示文稿</vt:lpstr>
      <vt:lpstr>Item-CF</vt:lpstr>
      <vt:lpstr>User-CF</vt:lpstr>
      <vt:lpstr>Probs &amp; Heats</vt:lpstr>
      <vt:lpstr>Content Based CF</vt:lpstr>
      <vt:lpstr>PowerPoint 演示文稿</vt:lpstr>
      <vt:lpstr>ALS</vt:lpstr>
      <vt:lpstr>Implicit ALS</vt:lpstr>
      <vt:lpstr>LDA</vt:lpstr>
      <vt:lpstr>PowerPoint 演示文稿</vt:lpstr>
      <vt:lpstr>LR/FTRL</vt:lpstr>
      <vt:lpstr>Feature Interactions</vt:lpstr>
      <vt:lpstr>FM</vt:lpstr>
      <vt:lpstr>GBDT</vt:lpstr>
      <vt:lpstr>GBDT+LR</vt:lpstr>
      <vt:lpstr>PowerPoint 演示文稿</vt:lpstr>
      <vt:lpstr>特征</vt:lpstr>
      <vt:lpstr>FNN</vt:lpstr>
      <vt:lpstr>PNN</vt:lpstr>
      <vt:lpstr>Wide_n_Deep</vt:lpstr>
      <vt:lpstr>DeepFM</vt:lpstr>
      <vt:lpstr>PowerPoint 演示文稿</vt:lpstr>
      <vt:lpstr>Pros &amp; Cons</vt:lpstr>
      <vt:lpstr>Some other things</vt:lpstr>
      <vt:lpstr>User Attention</vt:lpstr>
      <vt:lpstr>Other Models</vt:lpstr>
      <vt:lpstr>Reference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vivo</dc:creator>
  <cp:lastModifiedBy>vivo</cp:lastModifiedBy>
  <cp:revision>334</cp:revision>
  <dcterms:created xsi:type="dcterms:W3CDTF">2017-10-19T02:09:59Z</dcterms:created>
  <dcterms:modified xsi:type="dcterms:W3CDTF">2018-01-19T09:24:00Z</dcterms:modified>
</cp:coreProperties>
</file>