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62" r:id="rId2"/>
    <p:sldId id="271" r:id="rId3"/>
    <p:sldId id="256" r:id="rId4"/>
    <p:sldId id="257" r:id="rId5"/>
    <p:sldId id="259" r:id="rId6"/>
    <p:sldId id="263" r:id="rId7"/>
    <p:sldId id="261" r:id="rId8"/>
    <p:sldId id="265" r:id="rId9"/>
    <p:sldId id="266" r:id="rId10"/>
    <p:sldId id="269" r:id="rId11"/>
    <p:sldId id="270" r:id="rId12"/>
    <p:sldId id="260" r:id="rId13"/>
    <p:sldId id="267" r:id="rId14"/>
    <p:sldId id="268" r:id="rId15"/>
    <p:sldId id="272" r:id="rId16"/>
    <p:sldId id="273" r:id="rId17"/>
    <p:sldId id="276" r:id="rId18"/>
    <p:sldId id="275" r:id="rId19"/>
    <p:sldId id="279" r:id="rId20"/>
    <p:sldId id="281" r:id="rId21"/>
    <p:sldId id="280" r:id="rId22"/>
    <p:sldId id="282" r:id="rId23"/>
    <p:sldId id="283" r:id="rId24"/>
    <p:sldId id="284" r:id="rId25"/>
    <p:sldId id="285" r:id="rId26"/>
    <p:sldId id="293" r:id="rId27"/>
    <p:sldId id="294" r:id="rId28"/>
    <p:sldId id="287" r:id="rId29"/>
    <p:sldId id="288" r:id="rId30"/>
    <p:sldId id="289" r:id="rId31"/>
    <p:sldId id="290" r:id="rId32"/>
    <p:sldId id="277" r:id="rId33"/>
    <p:sldId id="295" r:id="rId34"/>
    <p:sldId id="299" r:id="rId35"/>
    <p:sldId id="300" r:id="rId36"/>
    <p:sldId id="301" r:id="rId37"/>
    <p:sldId id="302" r:id="rId38"/>
    <p:sldId id="303" r:id="rId39"/>
    <p:sldId id="305" r:id="rId40"/>
    <p:sldId id="304" r:id="rId41"/>
    <p:sldId id="306" r:id="rId42"/>
    <p:sldId id="286" r:id="rId43"/>
    <p:sldId id="292" r:id="rId44"/>
    <p:sldId id="307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64" autoAdjust="0"/>
  </p:normalViewPr>
  <p:slideViewPr>
    <p:cSldViewPr snapToGrid="0">
      <p:cViewPr>
        <p:scale>
          <a:sx n="100" d="100"/>
          <a:sy n="100" d="100"/>
        </p:scale>
        <p:origin x="9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877788-35E6-46F8-8BCA-57C5C26781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1EBC3DA-DD8B-4FD6-93F9-23C43520D220}">
      <dgm:prSet phldrT="[文本]" custT="1"/>
      <dgm:spPr/>
      <dgm:t>
        <a:bodyPr/>
        <a:lstStyle/>
        <a:p>
          <a:r>
            <a:rPr lang="en-US" altLang="zh-CN" sz="2400" b="1" dirty="0" smtClean="0"/>
            <a:t>User</a:t>
          </a:r>
        </a:p>
        <a:p>
          <a:r>
            <a:rPr lang="en-US" altLang="zh-CN" sz="2400" b="1" dirty="0" smtClean="0"/>
            <a:t>Item</a:t>
          </a:r>
        </a:p>
        <a:p>
          <a:r>
            <a:rPr lang="en-US" altLang="zh-CN" sz="2400" b="1" dirty="0" smtClean="0"/>
            <a:t>Action</a:t>
          </a:r>
          <a:endParaRPr lang="zh-CN" altLang="en-US" sz="2400" b="1" dirty="0"/>
        </a:p>
      </dgm:t>
    </dgm:pt>
    <dgm:pt modelId="{EC31B991-D79E-4261-89B5-FD443736B7D9}" type="parTrans" cxnId="{B48979CC-3A59-4389-B96B-6E13DA959406}">
      <dgm:prSet/>
      <dgm:spPr/>
      <dgm:t>
        <a:bodyPr/>
        <a:lstStyle/>
        <a:p>
          <a:endParaRPr lang="zh-CN" altLang="en-US"/>
        </a:p>
      </dgm:t>
    </dgm:pt>
    <dgm:pt modelId="{A1D7A77C-622C-4BCC-A174-90932CD357CA}" type="sibTrans" cxnId="{B48979CC-3A59-4389-B96B-6E13DA959406}">
      <dgm:prSet/>
      <dgm:spPr/>
      <dgm:t>
        <a:bodyPr/>
        <a:lstStyle/>
        <a:p>
          <a:endParaRPr lang="zh-CN" altLang="en-US"/>
        </a:p>
      </dgm:t>
    </dgm:pt>
    <dgm:pt modelId="{9AB2EA05-13B7-429A-91C7-DFFB73E0ADC5}">
      <dgm:prSet phldrT="[文本]" custT="1"/>
      <dgm:spPr/>
      <dgm:t>
        <a:bodyPr/>
        <a:lstStyle/>
        <a:p>
          <a:r>
            <a:rPr lang="en-US" altLang="zh-CN" sz="2400" b="1" dirty="0" smtClean="0"/>
            <a:t>User</a:t>
          </a:r>
        </a:p>
        <a:p>
          <a:r>
            <a:rPr lang="en-US" altLang="zh-CN" sz="2400" b="1" dirty="0" smtClean="0"/>
            <a:t>Item</a:t>
          </a:r>
        </a:p>
        <a:p>
          <a:r>
            <a:rPr lang="en-US" altLang="zh-CN" sz="2400" b="1" dirty="0" smtClean="0"/>
            <a:t>Preference</a:t>
          </a:r>
          <a:endParaRPr lang="zh-CN" altLang="en-US" sz="2400" b="1" dirty="0"/>
        </a:p>
      </dgm:t>
    </dgm:pt>
    <dgm:pt modelId="{4AB72DC2-1BE8-4D32-A221-517B61580A99}" type="parTrans" cxnId="{66B71C89-7E2B-4976-9228-71D5B52ACDFF}">
      <dgm:prSet/>
      <dgm:spPr/>
      <dgm:t>
        <a:bodyPr/>
        <a:lstStyle/>
        <a:p>
          <a:endParaRPr lang="zh-CN" altLang="en-US"/>
        </a:p>
      </dgm:t>
    </dgm:pt>
    <dgm:pt modelId="{AB33E2D2-B50D-4E7B-AB8B-703EA1EE28A3}" type="sibTrans" cxnId="{66B71C89-7E2B-4976-9228-71D5B52ACDFF}">
      <dgm:prSet/>
      <dgm:spPr/>
      <dgm:t>
        <a:bodyPr/>
        <a:lstStyle/>
        <a:p>
          <a:endParaRPr lang="zh-CN" altLang="en-US"/>
        </a:p>
      </dgm:t>
    </dgm:pt>
    <dgm:pt modelId="{5D6A9171-B7EF-4241-99A1-5E2BA4164765}">
      <dgm:prSet phldrT="[文本]" custT="1"/>
      <dgm:spPr/>
      <dgm:t>
        <a:bodyPr/>
        <a:lstStyle/>
        <a:p>
          <a:r>
            <a:rPr lang="en-US" altLang="zh-CN" sz="2400" b="1" dirty="0" smtClean="0"/>
            <a:t>U2U</a:t>
          </a:r>
        </a:p>
        <a:p>
          <a:r>
            <a:rPr lang="en-US" altLang="zh-CN" sz="2400" b="1" dirty="0" smtClean="0"/>
            <a:t>U2I</a:t>
          </a:r>
        </a:p>
        <a:p>
          <a:r>
            <a:rPr lang="en-US" altLang="zh-CN" sz="2400" b="1" dirty="0" smtClean="0"/>
            <a:t>I2I</a:t>
          </a:r>
        </a:p>
      </dgm:t>
    </dgm:pt>
    <dgm:pt modelId="{A6A9AB8A-A384-44F2-8E76-32858907678B}" type="parTrans" cxnId="{5775D15B-60E5-4410-850A-334D352B7EC1}">
      <dgm:prSet/>
      <dgm:spPr/>
      <dgm:t>
        <a:bodyPr/>
        <a:lstStyle/>
        <a:p>
          <a:endParaRPr lang="zh-CN" altLang="en-US"/>
        </a:p>
      </dgm:t>
    </dgm:pt>
    <dgm:pt modelId="{815F8E62-402D-495B-B353-8B14C59CFD11}" type="sibTrans" cxnId="{5775D15B-60E5-4410-850A-334D352B7EC1}">
      <dgm:prSet/>
      <dgm:spPr/>
      <dgm:t>
        <a:bodyPr/>
        <a:lstStyle/>
        <a:p>
          <a:endParaRPr lang="zh-CN" altLang="en-US"/>
        </a:p>
      </dgm:t>
    </dgm:pt>
    <dgm:pt modelId="{98276EE2-0313-42D0-916B-9C41FDD905B6}" type="pres">
      <dgm:prSet presAssocID="{F5877788-35E6-46F8-8BCA-57C5C26781B7}" presName="Name0" presStyleCnt="0">
        <dgm:presLayoutVars>
          <dgm:dir/>
          <dgm:resizeHandles val="exact"/>
        </dgm:presLayoutVars>
      </dgm:prSet>
      <dgm:spPr/>
    </dgm:pt>
    <dgm:pt modelId="{79E86B46-CD5C-4507-825F-B9D3C1DA947A}" type="pres">
      <dgm:prSet presAssocID="{11EBC3DA-DD8B-4FD6-93F9-23C43520D2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6B1520-A53B-43B3-AA7E-86D5D9179A20}" type="pres">
      <dgm:prSet presAssocID="{A1D7A77C-622C-4BCC-A174-90932CD357CA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EA001439-4D67-4EE0-90D1-B88C4866F191}" type="pres">
      <dgm:prSet presAssocID="{A1D7A77C-622C-4BCC-A174-90932CD357CA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69024D6D-6E07-4256-A76B-081C250FD1CF}" type="pres">
      <dgm:prSet presAssocID="{9AB2EA05-13B7-429A-91C7-DFFB73E0ADC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F69641-E34F-482F-A937-84C2371EA8DA}" type="pres">
      <dgm:prSet presAssocID="{AB33E2D2-B50D-4E7B-AB8B-703EA1EE28A3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0A825FB5-8179-4C4B-AD78-6D889DD9F311}" type="pres">
      <dgm:prSet presAssocID="{AB33E2D2-B50D-4E7B-AB8B-703EA1EE28A3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06372455-C80C-4914-B457-8797899D21CC}" type="pres">
      <dgm:prSet presAssocID="{5D6A9171-B7EF-4241-99A1-5E2BA416476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B71C89-7E2B-4976-9228-71D5B52ACDFF}" srcId="{F5877788-35E6-46F8-8BCA-57C5C26781B7}" destId="{9AB2EA05-13B7-429A-91C7-DFFB73E0ADC5}" srcOrd="1" destOrd="0" parTransId="{4AB72DC2-1BE8-4D32-A221-517B61580A99}" sibTransId="{AB33E2D2-B50D-4E7B-AB8B-703EA1EE28A3}"/>
    <dgm:cxn modelId="{E6B49708-DAF6-4DA7-86C0-DA7A6A463553}" type="presOf" srcId="{11EBC3DA-DD8B-4FD6-93F9-23C43520D220}" destId="{79E86B46-CD5C-4507-825F-B9D3C1DA947A}" srcOrd="0" destOrd="0" presId="urn:microsoft.com/office/officeart/2005/8/layout/process1"/>
    <dgm:cxn modelId="{0D5C9444-4F23-4D93-A669-11676913A7D6}" type="presOf" srcId="{A1D7A77C-622C-4BCC-A174-90932CD357CA}" destId="{586B1520-A53B-43B3-AA7E-86D5D9179A20}" srcOrd="0" destOrd="0" presId="urn:microsoft.com/office/officeart/2005/8/layout/process1"/>
    <dgm:cxn modelId="{A12E3BDD-17FB-46A4-9A89-D9E9CA5027DE}" type="presOf" srcId="{F5877788-35E6-46F8-8BCA-57C5C26781B7}" destId="{98276EE2-0313-42D0-916B-9C41FDD905B6}" srcOrd="0" destOrd="0" presId="urn:microsoft.com/office/officeart/2005/8/layout/process1"/>
    <dgm:cxn modelId="{15AAF8AC-4864-4C01-865B-9295C865BBDB}" type="presOf" srcId="{5D6A9171-B7EF-4241-99A1-5E2BA4164765}" destId="{06372455-C80C-4914-B457-8797899D21CC}" srcOrd="0" destOrd="0" presId="urn:microsoft.com/office/officeart/2005/8/layout/process1"/>
    <dgm:cxn modelId="{6EB3AA81-6B98-4573-94A3-B16E6DAD2E1A}" type="presOf" srcId="{A1D7A77C-622C-4BCC-A174-90932CD357CA}" destId="{EA001439-4D67-4EE0-90D1-B88C4866F191}" srcOrd="1" destOrd="0" presId="urn:microsoft.com/office/officeart/2005/8/layout/process1"/>
    <dgm:cxn modelId="{B48979CC-3A59-4389-B96B-6E13DA959406}" srcId="{F5877788-35E6-46F8-8BCA-57C5C26781B7}" destId="{11EBC3DA-DD8B-4FD6-93F9-23C43520D220}" srcOrd="0" destOrd="0" parTransId="{EC31B991-D79E-4261-89B5-FD443736B7D9}" sibTransId="{A1D7A77C-622C-4BCC-A174-90932CD357CA}"/>
    <dgm:cxn modelId="{143CDB6D-367A-4FAE-A0D7-2FA3BFB5F0F1}" type="presOf" srcId="{9AB2EA05-13B7-429A-91C7-DFFB73E0ADC5}" destId="{69024D6D-6E07-4256-A76B-081C250FD1CF}" srcOrd="0" destOrd="0" presId="urn:microsoft.com/office/officeart/2005/8/layout/process1"/>
    <dgm:cxn modelId="{5D8CECBC-2D93-46E9-9C18-3B9409DA8A35}" type="presOf" srcId="{AB33E2D2-B50D-4E7B-AB8B-703EA1EE28A3}" destId="{0A825FB5-8179-4C4B-AD78-6D889DD9F311}" srcOrd="1" destOrd="0" presId="urn:microsoft.com/office/officeart/2005/8/layout/process1"/>
    <dgm:cxn modelId="{D46B8F70-2E5B-4649-B222-7FAAB732320F}" type="presOf" srcId="{AB33E2D2-B50D-4E7B-AB8B-703EA1EE28A3}" destId="{89F69641-E34F-482F-A937-84C2371EA8DA}" srcOrd="0" destOrd="0" presId="urn:microsoft.com/office/officeart/2005/8/layout/process1"/>
    <dgm:cxn modelId="{5775D15B-60E5-4410-850A-334D352B7EC1}" srcId="{F5877788-35E6-46F8-8BCA-57C5C26781B7}" destId="{5D6A9171-B7EF-4241-99A1-5E2BA4164765}" srcOrd="2" destOrd="0" parTransId="{A6A9AB8A-A384-44F2-8E76-32858907678B}" sibTransId="{815F8E62-402D-495B-B353-8B14C59CFD11}"/>
    <dgm:cxn modelId="{8C74CADD-FE96-45CD-B520-D52F0672AA71}" type="presParOf" srcId="{98276EE2-0313-42D0-916B-9C41FDD905B6}" destId="{79E86B46-CD5C-4507-825F-B9D3C1DA947A}" srcOrd="0" destOrd="0" presId="urn:microsoft.com/office/officeart/2005/8/layout/process1"/>
    <dgm:cxn modelId="{F473F07D-DB92-4F5C-9B53-397B532ED230}" type="presParOf" srcId="{98276EE2-0313-42D0-916B-9C41FDD905B6}" destId="{586B1520-A53B-43B3-AA7E-86D5D9179A20}" srcOrd="1" destOrd="0" presId="urn:microsoft.com/office/officeart/2005/8/layout/process1"/>
    <dgm:cxn modelId="{BEF30372-AC2A-4939-A21F-D3822F2AD149}" type="presParOf" srcId="{586B1520-A53B-43B3-AA7E-86D5D9179A20}" destId="{EA001439-4D67-4EE0-90D1-B88C4866F191}" srcOrd="0" destOrd="0" presId="urn:microsoft.com/office/officeart/2005/8/layout/process1"/>
    <dgm:cxn modelId="{4A40EF9A-6184-49A5-8C71-7D8424B6A2BA}" type="presParOf" srcId="{98276EE2-0313-42D0-916B-9C41FDD905B6}" destId="{69024D6D-6E07-4256-A76B-081C250FD1CF}" srcOrd="2" destOrd="0" presId="urn:microsoft.com/office/officeart/2005/8/layout/process1"/>
    <dgm:cxn modelId="{655A59F3-42F5-4561-8C46-293E9AEDDD99}" type="presParOf" srcId="{98276EE2-0313-42D0-916B-9C41FDD905B6}" destId="{89F69641-E34F-482F-A937-84C2371EA8DA}" srcOrd="3" destOrd="0" presId="urn:microsoft.com/office/officeart/2005/8/layout/process1"/>
    <dgm:cxn modelId="{A647F189-FC38-4DA8-8EF4-0AFCAABF2F96}" type="presParOf" srcId="{89F69641-E34F-482F-A937-84C2371EA8DA}" destId="{0A825FB5-8179-4C4B-AD78-6D889DD9F311}" srcOrd="0" destOrd="0" presId="urn:microsoft.com/office/officeart/2005/8/layout/process1"/>
    <dgm:cxn modelId="{7153AA8A-682F-481F-9F3F-A7FD1DCD09E5}" type="presParOf" srcId="{98276EE2-0313-42D0-916B-9C41FDD905B6}" destId="{06372455-C80C-4914-B457-8797899D21C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8E072B-445F-4E67-80C5-284D2D624EE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5EC526-396E-4570-A43B-65F319B0FF1B}">
      <dgm:prSet phldrT="[文本]" custT="1"/>
      <dgm:spPr/>
      <dgm:t>
        <a:bodyPr/>
        <a:lstStyle/>
        <a:p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有行为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8DE1AA-A782-43FA-A71F-8D0AEE1F8D21}" type="parTrans" cxnId="{7A402D2B-5841-43DE-8378-BEFC1C964481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D720BA-3EFC-4558-8137-2D7013206CA8}" type="sibTrans" cxnId="{7A402D2B-5841-43DE-8378-BEFC1C964481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68BB5B-9C13-4937-83CF-43565FD75028}">
      <dgm:prSet phldrT="[文本]" custT="1"/>
      <dgm:spPr/>
      <dgm:t>
        <a:bodyPr/>
        <a:lstStyle/>
        <a:p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无行为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ACE75D-126D-4C3E-8772-41B9809D037D}" type="parTrans" cxnId="{75EBF035-6AFE-41A4-BF15-2E65F4F8A94F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0E9760-48EC-42E9-87F5-1C8A9C86D465}" type="sibTrans" cxnId="{75EBF035-6AFE-41A4-BF15-2E65F4F8A94F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81BA11-B0A1-4F76-AAD0-D3683EA9FD19}">
      <dgm:prSet phldrT="[文本]" custT="1"/>
      <dgm:spPr/>
      <dgm:t>
        <a:bodyPr/>
        <a:lstStyle/>
        <a:p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有行为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3C9437-085F-42BC-80D2-ADFBBE930392}" type="parTrans" cxnId="{A203162D-5E81-4F68-AD2E-11C848873B5B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EA5CEA-BF30-4575-96CF-6AA0A01396CB}" type="sibTrans" cxnId="{A203162D-5E81-4F68-AD2E-11C848873B5B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042E8D-44E0-48D4-8079-C6CB0F30D462}" type="pres">
      <dgm:prSet presAssocID="{F18E072B-445F-4E67-80C5-284D2D624EE9}" presName="Name0" presStyleCnt="0">
        <dgm:presLayoutVars>
          <dgm:dir/>
          <dgm:animLvl val="lvl"/>
          <dgm:resizeHandles val="exact"/>
        </dgm:presLayoutVars>
      </dgm:prSet>
      <dgm:spPr/>
    </dgm:pt>
    <dgm:pt modelId="{8BE48C70-59EE-4400-A756-F7D945C24D57}" type="pres">
      <dgm:prSet presAssocID="{BD5EC526-396E-4570-A43B-65F319B0FF1B}" presName="parTxOnly" presStyleLbl="node1" presStyleIdx="0" presStyleCnt="3" custLinFactY="-26105" custLinFactNeighborX="733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0EF18D-42CF-4B28-AE21-F9DB7DA60104}" type="pres">
      <dgm:prSet presAssocID="{56D720BA-3EFC-4558-8137-2D7013206CA8}" presName="parTxOnlySpace" presStyleCnt="0"/>
      <dgm:spPr/>
    </dgm:pt>
    <dgm:pt modelId="{11AF981E-268C-4597-B36E-B686511EFC3F}" type="pres">
      <dgm:prSet presAssocID="{7A68BB5B-9C13-4937-83CF-43565FD75028}" presName="parTxOnly" presStyleLbl="node1" presStyleIdx="1" presStyleCnt="3" custLinFactY="-26105" custLinFactNeighborX="733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6B4709-61E8-4F6A-9686-2684B4070313}" type="pres">
      <dgm:prSet presAssocID="{3B0E9760-48EC-42E9-87F5-1C8A9C86D465}" presName="parTxOnlySpace" presStyleCnt="0"/>
      <dgm:spPr/>
    </dgm:pt>
    <dgm:pt modelId="{E96FF821-FDB5-4FB9-8BAD-A6EE16FDDDD3}" type="pres">
      <dgm:prSet presAssocID="{D081BA11-B0A1-4F76-AAD0-D3683EA9FD19}" presName="parTxOnly" presStyleLbl="node1" presStyleIdx="2" presStyleCnt="3" custLinFactY="-26105" custLinFactNeighborX="7330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A203162D-5E81-4F68-AD2E-11C848873B5B}" srcId="{F18E072B-445F-4E67-80C5-284D2D624EE9}" destId="{D081BA11-B0A1-4F76-AAD0-D3683EA9FD19}" srcOrd="2" destOrd="0" parTransId="{C23C9437-085F-42BC-80D2-ADFBBE930392}" sibTransId="{70EA5CEA-BF30-4575-96CF-6AA0A01396CB}"/>
    <dgm:cxn modelId="{61D76270-13AC-4C2C-AEF6-017391EB92B2}" type="presOf" srcId="{BD5EC526-396E-4570-A43B-65F319B0FF1B}" destId="{8BE48C70-59EE-4400-A756-F7D945C24D57}" srcOrd="0" destOrd="0" presId="urn:microsoft.com/office/officeart/2005/8/layout/chevron1"/>
    <dgm:cxn modelId="{7A402D2B-5841-43DE-8378-BEFC1C964481}" srcId="{F18E072B-445F-4E67-80C5-284D2D624EE9}" destId="{BD5EC526-396E-4570-A43B-65F319B0FF1B}" srcOrd="0" destOrd="0" parTransId="{F78DE1AA-A782-43FA-A71F-8D0AEE1F8D21}" sibTransId="{56D720BA-3EFC-4558-8137-2D7013206CA8}"/>
    <dgm:cxn modelId="{4C16317A-AB55-4D47-9A68-A52579841E55}" type="presOf" srcId="{7A68BB5B-9C13-4937-83CF-43565FD75028}" destId="{11AF981E-268C-4597-B36E-B686511EFC3F}" srcOrd="0" destOrd="0" presId="urn:microsoft.com/office/officeart/2005/8/layout/chevron1"/>
    <dgm:cxn modelId="{75EBF035-6AFE-41A4-BF15-2E65F4F8A94F}" srcId="{F18E072B-445F-4E67-80C5-284D2D624EE9}" destId="{7A68BB5B-9C13-4937-83CF-43565FD75028}" srcOrd="1" destOrd="0" parTransId="{12ACE75D-126D-4C3E-8772-41B9809D037D}" sibTransId="{3B0E9760-48EC-42E9-87F5-1C8A9C86D465}"/>
    <dgm:cxn modelId="{FAF73E2A-5FA1-4BAC-8FB7-2C63CBF7CA15}" type="presOf" srcId="{F18E072B-445F-4E67-80C5-284D2D624EE9}" destId="{0F042E8D-44E0-48D4-8079-C6CB0F30D462}" srcOrd="0" destOrd="0" presId="urn:microsoft.com/office/officeart/2005/8/layout/chevron1"/>
    <dgm:cxn modelId="{7F470535-972C-45F1-BD23-331B805EAE0E}" type="presOf" srcId="{D081BA11-B0A1-4F76-AAD0-D3683EA9FD19}" destId="{E96FF821-FDB5-4FB9-8BAD-A6EE16FDDDD3}" srcOrd="0" destOrd="0" presId="urn:microsoft.com/office/officeart/2005/8/layout/chevron1"/>
    <dgm:cxn modelId="{FC447A04-9E8E-4AFF-A6BF-DAC53965B4FD}" type="presParOf" srcId="{0F042E8D-44E0-48D4-8079-C6CB0F30D462}" destId="{8BE48C70-59EE-4400-A756-F7D945C24D57}" srcOrd="0" destOrd="0" presId="urn:microsoft.com/office/officeart/2005/8/layout/chevron1"/>
    <dgm:cxn modelId="{A343057E-F047-43A1-9284-C7148ACD263A}" type="presParOf" srcId="{0F042E8D-44E0-48D4-8079-C6CB0F30D462}" destId="{430EF18D-42CF-4B28-AE21-F9DB7DA60104}" srcOrd="1" destOrd="0" presId="urn:microsoft.com/office/officeart/2005/8/layout/chevron1"/>
    <dgm:cxn modelId="{31DC991D-58FA-48BE-B070-F99C152BC63F}" type="presParOf" srcId="{0F042E8D-44E0-48D4-8079-C6CB0F30D462}" destId="{11AF981E-268C-4597-B36E-B686511EFC3F}" srcOrd="2" destOrd="0" presId="urn:microsoft.com/office/officeart/2005/8/layout/chevron1"/>
    <dgm:cxn modelId="{FAB84EE5-AA4D-4A9E-AB54-CBC006D0729F}" type="presParOf" srcId="{0F042E8D-44E0-48D4-8079-C6CB0F30D462}" destId="{B36B4709-61E8-4F6A-9686-2684B4070313}" srcOrd="3" destOrd="0" presId="urn:microsoft.com/office/officeart/2005/8/layout/chevron1"/>
    <dgm:cxn modelId="{7AAE6AF8-42FF-4CC2-980E-EA4171034628}" type="presParOf" srcId="{0F042E8D-44E0-48D4-8079-C6CB0F30D462}" destId="{E96FF821-FDB5-4FB9-8BAD-A6EE16FDDDD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86B46-CD5C-4507-825F-B9D3C1DA947A}">
      <dsp:nvSpPr>
        <dsp:cNvPr id="0" name=""/>
        <dsp:cNvSpPr/>
      </dsp:nvSpPr>
      <dsp:spPr>
        <a:xfrm>
          <a:off x="7143" y="1918646"/>
          <a:ext cx="2135187" cy="1581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User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Item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Action</a:t>
          </a:r>
          <a:endParaRPr lang="zh-CN" altLang="en-US" sz="2400" b="1" kern="1200" dirty="0"/>
        </a:p>
      </dsp:txBody>
      <dsp:txXfrm>
        <a:off x="53460" y="1964963"/>
        <a:ext cx="2042553" cy="1488739"/>
      </dsp:txXfrm>
    </dsp:sp>
    <dsp:sp modelId="{586B1520-A53B-43B3-AA7E-86D5D9179A20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2355850" y="2550475"/>
        <a:ext cx="316861" cy="317716"/>
      </dsp:txXfrm>
    </dsp:sp>
    <dsp:sp modelId="{69024D6D-6E07-4256-A76B-081C250FD1CF}">
      <dsp:nvSpPr>
        <dsp:cNvPr id="0" name=""/>
        <dsp:cNvSpPr/>
      </dsp:nvSpPr>
      <dsp:spPr>
        <a:xfrm>
          <a:off x="2996406" y="1918646"/>
          <a:ext cx="2135187" cy="1581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User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Item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Preference</a:t>
          </a:r>
          <a:endParaRPr lang="zh-CN" altLang="en-US" sz="2400" b="1" kern="1200" dirty="0"/>
        </a:p>
      </dsp:txBody>
      <dsp:txXfrm>
        <a:off x="3042723" y="1964963"/>
        <a:ext cx="2042553" cy="1488739"/>
      </dsp:txXfrm>
    </dsp:sp>
    <dsp:sp modelId="{89F69641-E34F-482F-A937-84C2371EA8DA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5345112" y="2550475"/>
        <a:ext cx="316861" cy="317716"/>
      </dsp:txXfrm>
    </dsp:sp>
    <dsp:sp modelId="{06372455-C80C-4914-B457-8797899D21CC}">
      <dsp:nvSpPr>
        <dsp:cNvPr id="0" name=""/>
        <dsp:cNvSpPr/>
      </dsp:nvSpPr>
      <dsp:spPr>
        <a:xfrm>
          <a:off x="5985668" y="1918646"/>
          <a:ext cx="2135187" cy="1581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U2U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U2I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I2I</a:t>
          </a:r>
        </a:p>
      </dsp:txBody>
      <dsp:txXfrm>
        <a:off x="6031985" y="1964963"/>
        <a:ext cx="2042553" cy="1488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48C70-59EE-4400-A756-F7D945C24D57}">
      <dsp:nvSpPr>
        <dsp:cNvPr id="0" name=""/>
        <dsp:cNvSpPr/>
      </dsp:nvSpPr>
      <dsp:spPr>
        <a:xfrm>
          <a:off x="23646" y="665701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有行为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3877" y="665701"/>
        <a:ext cx="1740694" cy="1160462"/>
      </dsp:txXfrm>
    </dsp:sp>
    <dsp:sp modelId="{11AF981E-268C-4597-B36E-B686511EFC3F}">
      <dsp:nvSpPr>
        <dsp:cNvPr id="0" name=""/>
        <dsp:cNvSpPr/>
      </dsp:nvSpPr>
      <dsp:spPr>
        <a:xfrm>
          <a:off x="2634687" y="665701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无行为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14918" y="665701"/>
        <a:ext cx="1740694" cy="1160462"/>
      </dsp:txXfrm>
    </dsp:sp>
    <dsp:sp modelId="{E96FF821-FDB5-4FB9-8BAD-A6EE16FDDDD3}">
      <dsp:nvSpPr>
        <dsp:cNvPr id="0" name=""/>
        <dsp:cNvSpPr/>
      </dsp:nvSpPr>
      <dsp:spPr>
        <a:xfrm>
          <a:off x="5226843" y="665701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有行为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07074" y="665701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D975D-83B4-4E47-9C58-31DBA71BD113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2387B-C90D-4B06-BB2F-F686BD647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455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t_</a:t>
            </a:r>
            <a:r>
              <a:rPr lang="zh-CN" altLang="en-US" dirty="0" smtClean="0"/>
              <a:t>存储周期</a:t>
            </a:r>
            <a:r>
              <a:rPr lang="en-US" altLang="zh-CN" dirty="0" smtClean="0"/>
              <a:t>_</a:t>
            </a:r>
            <a:r>
              <a:rPr lang="zh-CN" altLang="en-US" dirty="0" smtClean="0"/>
              <a:t>业务名称</a:t>
            </a:r>
            <a:r>
              <a:rPr lang="en-US" altLang="zh-CN" dirty="0" smtClean="0"/>
              <a:t>_</a:t>
            </a:r>
            <a:r>
              <a:rPr lang="zh-CN" altLang="en-US" dirty="0" smtClean="0"/>
              <a:t>表名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387B-C90D-4B06-BB2F-F686BD6470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44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387B-C90D-4B06-BB2F-F686BD6470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873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387B-C90D-4B06-BB2F-F686BD64709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121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Data Mining _ Concepts and Techniques _ Concepts and Techniques (3rd Edition)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387B-C90D-4B06-BB2F-F686BD64709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715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387B-C90D-4B06-BB2F-F686BD64709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14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D0C1-AD5E-4D12-AFF0-A6C33B483DE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EF33-1FE6-461A-BD9F-BAF139D5A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6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D0C1-AD5E-4D12-AFF0-A6C33B483DE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EF33-1FE6-461A-BD9F-BAF139D5A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65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D0C1-AD5E-4D12-AFF0-A6C33B483DE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EF33-1FE6-461A-BD9F-BAF139D5A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9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D0C1-AD5E-4D12-AFF0-A6C33B483DE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EF33-1FE6-461A-BD9F-BAF139D5A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2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D0C1-AD5E-4D12-AFF0-A6C33B483DE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EF33-1FE6-461A-BD9F-BAF139D5A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4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D0C1-AD5E-4D12-AFF0-A6C33B483DE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EF33-1FE6-461A-BD9F-BAF139D5A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2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D0C1-AD5E-4D12-AFF0-A6C33B483DE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EF33-1FE6-461A-BD9F-BAF139D5A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5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D0C1-AD5E-4D12-AFF0-A6C33B483DE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EF33-1FE6-461A-BD9F-BAF139D5A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8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D0C1-AD5E-4D12-AFF0-A6C33B483DE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EF33-1FE6-461A-BD9F-BAF139D5A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61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D0C1-AD5E-4D12-AFF0-A6C33B483DE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EF33-1FE6-461A-BD9F-BAF139D5A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7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D0C1-AD5E-4D12-AFF0-A6C33B483DE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EF33-1FE6-461A-BD9F-BAF139D5A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8D0C1-AD5E-4D12-AFF0-A6C33B483DE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EF33-1FE6-461A-BD9F-BAF139D5A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481943"/>
            <a:ext cx="12192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/>
              <a:t>ARCF Introduction</a:t>
            </a:r>
          </a:p>
          <a:p>
            <a:pPr algn="ctr"/>
            <a:r>
              <a:rPr lang="en-US" altLang="zh-CN" sz="4400" dirty="0" smtClean="0"/>
              <a:t>--</a:t>
            </a:r>
            <a:r>
              <a:rPr lang="en-US" altLang="zh-CN" sz="4400" dirty="0" err="1" smtClean="0"/>
              <a:t>Xinpeng</a:t>
            </a:r>
            <a:r>
              <a:rPr lang="en-US" altLang="zh-CN" sz="4400" dirty="0" smtClean="0"/>
              <a:t> </a:t>
            </a:r>
            <a:r>
              <a:rPr lang="en-US" altLang="zh-CN" sz="4400" dirty="0" err="1" smtClean="0"/>
              <a:t>Guo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7286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𝑝𝑜𝑠𝑡𝑒𝑟𝑖𝑜𝑟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𝑝𝑟𝑖𝑜𝑟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𝑝𝑟𝑖𝑜𝑟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𝑝𝑜𝑠𝑡𝑒𝑟𝑖𝑜𝑟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097278" y="3908322"/>
                <a:ext cx="1054309" cy="3592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𝑈</m:t>
                      </m:r>
                    </m:oMath>
                  </m:oMathPara>
                </a14:m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8" y="3908322"/>
                <a:ext cx="1054309" cy="3592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973" y="2657930"/>
            <a:ext cx="1166917" cy="12630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401" y="2731461"/>
            <a:ext cx="1195181" cy="1162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143213" y="3920997"/>
                <a:ext cx="962008" cy="3359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𝑝𝑟𝑖𝑜𝑟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13" y="3920997"/>
                <a:ext cx="962008" cy="335956"/>
              </a:xfrm>
              <a:prstGeom prst="rect">
                <a:avLst/>
              </a:prstGeom>
              <a:blipFill rotWithShape="0">
                <a:blip r:embed="rId6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0116" y="2731461"/>
            <a:ext cx="1195181" cy="1162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208928" y="3920997"/>
                <a:ext cx="962008" cy="3359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𝑝𝑜𝑠𝑡𝑒𝑟𝑖𝑜𝑟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928" y="3920997"/>
                <a:ext cx="962008" cy="335956"/>
              </a:xfrm>
              <a:prstGeom prst="rect">
                <a:avLst/>
              </a:prstGeom>
              <a:blipFill rotWithShape="0">
                <a:blip r:embed="rId7"/>
                <a:stretch>
                  <a:fillRect l="-7643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/>
          <p:cNvSpPr/>
          <p:nvPr/>
        </p:nvSpPr>
        <p:spPr>
          <a:xfrm>
            <a:off x="3516935" y="3942263"/>
            <a:ext cx="1268064" cy="223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59627" y="3221446"/>
            <a:ext cx="10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Listen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</a:rPr>
              <a:t>avorite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52789" y="4161725"/>
            <a:ext cx="10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Trash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dirty="0" smtClean="0">
                <a:solidFill>
                  <a:srgbClr val="00B050"/>
                </a:solidFill>
              </a:rPr>
              <a:t>witch</a:t>
            </a:r>
          </a:p>
        </p:txBody>
      </p:sp>
      <p:sp>
        <p:nvSpPr>
          <p:cNvPr id="13" name="右箭头 12"/>
          <p:cNvSpPr/>
          <p:nvPr/>
        </p:nvSpPr>
        <p:spPr>
          <a:xfrm>
            <a:off x="6562962" y="3976094"/>
            <a:ext cx="1268064" cy="223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1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𝐼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097278" y="3908322"/>
                <a:ext cx="1054309" cy="3592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78" y="3908322"/>
                <a:ext cx="1054309" cy="3592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973" y="2657930"/>
            <a:ext cx="1166917" cy="12630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143213" y="3920997"/>
                <a:ext cx="1064462" cy="3359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13" y="3920997"/>
                <a:ext cx="1064462" cy="335956"/>
              </a:xfrm>
              <a:prstGeom prst="rect">
                <a:avLst/>
              </a:prstGeom>
              <a:blipFill rotWithShape="0">
                <a:blip r:embed="rId5"/>
                <a:stretch>
                  <a:fillRect b="-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0742" y="2731461"/>
            <a:ext cx="1195181" cy="1162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219554" y="3920997"/>
                <a:ext cx="962008" cy="3359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𝐼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554" y="3920997"/>
                <a:ext cx="962008" cy="3359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/>
          <p:cNvSpPr/>
          <p:nvPr/>
        </p:nvSpPr>
        <p:spPr>
          <a:xfrm>
            <a:off x="3516935" y="3942263"/>
            <a:ext cx="1268064" cy="223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52789" y="3213421"/>
            <a:ext cx="10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Listen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</a:rPr>
              <a:t>avorite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52789" y="4161725"/>
            <a:ext cx="10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Trash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dirty="0" smtClean="0">
                <a:solidFill>
                  <a:srgbClr val="00B050"/>
                </a:solidFill>
              </a:rPr>
              <a:t>witch</a:t>
            </a:r>
          </a:p>
        </p:txBody>
      </p:sp>
      <p:sp>
        <p:nvSpPr>
          <p:cNvPr id="13" name="右箭头 12"/>
          <p:cNvSpPr/>
          <p:nvPr/>
        </p:nvSpPr>
        <p:spPr>
          <a:xfrm>
            <a:off x="6595529" y="3963667"/>
            <a:ext cx="1268064" cy="223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758" y="2681145"/>
            <a:ext cx="1166917" cy="1263067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752789" y="4860898"/>
            <a:ext cx="164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 Use</a:t>
            </a:r>
          </a:p>
          <a:p>
            <a:r>
              <a:rPr lang="en-US" altLang="zh-CN" dirty="0" smtClean="0"/>
              <a:t>Relation Chain</a:t>
            </a:r>
          </a:p>
        </p:txBody>
      </p:sp>
    </p:spTree>
    <p:extLst>
      <p:ext uri="{BB962C8B-B14F-4D97-AF65-F5344CB8AC3E}">
        <p14:creationId xmlns:p14="http://schemas.microsoft.com/office/powerpoint/2010/main" val="293236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Two Thoughts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 Based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CF   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 Based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rofile +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5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673531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Architecture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6373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Three Layers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115011" y="2104305"/>
            <a:ext cx="3849355" cy="3347266"/>
            <a:chOff x="1374782" y="2008506"/>
            <a:chExt cx="3849355" cy="3347266"/>
          </a:xfrm>
        </p:grpSpPr>
        <p:sp>
          <p:nvSpPr>
            <p:cNvPr id="28" name="等腰三角形 27"/>
            <p:cNvSpPr/>
            <p:nvPr/>
          </p:nvSpPr>
          <p:spPr>
            <a:xfrm>
              <a:off x="1374782" y="2008506"/>
              <a:ext cx="3347266" cy="3347266"/>
            </a:xfrm>
            <a:prstGeom prst="triangl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任意多边形 28"/>
            <p:cNvSpPr/>
            <p:nvPr/>
          </p:nvSpPr>
          <p:spPr>
            <a:xfrm>
              <a:off x="3048415" y="2345030"/>
              <a:ext cx="2175722" cy="792360"/>
            </a:xfrm>
            <a:custGeom>
              <a:avLst/>
              <a:gdLst>
                <a:gd name="connsiteX0" fmla="*/ 0 w 2175722"/>
                <a:gd name="connsiteY0" fmla="*/ 132063 h 792360"/>
                <a:gd name="connsiteX1" fmla="*/ 132063 w 2175722"/>
                <a:gd name="connsiteY1" fmla="*/ 0 h 792360"/>
                <a:gd name="connsiteX2" fmla="*/ 2043659 w 2175722"/>
                <a:gd name="connsiteY2" fmla="*/ 0 h 792360"/>
                <a:gd name="connsiteX3" fmla="*/ 2175722 w 2175722"/>
                <a:gd name="connsiteY3" fmla="*/ 132063 h 792360"/>
                <a:gd name="connsiteX4" fmla="*/ 2175722 w 2175722"/>
                <a:gd name="connsiteY4" fmla="*/ 660297 h 792360"/>
                <a:gd name="connsiteX5" fmla="*/ 2043659 w 2175722"/>
                <a:gd name="connsiteY5" fmla="*/ 792360 h 792360"/>
                <a:gd name="connsiteX6" fmla="*/ 132063 w 2175722"/>
                <a:gd name="connsiteY6" fmla="*/ 792360 h 792360"/>
                <a:gd name="connsiteX7" fmla="*/ 0 w 2175722"/>
                <a:gd name="connsiteY7" fmla="*/ 660297 h 792360"/>
                <a:gd name="connsiteX8" fmla="*/ 0 w 2175722"/>
                <a:gd name="connsiteY8" fmla="*/ 132063 h 79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5722" h="792360">
                  <a:moveTo>
                    <a:pt x="0" y="132063"/>
                  </a:moveTo>
                  <a:cubicBezTo>
                    <a:pt x="0" y="59127"/>
                    <a:pt x="59127" y="0"/>
                    <a:pt x="132063" y="0"/>
                  </a:cubicBezTo>
                  <a:lnTo>
                    <a:pt x="2043659" y="0"/>
                  </a:lnTo>
                  <a:cubicBezTo>
                    <a:pt x="2116595" y="0"/>
                    <a:pt x="2175722" y="59127"/>
                    <a:pt x="2175722" y="132063"/>
                  </a:cubicBezTo>
                  <a:lnTo>
                    <a:pt x="2175722" y="660297"/>
                  </a:lnTo>
                  <a:cubicBezTo>
                    <a:pt x="2175722" y="733233"/>
                    <a:pt x="2116595" y="792360"/>
                    <a:pt x="2043659" y="792360"/>
                  </a:cubicBezTo>
                  <a:lnTo>
                    <a:pt x="132063" y="792360"/>
                  </a:lnTo>
                  <a:cubicBezTo>
                    <a:pt x="59127" y="792360"/>
                    <a:pt x="0" y="733233"/>
                    <a:pt x="0" y="660297"/>
                  </a:cubicBezTo>
                  <a:lnTo>
                    <a:pt x="0" y="1320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640" tIns="99640" rIns="99640" bIns="9964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Operation System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3048415" y="3236436"/>
              <a:ext cx="2175722" cy="792360"/>
            </a:xfrm>
            <a:custGeom>
              <a:avLst/>
              <a:gdLst>
                <a:gd name="connsiteX0" fmla="*/ 0 w 2175722"/>
                <a:gd name="connsiteY0" fmla="*/ 132063 h 792360"/>
                <a:gd name="connsiteX1" fmla="*/ 132063 w 2175722"/>
                <a:gd name="connsiteY1" fmla="*/ 0 h 792360"/>
                <a:gd name="connsiteX2" fmla="*/ 2043659 w 2175722"/>
                <a:gd name="connsiteY2" fmla="*/ 0 h 792360"/>
                <a:gd name="connsiteX3" fmla="*/ 2175722 w 2175722"/>
                <a:gd name="connsiteY3" fmla="*/ 132063 h 792360"/>
                <a:gd name="connsiteX4" fmla="*/ 2175722 w 2175722"/>
                <a:gd name="connsiteY4" fmla="*/ 660297 h 792360"/>
                <a:gd name="connsiteX5" fmla="*/ 2043659 w 2175722"/>
                <a:gd name="connsiteY5" fmla="*/ 792360 h 792360"/>
                <a:gd name="connsiteX6" fmla="*/ 132063 w 2175722"/>
                <a:gd name="connsiteY6" fmla="*/ 792360 h 792360"/>
                <a:gd name="connsiteX7" fmla="*/ 0 w 2175722"/>
                <a:gd name="connsiteY7" fmla="*/ 660297 h 792360"/>
                <a:gd name="connsiteX8" fmla="*/ 0 w 2175722"/>
                <a:gd name="connsiteY8" fmla="*/ 132063 h 79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5722" h="792360">
                  <a:moveTo>
                    <a:pt x="0" y="132063"/>
                  </a:moveTo>
                  <a:cubicBezTo>
                    <a:pt x="0" y="59127"/>
                    <a:pt x="59127" y="0"/>
                    <a:pt x="132063" y="0"/>
                  </a:cubicBezTo>
                  <a:lnTo>
                    <a:pt x="2043659" y="0"/>
                  </a:lnTo>
                  <a:cubicBezTo>
                    <a:pt x="2116595" y="0"/>
                    <a:pt x="2175722" y="59127"/>
                    <a:pt x="2175722" y="132063"/>
                  </a:cubicBezTo>
                  <a:lnTo>
                    <a:pt x="2175722" y="660297"/>
                  </a:lnTo>
                  <a:cubicBezTo>
                    <a:pt x="2175722" y="733233"/>
                    <a:pt x="2116595" y="792360"/>
                    <a:pt x="2043659" y="792360"/>
                  </a:cubicBezTo>
                  <a:lnTo>
                    <a:pt x="132063" y="792360"/>
                  </a:lnTo>
                  <a:cubicBezTo>
                    <a:pt x="59127" y="792360"/>
                    <a:pt x="0" y="733233"/>
                    <a:pt x="0" y="660297"/>
                  </a:cubicBezTo>
                  <a:lnTo>
                    <a:pt x="0" y="1320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640" tIns="99640" rIns="99640" bIns="9964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Op+Rec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System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3048415" y="4127841"/>
              <a:ext cx="2175722" cy="792360"/>
            </a:xfrm>
            <a:custGeom>
              <a:avLst/>
              <a:gdLst>
                <a:gd name="connsiteX0" fmla="*/ 0 w 2175722"/>
                <a:gd name="connsiteY0" fmla="*/ 132063 h 792360"/>
                <a:gd name="connsiteX1" fmla="*/ 132063 w 2175722"/>
                <a:gd name="connsiteY1" fmla="*/ 0 h 792360"/>
                <a:gd name="connsiteX2" fmla="*/ 2043659 w 2175722"/>
                <a:gd name="connsiteY2" fmla="*/ 0 h 792360"/>
                <a:gd name="connsiteX3" fmla="*/ 2175722 w 2175722"/>
                <a:gd name="connsiteY3" fmla="*/ 132063 h 792360"/>
                <a:gd name="connsiteX4" fmla="*/ 2175722 w 2175722"/>
                <a:gd name="connsiteY4" fmla="*/ 660297 h 792360"/>
                <a:gd name="connsiteX5" fmla="*/ 2043659 w 2175722"/>
                <a:gd name="connsiteY5" fmla="*/ 792360 h 792360"/>
                <a:gd name="connsiteX6" fmla="*/ 132063 w 2175722"/>
                <a:gd name="connsiteY6" fmla="*/ 792360 h 792360"/>
                <a:gd name="connsiteX7" fmla="*/ 0 w 2175722"/>
                <a:gd name="connsiteY7" fmla="*/ 660297 h 792360"/>
                <a:gd name="connsiteX8" fmla="*/ 0 w 2175722"/>
                <a:gd name="connsiteY8" fmla="*/ 132063 h 79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5722" h="792360">
                  <a:moveTo>
                    <a:pt x="0" y="132063"/>
                  </a:moveTo>
                  <a:cubicBezTo>
                    <a:pt x="0" y="59127"/>
                    <a:pt x="59127" y="0"/>
                    <a:pt x="132063" y="0"/>
                  </a:cubicBezTo>
                  <a:lnTo>
                    <a:pt x="2043659" y="0"/>
                  </a:lnTo>
                  <a:cubicBezTo>
                    <a:pt x="2116595" y="0"/>
                    <a:pt x="2175722" y="59127"/>
                    <a:pt x="2175722" y="132063"/>
                  </a:cubicBezTo>
                  <a:lnTo>
                    <a:pt x="2175722" y="660297"/>
                  </a:lnTo>
                  <a:cubicBezTo>
                    <a:pt x="2175722" y="733233"/>
                    <a:pt x="2116595" y="792360"/>
                    <a:pt x="2043659" y="792360"/>
                  </a:cubicBezTo>
                  <a:lnTo>
                    <a:pt x="132063" y="792360"/>
                  </a:lnTo>
                  <a:cubicBezTo>
                    <a:pt x="59127" y="792360"/>
                    <a:pt x="0" y="733233"/>
                    <a:pt x="0" y="660297"/>
                  </a:cubicBezTo>
                  <a:lnTo>
                    <a:pt x="0" y="132063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640" tIns="99640" rIns="99640" bIns="9964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Recommendation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System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983238" y="2365614"/>
            <a:ext cx="3905527" cy="876376"/>
            <a:chOff x="5225593" y="2278524"/>
            <a:chExt cx="3905527" cy="876376"/>
          </a:xfrm>
        </p:grpSpPr>
        <p:sp>
          <p:nvSpPr>
            <p:cNvPr id="22" name="任意多边形 21"/>
            <p:cNvSpPr/>
            <p:nvPr/>
          </p:nvSpPr>
          <p:spPr>
            <a:xfrm>
              <a:off x="5271222" y="2716712"/>
              <a:ext cx="255512" cy="243437"/>
            </a:xfrm>
            <a:custGeom>
              <a:avLst/>
              <a:gdLst>
                <a:gd name="connsiteX0" fmla="*/ 0 w 255512"/>
                <a:gd name="connsiteY0" fmla="*/ 0 h 243437"/>
                <a:gd name="connsiteX1" fmla="*/ 127756 w 255512"/>
                <a:gd name="connsiteY1" fmla="*/ 0 h 243437"/>
                <a:gd name="connsiteX2" fmla="*/ 127756 w 255512"/>
                <a:gd name="connsiteY2" fmla="*/ 243437 h 243437"/>
                <a:gd name="connsiteX3" fmla="*/ 255512 w 255512"/>
                <a:gd name="connsiteY3" fmla="*/ 243437 h 24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512" h="243437">
                  <a:moveTo>
                    <a:pt x="0" y="0"/>
                  </a:moveTo>
                  <a:lnTo>
                    <a:pt x="127756" y="0"/>
                  </a:lnTo>
                  <a:lnTo>
                    <a:pt x="127756" y="243437"/>
                  </a:lnTo>
                  <a:lnTo>
                    <a:pt x="255512" y="24343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634" tIns="112896" rIns="131633" bIns="11289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5271222" y="2473274"/>
              <a:ext cx="255512" cy="243437"/>
            </a:xfrm>
            <a:custGeom>
              <a:avLst/>
              <a:gdLst>
                <a:gd name="connsiteX0" fmla="*/ 0 w 255512"/>
                <a:gd name="connsiteY0" fmla="*/ 243437 h 243437"/>
                <a:gd name="connsiteX1" fmla="*/ 127756 w 255512"/>
                <a:gd name="connsiteY1" fmla="*/ 243437 h 243437"/>
                <a:gd name="connsiteX2" fmla="*/ 127756 w 255512"/>
                <a:gd name="connsiteY2" fmla="*/ 0 h 243437"/>
                <a:gd name="connsiteX3" fmla="*/ 255512 w 255512"/>
                <a:gd name="connsiteY3" fmla="*/ 0 h 24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512" h="243437">
                  <a:moveTo>
                    <a:pt x="0" y="243437"/>
                  </a:moveTo>
                  <a:lnTo>
                    <a:pt x="127756" y="243437"/>
                  </a:lnTo>
                  <a:lnTo>
                    <a:pt x="127756" y="0"/>
                  </a:lnTo>
                  <a:lnTo>
                    <a:pt x="25551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634" tIns="112896" rIns="131633" bIns="11289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16200000">
              <a:off x="5225550" y="2693897"/>
              <a:ext cx="45715" cy="45629"/>
            </a:xfrm>
            <a:custGeom>
              <a:avLst/>
              <a:gdLst>
                <a:gd name="connsiteX0" fmla="*/ 0 w 45715"/>
                <a:gd name="connsiteY0" fmla="*/ 0 h 45629"/>
                <a:gd name="connsiteX1" fmla="*/ 45715 w 45715"/>
                <a:gd name="connsiteY1" fmla="*/ 0 h 45629"/>
                <a:gd name="connsiteX2" fmla="*/ 45715 w 45715"/>
                <a:gd name="connsiteY2" fmla="*/ 45629 h 45629"/>
                <a:gd name="connsiteX3" fmla="*/ 0 w 45715"/>
                <a:gd name="connsiteY3" fmla="*/ 45629 h 45629"/>
                <a:gd name="connsiteX4" fmla="*/ 0 w 45715"/>
                <a:gd name="connsiteY4" fmla="*/ 0 h 4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5" h="45629">
                  <a:moveTo>
                    <a:pt x="0" y="0"/>
                  </a:moveTo>
                  <a:lnTo>
                    <a:pt x="45715" y="0"/>
                  </a:lnTo>
                  <a:lnTo>
                    <a:pt x="45715" y="45629"/>
                  </a:lnTo>
                  <a:lnTo>
                    <a:pt x="0" y="4562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9" tIns="1270" rIns="1271" bIns="1270" numCol="1" spcCol="1270" anchor="ctr" anchorCtr="0">
              <a:noAutofit/>
            </a:bodyPr>
            <a:lstStyle/>
            <a:p>
              <a:pPr lvl="0" algn="ctr" defTabSz="88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5526735" y="2278524"/>
              <a:ext cx="3604385" cy="389500"/>
            </a:xfrm>
            <a:custGeom>
              <a:avLst/>
              <a:gdLst>
                <a:gd name="connsiteX0" fmla="*/ 0 w 3604385"/>
                <a:gd name="connsiteY0" fmla="*/ 0 h 389500"/>
                <a:gd name="connsiteX1" fmla="*/ 3604385 w 3604385"/>
                <a:gd name="connsiteY1" fmla="*/ 0 h 389500"/>
                <a:gd name="connsiteX2" fmla="*/ 3604385 w 3604385"/>
                <a:gd name="connsiteY2" fmla="*/ 389500 h 389500"/>
                <a:gd name="connsiteX3" fmla="*/ 0 w 3604385"/>
                <a:gd name="connsiteY3" fmla="*/ 389500 h 389500"/>
                <a:gd name="connsiteX4" fmla="*/ 0 w 3604385"/>
                <a:gd name="connsiteY4" fmla="*/ 0 h 38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4385" h="389500">
                  <a:moveTo>
                    <a:pt x="0" y="0"/>
                  </a:moveTo>
                  <a:lnTo>
                    <a:pt x="3604385" y="0"/>
                  </a:lnTo>
                  <a:lnTo>
                    <a:pt x="3604385" y="389500"/>
                  </a:lnTo>
                  <a:lnTo>
                    <a:pt x="0" y="389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5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Emergency</a:t>
              </a:r>
              <a:endParaRPr lang="zh-CN" altLang="en-US" sz="15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5526735" y="2765400"/>
              <a:ext cx="3604385" cy="389500"/>
            </a:xfrm>
            <a:custGeom>
              <a:avLst/>
              <a:gdLst>
                <a:gd name="connsiteX0" fmla="*/ 0 w 3604385"/>
                <a:gd name="connsiteY0" fmla="*/ 0 h 389500"/>
                <a:gd name="connsiteX1" fmla="*/ 3604385 w 3604385"/>
                <a:gd name="connsiteY1" fmla="*/ 0 h 389500"/>
                <a:gd name="connsiteX2" fmla="*/ 3604385 w 3604385"/>
                <a:gd name="connsiteY2" fmla="*/ 389500 h 389500"/>
                <a:gd name="connsiteX3" fmla="*/ 0 w 3604385"/>
                <a:gd name="connsiteY3" fmla="*/ 389500 h 389500"/>
                <a:gd name="connsiteX4" fmla="*/ 0 w 3604385"/>
                <a:gd name="connsiteY4" fmla="*/ 0 h 38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4385" h="389500">
                  <a:moveTo>
                    <a:pt x="0" y="0"/>
                  </a:moveTo>
                  <a:lnTo>
                    <a:pt x="3604385" y="0"/>
                  </a:lnTo>
                  <a:lnTo>
                    <a:pt x="3604385" y="389500"/>
                  </a:lnTo>
                  <a:lnTo>
                    <a:pt x="0" y="389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5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CPT AD</a:t>
              </a:r>
              <a:endParaRPr lang="zh-CN" altLang="en-US" sz="15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82747" y="3281917"/>
            <a:ext cx="3909820" cy="876376"/>
            <a:chOff x="5225102" y="3194827"/>
            <a:chExt cx="3909820" cy="876376"/>
          </a:xfrm>
        </p:grpSpPr>
        <p:sp>
          <p:nvSpPr>
            <p:cNvPr id="10" name="任意多边形 9"/>
            <p:cNvSpPr/>
            <p:nvPr/>
          </p:nvSpPr>
          <p:spPr>
            <a:xfrm>
              <a:off x="5270731" y="3633015"/>
              <a:ext cx="255512" cy="243437"/>
            </a:xfrm>
            <a:custGeom>
              <a:avLst/>
              <a:gdLst>
                <a:gd name="connsiteX0" fmla="*/ 0 w 255512"/>
                <a:gd name="connsiteY0" fmla="*/ 0 h 243437"/>
                <a:gd name="connsiteX1" fmla="*/ 127756 w 255512"/>
                <a:gd name="connsiteY1" fmla="*/ 0 h 243437"/>
                <a:gd name="connsiteX2" fmla="*/ 127756 w 255512"/>
                <a:gd name="connsiteY2" fmla="*/ 243437 h 243437"/>
                <a:gd name="connsiteX3" fmla="*/ 255512 w 255512"/>
                <a:gd name="connsiteY3" fmla="*/ 243437 h 24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512" h="243437">
                  <a:moveTo>
                    <a:pt x="0" y="0"/>
                  </a:moveTo>
                  <a:lnTo>
                    <a:pt x="127756" y="0"/>
                  </a:lnTo>
                  <a:lnTo>
                    <a:pt x="127756" y="243437"/>
                  </a:lnTo>
                  <a:lnTo>
                    <a:pt x="255512" y="24343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633" tIns="112896" rIns="131634" bIns="11289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270731" y="3389577"/>
              <a:ext cx="255512" cy="243437"/>
            </a:xfrm>
            <a:custGeom>
              <a:avLst/>
              <a:gdLst>
                <a:gd name="connsiteX0" fmla="*/ 0 w 255512"/>
                <a:gd name="connsiteY0" fmla="*/ 243437 h 243437"/>
                <a:gd name="connsiteX1" fmla="*/ 127756 w 255512"/>
                <a:gd name="connsiteY1" fmla="*/ 243437 h 243437"/>
                <a:gd name="connsiteX2" fmla="*/ 127756 w 255512"/>
                <a:gd name="connsiteY2" fmla="*/ 0 h 243437"/>
                <a:gd name="connsiteX3" fmla="*/ 255512 w 255512"/>
                <a:gd name="connsiteY3" fmla="*/ 0 h 24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512" h="243437">
                  <a:moveTo>
                    <a:pt x="0" y="243437"/>
                  </a:moveTo>
                  <a:lnTo>
                    <a:pt x="127756" y="243437"/>
                  </a:lnTo>
                  <a:lnTo>
                    <a:pt x="127756" y="0"/>
                  </a:lnTo>
                  <a:lnTo>
                    <a:pt x="25551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633" tIns="112896" rIns="131634" bIns="11289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16200000">
              <a:off x="5225059" y="3610200"/>
              <a:ext cx="45715" cy="45629"/>
            </a:xfrm>
            <a:custGeom>
              <a:avLst/>
              <a:gdLst>
                <a:gd name="connsiteX0" fmla="*/ 0 w 45715"/>
                <a:gd name="connsiteY0" fmla="*/ 0 h 45629"/>
                <a:gd name="connsiteX1" fmla="*/ 45715 w 45715"/>
                <a:gd name="connsiteY1" fmla="*/ 0 h 45629"/>
                <a:gd name="connsiteX2" fmla="*/ 45715 w 45715"/>
                <a:gd name="connsiteY2" fmla="*/ 45629 h 45629"/>
                <a:gd name="connsiteX3" fmla="*/ 0 w 45715"/>
                <a:gd name="connsiteY3" fmla="*/ 45629 h 45629"/>
                <a:gd name="connsiteX4" fmla="*/ 0 w 45715"/>
                <a:gd name="connsiteY4" fmla="*/ 0 h 4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5" h="45629">
                  <a:moveTo>
                    <a:pt x="0" y="0"/>
                  </a:moveTo>
                  <a:lnTo>
                    <a:pt x="45715" y="0"/>
                  </a:lnTo>
                  <a:lnTo>
                    <a:pt x="45715" y="45629"/>
                  </a:lnTo>
                  <a:lnTo>
                    <a:pt x="0" y="4562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9" tIns="1270" rIns="1271" bIns="1270" numCol="1" spcCol="1270" anchor="ctr" anchorCtr="0">
              <a:noAutofit/>
            </a:bodyPr>
            <a:lstStyle/>
            <a:p>
              <a:pPr lvl="0" algn="ctr" defTabSz="88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5526244" y="3194827"/>
              <a:ext cx="3608678" cy="389500"/>
            </a:xfrm>
            <a:custGeom>
              <a:avLst/>
              <a:gdLst>
                <a:gd name="connsiteX0" fmla="*/ 0 w 3608678"/>
                <a:gd name="connsiteY0" fmla="*/ 0 h 389500"/>
                <a:gd name="connsiteX1" fmla="*/ 3608678 w 3608678"/>
                <a:gd name="connsiteY1" fmla="*/ 0 h 389500"/>
                <a:gd name="connsiteX2" fmla="*/ 3608678 w 3608678"/>
                <a:gd name="connsiteY2" fmla="*/ 389500 h 389500"/>
                <a:gd name="connsiteX3" fmla="*/ 0 w 3608678"/>
                <a:gd name="connsiteY3" fmla="*/ 389500 h 389500"/>
                <a:gd name="connsiteX4" fmla="*/ 0 w 3608678"/>
                <a:gd name="connsiteY4" fmla="*/ 0 h 38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8678" h="389500">
                  <a:moveTo>
                    <a:pt x="0" y="0"/>
                  </a:moveTo>
                  <a:lnTo>
                    <a:pt x="3608678" y="0"/>
                  </a:lnTo>
                  <a:lnTo>
                    <a:pt x="3608678" y="389500"/>
                  </a:lnTo>
                  <a:lnTo>
                    <a:pt x="0" y="389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5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Head Optimization</a:t>
              </a:r>
              <a:endParaRPr lang="zh-CN" altLang="en-US" sz="15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526244" y="3681703"/>
              <a:ext cx="3608678" cy="389500"/>
            </a:xfrm>
            <a:custGeom>
              <a:avLst/>
              <a:gdLst>
                <a:gd name="connsiteX0" fmla="*/ 0 w 3608678"/>
                <a:gd name="connsiteY0" fmla="*/ 0 h 389500"/>
                <a:gd name="connsiteX1" fmla="*/ 3608678 w 3608678"/>
                <a:gd name="connsiteY1" fmla="*/ 0 h 389500"/>
                <a:gd name="connsiteX2" fmla="*/ 3608678 w 3608678"/>
                <a:gd name="connsiteY2" fmla="*/ 389500 h 389500"/>
                <a:gd name="connsiteX3" fmla="*/ 0 w 3608678"/>
                <a:gd name="connsiteY3" fmla="*/ 389500 h 389500"/>
                <a:gd name="connsiteX4" fmla="*/ 0 w 3608678"/>
                <a:gd name="connsiteY4" fmla="*/ 0 h 38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8678" h="389500">
                  <a:moveTo>
                    <a:pt x="0" y="0"/>
                  </a:moveTo>
                  <a:lnTo>
                    <a:pt x="3608678" y="0"/>
                  </a:lnTo>
                  <a:lnTo>
                    <a:pt x="3608678" y="389500"/>
                  </a:lnTo>
                  <a:lnTo>
                    <a:pt x="0" y="389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5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Bad Case Analysis</a:t>
              </a:r>
              <a:endParaRPr lang="zh-CN" altLang="en-US" sz="15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004518" y="4226797"/>
            <a:ext cx="3909820" cy="876376"/>
            <a:chOff x="5246873" y="4139707"/>
            <a:chExt cx="3909820" cy="876376"/>
          </a:xfrm>
        </p:grpSpPr>
        <p:sp>
          <p:nvSpPr>
            <p:cNvPr id="16" name="任意多边形 15"/>
            <p:cNvSpPr/>
            <p:nvPr/>
          </p:nvSpPr>
          <p:spPr>
            <a:xfrm>
              <a:off x="5292502" y="4577895"/>
              <a:ext cx="255512" cy="243437"/>
            </a:xfrm>
            <a:custGeom>
              <a:avLst/>
              <a:gdLst>
                <a:gd name="connsiteX0" fmla="*/ 0 w 255512"/>
                <a:gd name="connsiteY0" fmla="*/ 0 h 243437"/>
                <a:gd name="connsiteX1" fmla="*/ 127756 w 255512"/>
                <a:gd name="connsiteY1" fmla="*/ 0 h 243437"/>
                <a:gd name="connsiteX2" fmla="*/ 127756 w 255512"/>
                <a:gd name="connsiteY2" fmla="*/ 243437 h 243437"/>
                <a:gd name="connsiteX3" fmla="*/ 255512 w 255512"/>
                <a:gd name="connsiteY3" fmla="*/ 243437 h 24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512" h="243437">
                  <a:moveTo>
                    <a:pt x="0" y="0"/>
                  </a:moveTo>
                  <a:lnTo>
                    <a:pt x="127756" y="0"/>
                  </a:lnTo>
                  <a:lnTo>
                    <a:pt x="127756" y="243437"/>
                  </a:lnTo>
                  <a:lnTo>
                    <a:pt x="255512" y="24343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633" tIns="112896" rIns="131634" bIns="11289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5292502" y="4334457"/>
              <a:ext cx="255512" cy="243437"/>
            </a:xfrm>
            <a:custGeom>
              <a:avLst/>
              <a:gdLst>
                <a:gd name="connsiteX0" fmla="*/ 0 w 255512"/>
                <a:gd name="connsiteY0" fmla="*/ 243437 h 243437"/>
                <a:gd name="connsiteX1" fmla="*/ 127756 w 255512"/>
                <a:gd name="connsiteY1" fmla="*/ 243437 h 243437"/>
                <a:gd name="connsiteX2" fmla="*/ 127756 w 255512"/>
                <a:gd name="connsiteY2" fmla="*/ 0 h 243437"/>
                <a:gd name="connsiteX3" fmla="*/ 255512 w 255512"/>
                <a:gd name="connsiteY3" fmla="*/ 0 h 24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512" h="243437">
                  <a:moveTo>
                    <a:pt x="0" y="243437"/>
                  </a:moveTo>
                  <a:lnTo>
                    <a:pt x="127756" y="243437"/>
                  </a:lnTo>
                  <a:lnTo>
                    <a:pt x="127756" y="0"/>
                  </a:lnTo>
                  <a:lnTo>
                    <a:pt x="25551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633" tIns="112896" rIns="131634" bIns="11289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 rot="16200000">
              <a:off x="5246830" y="4555080"/>
              <a:ext cx="45715" cy="45629"/>
            </a:xfrm>
            <a:custGeom>
              <a:avLst/>
              <a:gdLst>
                <a:gd name="connsiteX0" fmla="*/ 0 w 45715"/>
                <a:gd name="connsiteY0" fmla="*/ 0 h 45629"/>
                <a:gd name="connsiteX1" fmla="*/ 45715 w 45715"/>
                <a:gd name="connsiteY1" fmla="*/ 0 h 45629"/>
                <a:gd name="connsiteX2" fmla="*/ 45715 w 45715"/>
                <a:gd name="connsiteY2" fmla="*/ 45629 h 45629"/>
                <a:gd name="connsiteX3" fmla="*/ 0 w 45715"/>
                <a:gd name="connsiteY3" fmla="*/ 45629 h 45629"/>
                <a:gd name="connsiteX4" fmla="*/ 0 w 45715"/>
                <a:gd name="connsiteY4" fmla="*/ 0 h 4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5" h="45629">
                  <a:moveTo>
                    <a:pt x="0" y="0"/>
                  </a:moveTo>
                  <a:lnTo>
                    <a:pt x="45715" y="0"/>
                  </a:lnTo>
                  <a:lnTo>
                    <a:pt x="45715" y="45629"/>
                  </a:lnTo>
                  <a:lnTo>
                    <a:pt x="0" y="4562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9" tIns="1270" rIns="1271" bIns="1270" numCol="1" spcCol="1270" anchor="ctr" anchorCtr="0">
              <a:noAutofit/>
            </a:bodyPr>
            <a:lstStyle/>
            <a:p>
              <a:pPr lvl="0" algn="ctr" defTabSz="88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5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548015" y="4139707"/>
              <a:ext cx="3608678" cy="389500"/>
            </a:xfrm>
            <a:custGeom>
              <a:avLst/>
              <a:gdLst>
                <a:gd name="connsiteX0" fmla="*/ 0 w 3608678"/>
                <a:gd name="connsiteY0" fmla="*/ 0 h 389500"/>
                <a:gd name="connsiteX1" fmla="*/ 3608678 w 3608678"/>
                <a:gd name="connsiteY1" fmla="*/ 0 h 389500"/>
                <a:gd name="connsiteX2" fmla="*/ 3608678 w 3608678"/>
                <a:gd name="connsiteY2" fmla="*/ 389500 h 389500"/>
                <a:gd name="connsiteX3" fmla="*/ 0 w 3608678"/>
                <a:gd name="connsiteY3" fmla="*/ 389500 h 389500"/>
                <a:gd name="connsiteX4" fmla="*/ 0 w 3608678"/>
                <a:gd name="connsiteY4" fmla="*/ 0 h 38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8678" h="389500">
                  <a:moveTo>
                    <a:pt x="0" y="0"/>
                  </a:moveTo>
                  <a:lnTo>
                    <a:pt x="3608678" y="0"/>
                  </a:lnTo>
                  <a:lnTo>
                    <a:pt x="3608678" y="389500"/>
                  </a:lnTo>
                  <a:lnTo>
                    <a:pt x="0" y="389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500" kern="12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Solve Information </a:t>
              </a:r>
              <a:r>
                <a:rPr lang="en-US" altLang="zh-CN" sz="15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Overload</a:t>
              </a:r>
              <a:endParaRPr lang="zh-CN" altLang="en-US" sz="15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5548015" y="4626583"/>
              <a:ext cx="3608678" cy="389500"/>
            </a:xfrm>
            <a:custGeom>
              <a:avLst/>
              <a:gdLst>
                <a:gd name="connsiteX0" fmla="*/ 0 w 3608678"/>
                <a:gd name="connsiteY0" fmla="*/ 0 h 389500"/>
                <a:gd name="connsiteX1" fmla="*/ 3608678 w 3608678"/>
                <a:gd name="connsiteY1" fmla="*/ 0 h 389500"/>
                <a:gd name="connsiteX2" fmla="*/ 3608678 w 3608678"/>
                <a:gd name="connsiteY2" fmla="*/ 389500 h 389500"/>
                <a:gd name="connsiteX3" fmla="*/ 0 w 3608678"/>
                <a:gd name="connsiteY3" fmla="*/ 389500 h 389500"/>
                <a:gd name="connsiteX4" fmla="*/ 0 w 3608678"/>
                <a:gd name="connsiteY4" fmla="*/ 0 h 38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8678" h="389500">
                  <a:moveTo>
                    <a:pt x="0" y="0"/>
                  </a:moveTo>
                  <a:lnTo>
                    <a:pt x="3608678" y="0"/>
                  </a:lnTo>
                  <a:lnTo>
                    <a:pt x="3608678" y="389500"/>
                  </a:lnTo>
                  <a:lnTo>
                    <a:pt x="0" y="389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5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Discover</a:t>
              </a:r>
              <a:endParaRPr lang="zh-CN" altLang="en-US" sz="15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71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Framework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90" y="1350335"/>
            <a:ext cx="6782648" cy="550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6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Closed Loop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03" y="2176462"/>
            <a:ext cx="119253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8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481943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/>
              <a:t>AR—</a:t>
            </a:r>
            <a:r>
              <a:rPr lang="en-US" altLang="zh-CN" sz="6600" dirty="0" err="1" smtClean="0"/>
              <a:t>Bool</a:t>
            </a:r>
            <a:r>
              <a:rPr lang="en-US" altLang="zh-CN" sz="6600" dirty="0" smtClean="0"/>
              <a:t> Matrix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28657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Basket Analysis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919287"/>
            <a:ext cx="9372600" cy="3933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033" y="2184883"/>
            <a:ext cx="49244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1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 Metrics—Pair Frequency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24895" y="5445273"/>
            <a:ext cx="3142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Count(A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B) = </a:t>
            </a:r>
            <a:r>
              <a:rPr lang="en-US" altLang="zh-CN" sz="2800" b="1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8777287" y="3205495"/>
            <a:ext cx="2952307" cy="187133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Hot Items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5" y="1877293"/>
            <a:ext cx="49244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9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9554" y="2481943"/>
            <a:ext cx="6061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/>
              <a:t>Basic Concepts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68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Metrics—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Jaccard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84562" y="5498436"/>
            <a:ext cx="92191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Jaccard</a:t>
            </a:r>
            <a:r>
              <a:rPr lang="en-US" altLang="zh-CN" sz="2800" b="1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B) = count(A∩B) / count(A∪B) = 3/4</a:t>
            </a:r>
            <a:endParaRPr lang="zh-CN" alt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8777287" y="3205495"/>
            <a:ext cx="2952307" cy="187133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Transactions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？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1791478"/>
            <a:ext cx="49244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Metrics—Support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84562" y="5498436"/>
            <a:ext cx="9648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Support (A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B) = count(A∩B) / count(ALL) = 3 / 7</a:t>
            </a:r>
            <a:endParaRPr lang="zh-CN" altLang="en-US" sz="2800" b="1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191" y="2503574"/>
            <a:ext cx="6593958" cy="27675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697" y="2697908"/>
            <a:ext cx="3464508" cy="2378917"/>
          </a:xfrm>
          <a:prstGeom prst="rect">
            <a:avLst/>
          </a:prstGeom>
        </p:spPr>
      </p:pic>
      <p:sp>
        <p:nvSpPr>
          <p:cNvPr id="10" name="云形标注 9"/>
          <p:cNvSpPr/>
          <p:nvPr/>
        </p:nvSpPr>
        <p:spPr>
          <a:xfrm>
            <a:off x="8777287" y="3205495"/>
            <a:ext cx="2952307" cy="187133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 &amp; Posterior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？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9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Metrics—Confidence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8776" y="5583497"/>
            <a:ext cx="11423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Confidence(A-&gt;B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P(A∩B|A) = </a:t>
            </a:r>
            <a:r>
              <a:rPr lang="en-US" altLang="zh-CN" sz="2800" b="1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P(</a:t>
            </a:r>
            <a:r>
              <a:rPr lang="en-US" altLang="zh-CN" sz="2800" b="1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yellow|yellow+blue</a:t>
            </a:r>
            <a:r>
              <a:rPr lang="en-US" altLang="zh-CN" sz="2800" b="1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CN" sz="28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1.0</a:t>
            </a:r>
            <a:endParaRPr lang="zh-CN" altLang="en-US" sz="2800" b="1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8777287" y="3205495"/>
            <a:ext cx="2952307" cy="187133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Hot Items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866900"/>
            <a:ext cx="47434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Metrics—Confidence Pain Point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920" y="1323975"/>
            <a:ext cx="92487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Metrics—Lift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09" y="1304378"/>
            <a:ext cx="8761782" cy="555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4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Metrics—KULR/IR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026" y="1626892"/>
            <a:ext cx="9267825" cy="1371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00" y="3478397"/>
            <a:ext cx="91344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Metrics—LLR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118" y="1446138"/>
            <a:ext cx="76771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1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481943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err="1" smtClean="0"/>
              <a:t>Sim</a:t>
            </a:r>
            <a:r>
              <a:rPr lang="en-US" altLang="zh-CN" sz="6600" dirty="0" smtClean="0"/>
              <a:t>—Real Matrix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0177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Metrics—Cos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5805487"/>
            <a:ext cx="7800975" cy="695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12" y="1548606"/>
            <a:ext cx="71151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Metrics—Adjust Cos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2752725"/>
            <a:ext cx="74199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6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2327638" y="2362200"/>
            <a:ext cx="2303961" cy="2303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960746" y="2362200"/>
            <a:ext cx="2303961" cy="2303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82810" y="3118622"/>
            <a:ext cx="1297577" cy="722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63937" y="3152774"/>
            <a:ext cx="1297577" cy="722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9"/>
          <p:cNvSpPr txBox="1"/>
          <p:nvPr/>
        </p:nvSpPr>
        <p:spPr>
          <a:xfrm>
            <a:off x="8767898" y="2497174"/>
            <a:ext cx="216843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Song</a:t>
            </a:r>
          </a:p>
          <a:p>
            <a:pPr marL="342900" indent="-342900"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Singer</a:t>
            </a:r>
          </a:p>
          <a:p>
            <a:pPr marL="342900" indent="-342900"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Song List</a:t>
            </a:r>
          </a:p>
          <a:p>
            <a:pPr marL="342900" indent="-342900"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</a:p>
          <a:p>
            <a:pPr marL="342900" indent="-342900"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Album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Two Basic Entity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28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Metrics—Pearson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2795587"/>
            <a:ext cx="70961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Metrics—Hybrid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2728912"/>
            <a:ext cx="28194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Similarity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46" y="2315272"/>
            <a:ext cx="4781550" cy="2000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082" y="2315272"/>
            <a:ext cx="32670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5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 CFs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Item2Vector CF</a:t>
            </a:r>
          </a:p>
          <a:p>
            <a:r>
              <a:rPr lang="en-US" altLang="zh-CN" dirty="0" smtClean="0"/>
              <a:t>Content CF</a:t>
            </a:r>
          </a:p>
          <a:p>
            <a:r>
              <a:rPr lang="en-US" altLang="zh-CN" dirty="0" smtClean="0"/>
              <a:t>LDA CF</a:t>
            </a:r>
          </a:p>
          <a:p>
            <a:r>
              <a:rPr lang="en-US" altLang="zh-CN" dirty="0" err="1" smtClean="0"/>
              <a:t>Simhash</a:t>
            </a:r>
            <a:r>
              <a:rPr lang="en-US" altLang="zh-CN" dirty="0" smtClean="0"/>
              <a:t> CF</a:t>
            </a:r>
          </a:p>
          <a:p>
            <a:r>
              <a:rPr lang="en-US" altLang="zh-CN" dirty="0" smtClean="0"/>
              <a:t>Node2Vector CF</a:t>
            </a:r>
          </a:p>
          <a:p>
            <a:r>
              <a:rPr lang="en-US" altLang="zh-CN" dirty="0" smtClean="0"/>
              <a:t>DNN Embedding CF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94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481943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Refinement Prior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35180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 Rating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37" y="2452687"/>
            <a:ext cx="32480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Time Decay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712" y="1825625"/>
            <a:ext cx="67341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8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Session Split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3175959"/>
            <a:ext cx="115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私人电台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126757729"/>
              </p:ext>
            </p:extLst>
          </p:nvPr>
        </p:nvGraphicFramePr>
        <p:xfrm>
          <a:off x="2413002" y="213379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186919" y="4369982"/>
            <a:ext cx="21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分钟无行为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2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481943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/>
              <a:t>Best Practice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8931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Sparsity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67025" y="3133725"/>
            <a:ext cx="181927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(u1, (i1, i2, i3))</a:t>
            </a:r>
          </a:p>
          <a:p>
            <a:r>
              <a:rPr lang="en-US" altLang="zh-CN" dirty="0" smtClean="0"/>
              <a:t>(u2, (i1, i3))</a:t>
            </a:r>
          </a:p>
          <a:p>
            <a:r>
              <a:rPr lang="en-US" altLang="zh-CN" dirty="0" smtClean="0"/>
              <a:t>(u3, (i2, i4))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05475" y="2856726"/>
            <a:ext cx="100012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(i1, i2)</a:t>
            </a:r>
          </a:p>
          <a:p>
            <a:r>
              <a:rPr lang="en-US" altLang="zh-CN" dirty="0" smtClean="0"/>
              <a:t>(i1, i3)</a:t>
            </a:r>
          </a:p>
          <a:p>
            <a:r>
              <a:rPr lang="en-US" altLang="zh-CN" dirty="0" smtClean="0"/>
              <a:t>(i2, i3)</a:t>
            </a:r>
          </a:p>
          <a:p>
            <a:r>
              <a:rPr lang="en-US" altLang="zh-CN" dirty="0" smtClean="0"/>
              <a:t>(i1, i3)</a:t>
            </a:r>
          </a:p>
          <a:p>
            <a:r>
              <a:rPr lang="en-US" altLang="zh-CN" dirty="0" smtClean="0"/>
              <a:t>(i2, i4)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7029450" y="3424237"/>
            <a:ext cx="647700" cy="3333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895850" y="3424237"/>
            <a:ext cx="647700" cy="3333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001000" y="2961501"/>
            <a:ext cx="13144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((i1, i2), 1)</a:t>
            </a:r>
          </a:p>
          <a:p>
            <a:r>
              <a:rPr lang="en-US" altLang="zh-CN" dirty="0" smtClean="0"/>
              <a:t>((i1, i3), 2)</a:t>
            </a:r>
          </a:p>
          <a:p>
            <a:r>
              <a:rPr lang="en-US" altLang="zh-CN" dirty="0" smtClean="0"/>
              <a:t>((i2, i3), 1)</a:t>
            </a:r>
          </a:p>
          <a:p>
            <a:r>
              <a:rPr lang="en-US" altLang="zh-CN" dirty="0" smtClean="0"/>
              <a:t>((i2, i4), 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8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34530" y="1490391"/>
            <a:ext cx="11326245" cy="5003209"/>
            <a:chOff x="708999" y="1690688"/>
            <a:chExt cx="11326245" cy="5003209"/>
          </a:xfrm>
        </p:grpSpPr>
        <p:sp>
          <p:nvSpPr>
            <p:cNvPr id="4" name="椭圆 3"/>
            <p:cNvSpPr/>
            <p:nvPr/>
          </p:nvSpPr>
          <p:spPr>
            <a:xfrm>
              <a:off x="2832462" y="4389936"/>
              <a:ext cx="2303961" cy="23039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465570" y="4389936"/>
              <a:ext cx="2303961" cy="23039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030582" y="5180510"/>
              <a:ext cx="1748789" cy="7228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User-Item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34433" y="5180510"/>
              <a:ext cx="1966233" cy="7228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Item-Item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659084" y="1690688"/>
              <a:ext cx="2303961" cy="23039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865095" y="2481262"/>
              <a:ext cx="1891938" cy="7228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User-User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274375" y="1869791"/>
              <a:ext cx="313508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AutoNum type="arabicPeriod"/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Circle</a:t>
              </a:r>
            </a:p>
            <a:p>
              <a:pPr marL="342900" indent="-342900">
                <a:buAutoNum type="arabicPeriod"/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Discover New People (Famous People)</a:t>
              </a:r>
            </a:p>
            <a:p>
              <a:pPr marL="342900" indent="-342900">
                <a:buAutoNum type="arabicPeriod"/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People U may know (Social Relation Chain)</a:t>
              </a:r>
            </a:p>
            <a:p>
              <a:pPr marL="342900" indent="-342900">
                <a:buAutoNum type="arabicPeriod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08999" y="5357249"/>
              <a:ext cx="2151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Guess U like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083039" y="4941750"/>
              <a:ext cx="29522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Similar Songs</a:t>
              </a:r>
            </a:p>
            <a:p>
              <a:pPr marL="342900" indent="-342900">
                <a:buAutoNum type="arabicPeriod"/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Single Song Radio</a:t>
              </a:r>
            </a:p>
            <a:p>
              <a:pPr marL="342900" indent="-342900">
                <a:buAutoNum type="arabicPeriod"/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Buy This Also Buy</a:t>
              </a:r>
            </a:p>
            <a:p>
              <a:pPr marL="342900" indent="-342900">
                <a:buAutoNum type="arabicPeriod"/>
              </a:pP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View This Also View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Three Basic Relationships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06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Flow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0085"/>
            <a:ext cx="12192000" cy="45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Prior Posterior Diff Set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009775" y="2638425"/>
            <a:ext cx="3067050" cy="2190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I1</a:t>
            </a:r>
          </a:p>
          <a:p>
            <a:pPr algn="ctr"/>
            <a:r>
              <a:rPr lang="en-US" altLang="zh-CN" dirty="0" smtClean="0"/>
              <a:t>I2</a:t>
            </a:r>
          </a:p>
          <a:p>
            <a:pPr algn="ctr"/>
            <a:r>
              <a:rPr lang="en-US" altLang="zh-CN" dirty="0" smtClean="0"/>
              <a:t>I3</a:t>
            </a:r>
          </a:p>
          <a:p>
            <a:pPr algn="ctr"/>
            <a:r>
              <a:rPr lang="en-US" altLang="zh-CN" dirty="0" smtClean="0"/>
              <a:t>I4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>
            <a:off x="6029325" y="3524250"/>
            <a:ext cx="638175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962900" y="3179989"/>
            <a:ext cx="1562100" cy="1115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I1</a:t>
            </a:r>
          </a:p>
          <a:p>
            <a:pPr algn="ctr"/>
            <a:r>
              <a:rPr lang="en-US" altLang="zh-CN" dirty="0" smtClean="0"/>
              <a:t>I2</a:t>
            </a:r>
          </a:p>
          <a:p>
            <a:pPr algn="ctr"/>
            <a:r>
              <a:rPr lang="en-US" altLang="zh-CN" dirty="0" smtClean="0"/>
              <a:t>I3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978081" y="2053471"/>
            <a:ext cx="113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Prior Set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947866" y="2638425"/>
            <a:ext cx="1592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Posterior 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91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Prior Posterior Diff Set --2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8450" y="1971675"/>
            <a:ext cx="2009775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Transactions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5391150" y="2333625"/>
            <a:ext cx="638175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决策 6"/>
          <p:cNvSpPr/>
          <p:nvPr/>
        </p:nvSpPr>
        <p:spPr>
          <a:xfrm>
            <a:off x="6581775" y="2190750"/>
            <a:ext cx="1733550" cy="8477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858375" y="2033587"/>
            <a:ext cx="2009775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Filtered Transactions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8867775" y="2343150"/>
            <a:ext cx="638175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19138" y="2392918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Before Model</a:t>
            </a:r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957262" y="5076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33687" y="3346450"/>
            <a:ext cx="2009775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Transactions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5386387" y="3708400"/>
            <a:ext cx="638175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决策 13"/>
          <p:cNvSpPr/>
          <p:nvPr/>
        </p:nvSpPr>
        <p:spPr>
          <a:xfrm>
            <a:off x="9920287" y="3538021"/>
            <a:ext cx="1733550" cy="8477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434137" y="3367087"/>
            <a:ext cx="2009775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8863012" y="3717925"/>
            <a:ext cx="638175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14375" y="3758168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After Model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19138" y="5357813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Model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852736" y="4819650"/>
            <a:ext cx="2009775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Transactions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453187" y="4667250"/>
            <a:ext cx="862013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(i1, i2)</a:t>
            </a:r>
          </a:p>
          <a:p>
            <a:r>
              <a:rPr lang="en-US" altLang="zh-CN" dirty="0"/>
              <a:t>(i1, i3)</a:t>
            </a:r>
          </a:p>
          <a:p>
            <a:r>
              <a:rPr lang="en-US" altLang="zh-CN" dirty="0"/>
              <a:t>(i2, i3)</a:t>
            </a:r>
          </a:p>
          <a:p>
            <a:r>
              <a:rPr lang="en-US" altLang="zh-CN" dirty="0" smtClean="0"/>
              <a:t>(</a:t>
            </a:r>
            <a:r>
              <a:rPr lang="en-US" altLang="zh-CN" dirty="0"/>
              <a:t>i2, i4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(i4, i2)</a:t>
            </a:r>
            <a:endParaRPr lang="zh-CN" altLang="en-US" dirty="0"/>
          </a:p>
        </p:txBody>
      </p:sp>
      <p:sp>
        <p:nvSpPr>
          <p:cNvPr id="31" name="右箭头 30"/>
          <p:cNvSpPr/>
          <p:nvPr/>
        </p:nvSpPr>
        <p:spPr>
          <a:xfrm>
            <a:off x="5381625" y="5169694"/>
            <a:ext cx="638175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决策 31"/>
          <p:cNvSpPr/>
          <p:nvPr/>
        </p:nvSpPr>
        <p:spPr>
          <a:xfrm>
            <a:off x="8334374" y="4955381"/>
            <a:ext cx="1733550" cy="8477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33" name="右箭头 32"/>
          <p:cNvSpPr/>
          <p:nvPr/>
        </p:nvSpPr>
        <p:spPr>
          <a:xfrm>
            <a:off x="7534276" y="5179219"/>
            <a:ext cx="638175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1087097" y="4822031"/>
            <a:ext cx="862013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(i1, i2)</a:t>
            </a:r>
          </a:p>
          <a:p>
            <a:r>
              <a:rPr lang="en-US" altLang="zh-CN" dirty="0"/>
              <a:t>(i1, i3)</a:t>
            </a:r>
          </a:p>
          <a:p>
            <a:r>
              <a:rPr lang="en-US" altLang="zh-CN" dirty="0"/>
              <a:t>(i2, i3)</a:t>
            </a:r>
          </a:p>
          <a:p>
            <a:r>
              <a:rPr lang="en-US" altLang="zh-CN" dirty="0" smtClean="0"/>
              <a:t>(i4, i2)</a:t>
            </a:r>
            <a:endParaRPr lang="en-US" altLang="zh-CN" dirty="0"/>
          </a:p>
        </p:txBody>
      </p:sp>
      <p:sp>
        <p:nvSpPr>
          <p:cNvPr id="35" name="右箭头 34"/>
          <p:cNvSpPr/>
          <p:nvPr/>
        </p:nvSpPr>
        <p:spPr>
          <a:xfrm>
            <a:off x="10258423" y="5179218"/>
            <a:ext cx="638175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1395411" y="4361656"/>
            <a:ext cx="295275" cy="57467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1395412" y="3101975"/>
            <a:ext cx="295275" cy="57467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2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855168" y="2832522"/>
            <a:ext cx="1567543" cy="737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9282" y="2547938"/>
            <a:ext cx="2127380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7203233" y="2832522"/>
            <a:ext cx="1567543" cy="737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07363" y="4271482"/>
            <a:ext cx="449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Feature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 Model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2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481943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/>
              <a:t>Q&amp;A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8902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1106513" y="1568742"/>
            <a:ext cx="9916631" cy="5082548"/>
            <a:chOff x="1219725" y="845936"/>
            <a:chExt cx="9916631" cy="5082548"/>
          </a:xfrm>
        </p:grpSpPr>
        <p:grpSp>
          <p:nvGrpSpPr>
            <p:cNvPr id="8" name="组合 7"/>
            <p:cNvGrpSpPr/>
            <p:nvPr/>
          </p:nvGrpSpPr>
          <p:grpSpPr>
            <a:xfrm>
              <a:off x="5729745" y="2480954"/>
              <a:ext cx="891431" cy="1319011"/>
              <a:chOff x="3683232" y="2942508"/>
              <a:chExt cx="891431" cy="1319011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747158" y="3907390"/>
                <a:ext cx="763577" cy="3541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User</a:t>
                </a:r>
                <a:endParaRPr lang="zh-CN" altLang="en-US" sz="1600" dirty="0"/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83232" y="2942508"/>
                <a:ext cx="891431" cy="964882"/>
              </a:xfrm>
              <a:prstGeom prst="rect">
                <a:avLst/>
              </a:prstGeom>
            </p:spPr>
          </p:pic>
        </p:grpSp>
        <p:grpSp>
          <p:nvGrpSpPr>
            <p:cNvPr id="12" name="组合 11"/>
            <p:cNvGrpSpPr/>
            <p:nvPr/>
          </p:nvGrpSpPr>
          <p:grpSpPr>
            <a:xfrm>
              <a:off x="7947386" y="1200162"/>
              <a:ext cx="935356" cy="1288516"/>
              <a:chOff x="5883456" y="1945526"/>
              <a:chExt cx="935356" cy="1288516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3456" y="1945526"/>
                <a:ext cx="935356" cy="925544"/>
              </a:xfrm>
              <a:prstGeom prst="rect">
                <a:avLst/>
              </a:prstGeom>
            </p:spPr>
          </p:pic>
          <p:sp>
            <p:nvSpPr>
              <p:cNvPr id="11" name="矩形 10"/>
              <p:cNvSpPr/>
              <p:nvPr/>
            </p:nvSpPr>
            <p:spPr>
              <a:xfrm>
                <a:off x="5958363" y="2879913"/>
                <a:ext cx="785541" cy="3541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Singer</a:t>
                </a:r>
                <a:endParaRPr lang="zh-CN" altLang="en-US" sz="1600" dirty="0"/>
              </a:p>
            </p:txBody>
          </p:sp>
        </p:grpSp>
        <p:sp>
          <p:nvSpPr>
            <p:cNvPr id="16" name="右箭头 15"/>
            <p:cNvSpPr/>
            <p:nvPr/>
          </p:nvSpPr>
          <p:spPr>
            <a:xfrm rot="19579854">
              <a:off x="6654416" y="2515026"/>
              <a:ext cx="1268064" cy="2237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8017139" y="3725248"/>
              <a:ext cx="865603" cy="1173043"/>
              <a:chOff x="3746385" y="3277037"/>
              <a:chExt cx="865603" cy="1173043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6385" y="3277037"/>
                <a:ext cx="865603" cy="841888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3835197" y="4118925"/>
                <a:ext cx="696729" cy="331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r>
                  <a:rPr lang="en-US" altLang="zh-CN" dirty="0" smtClean="0"/>
                  <a:t>ong</a:t>
                </a:r>
                <a:endParaRPr lang="zh-CN" altLang="en-US" dirty="0"/>
              </a:p>
            </p:txBody>
          </p:sp>
        </p:grpSp>
        <p:sp>
          <p:nvSpPr>
            <p:cNvPr id="22" name="右箭头 21"/>
            <p:cNvSpPr/>
            <p:nvPr/>
          </p:nvSpPr>
          <p:spPr>
            <a:xfrm rot="1685532">
              <a:off x="6653161" y="4053808"/>
              <a:ext cx="1268064" cy="2237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98758" y="2191808"/>
              <a:ext cx="844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F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ollow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895853" y="3332991"/>
              <a:ext cx="10745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Listen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F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avorite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889015" y="4273270"/>
              <a:ext cx="10745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Trash</a:t>
              </a:r>
            </a:p>
            <a:p>
              <a:r>
                <a:rPr lang="en-US" altLang="zh-CN" dirty="0">
                  <a:solidFill>
                    <a:srgbClr val="00B050"/>
                  </a:solidFill>
                </a:rPr>
                <a:t>S</a:t>
              </a:r>
              <a:r>
                <a:rPr lang="en-US" altLang="zh-CN" dirty="0" smtClean="0">
                  <a:solidFill>
                    <a:srgbClr val="00B050"/>
                  </a:solidFill>
                </a:rPr>
                <a:t>witch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0336859" y="2709049"/>
              <a:ext cx="799497" cy="1210054"/>
              <a:chOff x="6350239" y="3386598"/>
              <a:chExt cx="799497" cy="1210054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6350239" y="4265497"/>
                <a:ext cx="799497" cy="3311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Album</a:t>
                </a:r>
                <a:endParaRPr lang="zh-CN" altLang="en-US" dirty="0"/>
              </a:p>
            </p:txBody>
          </p:sp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7611" y="3386598"/>
                <a:ext cx="706811" cy="833448"/>
              </a:xfrm>
              <a:prstGeom prst="rect">
                <a:avLst/>
              </a:prstGeom>
            </p:spPr>
          </p:pic>
        </p:grpSp>
        <p:sp>
          <p:nvSpPr>
            <p:cNvPr id="30" name="右箭头 29"/>
            <p:cNvSpPr/>
            <p:nvPr/>
          </p:nvSpPr>
          <p:spPr>
            <a:xfrm rot="19561114">
              <a:off x="8979379" y="4063558"/>
              <a:ext cx="1268064" cy="2237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878907" y="3621590"/>
              <a:ext cx="122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Belong To</a:t>
              </a:r>
            </a:p>
          </p:txBody>
        </p:sp>
        <p:sp>
          <p:nvSpPr>
            <p:cNvPr id="32" name="右箭头 31"/>
            <p:cNvSpPr/>
            <p:nvPr/>
          </p:nvSpPr>
          <p:spPr>
            <a:xfrm rot="12680748">
              <a:off x="8919914" y="2515026"/>
              <a:ext cx="1268064" cy="2237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425772" y="2152495"/>
              <a:ext cx="122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Create By</a:t>
              </a:r>
            </a:p>
          </p:txBody>
        </p:sp>
        <p:sp>
          <p:nvSpPr>
            <p:cNvPr id="34" name="椭圆 33"/>
            <p:cNvSpPr/>
            <p:nvPr/>
          </p:nvSpPr>
          <p:spPr>
            <a:xfrm>
              <a:off x="3406725" y="2961160"/>
              <a:ext cx="957943" cy="9579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UGC</a:t>
              </a:r>
              <a:endParaRPr lang="zh-CN" altLang="en-US" dirty="0"/>
            </a:p>
          </p:txBody>
        </p:sp>
        <p:sp>
          <p:nvSpPr>
            <p:cNvPr id="35" name="右箭头 34"/>
            <p:cNvSpPr/>
            <p:nvPr/>
          </p:nvSpPr>
          <p:spPr>
            <a:xfrm rot="10800000">
              <a:off x="4508823" y="3333977"/>
              <a:ext cx="1102987" cy="2237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681880" y="2963905"/>
              <a:ext cx="837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Create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219726" y="845936"/>
              <a:ext cx="990080" cy="1279770"/>
              <a:chOff x="1172148" y="1122440"/>
              <a:chExt cx="990080" cy="1279770"/>
            </a:xfrm>
          </p:grpSpPr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6956" y="1122440"/>
                <a:ext cx="800465" cy="925641"/>
              </a:xfrm>
              <a:prstGeom prst="rect">
                <a:avLst/>
              </a:prstGeom>
            </p:spPr>
          </p:pic>
          <p:sp>
            <p:nvSpPr>
              <p:cNvPr id="40" name="矩形 39"/>
              <p:cNvSpPr/>
              <p:nvPr/>
            </p:nvSpPr>
            <p:spPr>
              <a:xfrm>
                <a:off x="1172148" y="2048081"/>
                <a:ext cx="990080" cy="3541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Song List</a:t>
                </a:r>
                <a:endParaRPr lang="zh-CN" altLang="en-US" sz="1600" dirty="0"/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1219725" y="3365432"/>
              <a:ext cx="1088045" cy="3541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Comments</a:t>
              </a:r>
              <a:endParaRPr lang="zh-CN" altLang="en-US" sz="1600" dirty="0"/>
            </a:p>
          </p:txBody>
        </p:sp>
        <p:sp>
          <p:nvSpPr>
            <p:cNvPr id="43" name="右箭头 42"/>
            <p:cNvSpPr/>
            <p:nvPr/>
          </p:nvSpPr>
          <p:spPr>
            <a:xfrm rot="13483274">
              <a:off x="2416773" y="2449281"/>
              <a:ext cx="1102987" cy="2237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11396" y="2560697"/>
              <a:ext cx="851654" cy="638741"/>
            </a:xfrm>
            <a:prstGeom prst="rect">
              <a:avLst/>
            </a:prstGeom>
          </p:spPr>
        </p:pic>
        <p:sp>
          <p:nvSpPr>
            <p:cNvPr id="45" name="右箭头 44"/>
            <p:cNvSpPr/>
            <p:nvPr/>
          </p:nvSpPr>
          <p:spPr>
            <a:xfrm rot="10800000">
              <a:off x="2497698" y="3397872"/>
              <a:ext cx="764872" cy="2237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34331" y="4792566"/>
              <a:ext cx="866179" cy="763267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4285631" y="5574355"/>
              <a:ext cx="763577" cy="3541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Radio</a:t>
              </a:r>
              <a:endParaRPr lang="zh-CN" altLang="en-US" sz="1600" dirty="0"/>
            </a:p>
          </p:txBody>
        </p:sp>
        <p:sp>
          <p:nvSpPr>
            <p:cNvPr id="48" name="右箭头 47"/>
            <p:cNvSpPr/>
            <p:nvPr/>
          </p:nvSpPr>
          <p:spPr>
            <a:xfrm rot="7839809">
              <a:off x="4746940" y="4254089"/>
              <a:ext cx="1102987" cy="2237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664659" y="3979322"/>
              <a:ext cx="7342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Listen</a:t>
              </a:r>
            </a:p>
          </p:txBody>
        </p:sp>
      </p:grpSp>
      <p:sp>
        <p:nvSpPr>
          <p:cNvPr id="53" name="标题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Knowledge Graph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24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02034" y="2656114"/>
            <a:ext cx="36924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/>
              <a:t>Data Flow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6451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Three Steps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2059792365"/>
              </p:ext>
            </p:extLst>
          </p:nvPr>
        </p:nvGraphicFramePr>
        <p:xfrm>
          <a:off x="2060575" y="3651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376862" y="4188884"/>
            <a:ext cx="1495425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357437" y="4188884"/>
            <a:ext cx="1662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把事情说清楚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93517" y="4188884"/>
            <a:ext cx="18026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把事情总结一下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13445" y="4841850"/>
            <a:ext cx="75009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明细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773637" y="4841850"/>
            <a:ext cx="6447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05203" y="4188884"/>
            <a:ext cx="160020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数据挖掘结果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44990" y="4841850"/>
            <a:ext cx="7206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92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UIA=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Who+Where+When+What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1895475"/>
            <a:ext cx="7810500" cy="3067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100" y="5243069"/>
            <a:ext cx="5257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9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UIP =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Who+How+What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2" y="1546926"/>
            <a:ext cx="7877175" cy="2466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799" y="4000314"/>
            <a:ext cx="7772400" cy="23907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9729" y="2551814"/>
            <a:ext cx="150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Real Matrix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9729" y="4972413"/>
            <a:ext cx="150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Matrix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7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515</Words>
  <Application>Microsoft Office PowerPoint</Application>
  <PresentationFormat>宽屏</PresentationFormat>
  <Paragraphs>198</Paragraphs>
  <Slides>44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宋体</vt:lpstr>
      <vt:lpstr>微软雅黑</vt:lpstr>
      <vt:lpstr>Arial</vt:lpstr>
      <vt:lpstr>Calibri</vt:lpstr>
      <vt:lpstr>Calibri Light</vt:lpstr>
      <vt:lpstr>Cambria Math</vt:lpstr>
      <vt:lpstr>Consolas</vt:lpstr>
      <vt:lpstr>Office 主题</vt:lpstr>
      <vt:lpstr>PowerPoint 演示文稿</vt:lpstr>
      <vt:lpstr>PowerPoint 演示文稿</vt:lpstr>
      <vt:lpstr>Two Basic Entity</vt:lpstr>
      <vt:lpstr>Three Basic Relationships</vt:lpstr>
      <vt:lpstr>Knowledge Graph</vt:lpstr>
      <vt:lpstr>PowerPoint 演示文稿</vt:lpstr>
      <vt:lpstr>Three Steps</vt:lpstr>
      <vt:lpstr>UIA=Who+Where+When+What</vt:lpstr>
      <vt:lpstr>UIP =Who+How+What </vt:lpstr>
      <vt:lpstr>U2I_posterior=UI_prior+I_prior 2I_posterior</vt:lpstr>
      <vt:lpstr>U_1 2I=U_1 2U_2+U_2 I</vt:lpstr>
      <vt:lpstr>Two Thoughts</vt:lpstr>
      <vt:lpstr>PowerPoint 演示文稿</vt:lpstr>
      <vt:lpstr>Three Layers</vt:lpstr>
      <vt:lpstr>Framework</vt:lpstr>
      <vt:lpstr>Data Closed Loop</vt:lpstr>
      <vt:lpstr>PowerPoint 演示文稿</vt:lpstr>
      <vt:lpstr>Basket Analysis</vt:lpstr>
      <vt:lpstr>AR Metrics—Pair Frequency</vt:lpstr>
      <vt:lpstr>AR Metrics—Jaccard</vt:lpstr>
      <vt:lpstr>AR Metrics—Support</vt:lpstr>
      <vt:lpstr>AR Metrics—Confidence</vt:lpstr>
      <vt:lpstr>AR Metrics—Confidence Pain Point</vt:lpstr>
      <vt:lpstr>AR Metrics—Lift</vt:lpstr>
      <vt:lpstr>AR Metrics—KULR/IR</vt:lpstr>
      <vt:lpstr>AR Metrics—LLR</vt:lpstr>
      <vt:lpstr>PowerPoint 演示文稿</vt:lpstr>
      <vt:lpstr>Sim Metrics—Cos</vt:lpstr>
      <vt:lpstr>Sim Metrics—Adjust Cos</vt:lpstr>
      <vt:lpstr>Sim Metrics—Pearson</vt:lpstr>
      <vt:lpstr>Sim Metrics—Hybrid</vt:lpstr>
      <vt:lpstr>Similarity</vt:lpstr>
      <vt:lpstr>XX CFs</vt:lpstr>
      <vt:lpstr>PowerPoint 演示文稿</vt:lpstr>
      <vt:lpstr>Action Rating</vt:lpstr>
      <vt:lpstr>Time Decay</vt:lpstr>
      <vt:lpstr>Session Split </vt:lpstr>
      <vt:lpstr>PowerPoint 演示文稿</vt:lpstr>
      <vt:lpstr>PowerPoint 演示文稿</vt:lpstr>
      <vt:lpstr>Data Flow</vt:lpstr>
      <vt:lpstr>Prior Posterior Diff Set --1</vt:lpstr>
      <vt:lpstr>Prior Posterior Diff Set --2</vt:lpstr>
      <vt:lpstr>Online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vivo</dc:creator>
  <cp:lastModifiedBy>vivo</cp:lastModifiedBy>
  <cp:revision>315</cp:revision>
  <dcterms:created xsi:type="dcterms:W3CDTF">2017-09-07T08:05:22Z</dcterms:created>
  <dcterms:modified xsi:type="dcterms:W3CDTF">2017-11-07T11:24:20Z</dcterms:modified>
</cp:coreProperties>
</file>