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2" r:id="rId2"/>
    <p:sldId id="292" r:id="rId3"/>
    <p:sldId id="319" r:id="rId4"/>
    <p:sldId id="320" r:id="rId5"/>
    <p:sldId id="318" r:id="rId6"/>
    <p:sldId id="308" r:id="rId7"/>
    <p:sldId id="315" r:id="rId8"/>
    <p:sldId id="336" r:id="rId9"/>
    <p:sldId id="337" r:id="rId10"/>
    <p:sldId id="339" r:id="rId11"/>
    <p:sldId id="338" r:id="rId12"/>
    <p:sldId id="335" r:id="rId13"/>
    <p:sldId id="311" r:id="rId14"/>
    <p:sldId id="321" r:id="rId15"/>
    <p:sldId id="333" r:id="rId16"/>
    <p:sldId id="334" r:id="rId17"/>
    <p:sldId id="331" r:id="rId18"/>
    <p:sldId id="313" r:id="rId19"/>
    <p:sldId id="323" r:id="rId20"/>
    <p:sldId id="324" r:id="rId21"/>
    <p:sldId id="314" r:id="rId22"/>
    <p:sldId id="327" r:id="rId23"/>
    <p:sldId id="328" r:id="rId24"/>
    <p:sldId id="340" r:id="rId25"/>
    <p:sldId id="341" r:id="rId26"/>
    <p:sldId id="325" r:id="rId27"/>
    <p:sldId id="326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80" autoAdjust="0"/>
  </p:normalViewPr>
  <p:slideViewPr>
    <p:cSldViewPr snapToGrid="0">
      <p:cViewPr varScale="1">
        <p:scale>
          <a:sx n="76" d="100"/>
          <a:sy n="76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A6269-5D0D-472F-AFBE-31DDE26F67F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C2E843-D3AF-450E-9404-8D45F622328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低分值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高置信度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209D0E-7ACC-4426-87E3-F1C2E1D7971C}" type="parTrans" cxnId="{56C847E9-EC5C-48D2-82DA-E9D0A808D4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58EADB-6A1B-423A-9D3F-A9AA08B43E71}" type="sibTrans" cxnId="{56C847E9-EC5C-48D2-82DA-E9D0A808D4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331540-752D-4518-8115-8840C5B40C5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高分值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高置信度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037AB-D9C5-4AFB-B88D-6EC3FDAF6121}" type="parTrans" cxnId="{66C258A1-9E24-4A2C-AFB4-00B5BEAEBE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F09B1D-4D3C-4C99-8283-706A99EB5EF2}" type="sibTrans" cxnId="{66C258A1-9E24-4A2C-AFB4-00B5BEAEBE2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C837AA-AF1A-49A9-82B8-75DE61D430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低分值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低置信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度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4340F9-30E9-43FC-8BDE-B257301D4245}" type="parTrans" cxnId="{B1E1A42D-291B-415E-BE0B-BC6588E550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559B99-F621-45A6-954A-25CEE5220A81}" type="sibTrans" cxnId="{B1E1A42D-291B-415E-BE0B-BC6588E550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1EACE0-0DA8-452A-B7BD-129AFC990D4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高分值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低置信度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EF9B0-FDB0-4721-96A5-0837197DC965}" type="parTrans" cxnId="{7DAECB0E-0432-4DCE-8C20-F235E0A94E7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F09293-A93C-44B4-99DC-63CF12971388}" type="sibTrans" cxnId="{7DAECB0E-0432-4DCE-8C20-F235E0A94E7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B54F0-1EEC-4B42-9979-0796E1D77F91}" type="pres">
      <dgm:prSet presAssocID="{6E9A6269-5D0D-472F-AFBE-31DDE26F67F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3D240BC-3C4F-4CEF-B8CE-91E56ECE775D}" type="pres">
      <dgm:prSet presAssocID="{6E9A6269-5D0D-472F-AFBE-31DDE26F67F4}" presName="diamond" presStyleLbl="bgShp" presStyleIdx="0" presStyleCnt="1"/>
      <dgm:spPr/>
    </dgm:pt>
    <dgm:pt modelId="{C0C55AC0-5EDE-4D95-A434-D9A7FBE3F98B}" type="pres">
      <dgm:prSet presAssocID="{6E9A6269-5D0D-472F-AFBE-31DDE26F67F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A5151-E71F-4E93-8C1C-E0FC5ABD9454}" type="pres">
      <dgm:prSet presAssocID="{6E9A6269-5D0D-472F-AFBE-31DDE26F67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0CF1F-D67F-4F7F-BF6B-1BF4EC59894D}" type="pres">
      <dgm:prSet presAssocID="{6E9A6269-5D0D-472F-AFBE-31DDE26F67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32E05-0E87-4192-A138-9E16F4FF17EE}" type="pres">
      <dgm:prSet presAssocID="{6E9A6269-5D0D-472F-AFBE-31DDE26F67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A9D498-8636-421C-9BC1-8BDB7AD943C7}" type="presOf" srcId="{D0C2E843-D3AF-450E-9404-8D45F6223285}" destId="{C0C55AC0-5EDE-4D95-A434-D9A7FBE3F98B}" srcOrd="0" destOrd="0" presId="urn:microsoft.com/office/officeart/2005/8/layout/matrix3"/>
    <dgm:cxn modelId="{D8E955CC-AB21-4804-A9BF-F78F362A5C46}" type="presOf" srcId="{88C837AA-AF1A-49A9-82B8-75DE61D43067}" destId="{28D0CF1F-D67F-4F7F-BF6B-1BF4EC59894D}" srcOrd="0" destOrd="0" presId="urn:microsoft.com/office/officeart/2005/8/layout/matrix3"/>
    <dgm:cxn modelId="{098693C8-583A-465B-8560-4D346CF1D56E}" type="presOf" srcId="{6E9A6269-5D0D-472F-AFBE-31DDE26F67F4}" destId="{673B54F0-1EEC-4B42-9979-0796E1D77F91}" srcOrd="0" destOrd="0" presId="urn:microsoft.com/office/officeart/2005/8/layout/matrix3"/>
    <dgm:cxn modelId="{B1E1A42D-291B-415E-BE0B-BC6588E550D1}" srcId="{6E9A6269-5D0D-472F-AFBE-31DDE26F67F4}" destId="{88C837AA-AF1A-49A9-82B8-75DE61D43067}" srcOrd="2" destOrd="0" parTransId="{C54340F9-30E9-43FC-8BDE-B257301D4245}" sibTransId="{03559B99-F621-45A6-954A-25CEE5220A81}"/>
    <dgm:cxn modelId="{61DC305B-87B7-4478-9F78-CF6D4F28A441}" type="presOf" srcId="{A91EACE0-0DA8-452A-B7BD-129AFC990D46}" destId="{6DD32E05-0E87-4192-A138-9E16F4FF17EE}" srcOrd="0" destOrd="0" presId="urn:microsoft.com/office/officeart/2005/8/layout/matrix3"/>
    <dgm:cxn modelId="{56C847E9-EC5C-48D2-82DA-E9D0A808D470}" srcId="{6E9A6269-5D0D-472F-AFBE-31DDE26F67F4}" destId="{D0C2E843-D3AF-450E-9404-8D45F6223285}" srcOrd="0" destOrd="0" parTransId="{84209D0E-7ACC-4426-87E3-F1C2E1D7971C}" sibTransId="{3958EADB-6A1B-423A-9D3F-A9AA08B43E71}"/>
    <dgm:cxn modelId="{7DAECB0E-0432-4DCE-8C20-F235E0A94E7C}" srcId="{6E9A6269-5D0D-472F-AFBE-31DDE26F67F4}" destId="{A91EACE0-0DA8-452A-B7BD-129AFC990D46}" srcOrd="3" destOrd="0" parTransId="{464EF9B0-FDB0-4721-96A5-0837197DC965}" sibTransId="{2BF09293-A93C-44B4-99DC-63CF12971388}"/>
    <dgm:cxn modelId="{5E0CC11B-599E-441D-81D4-68610777185D}" type="presOf" srcId="{19331540-752D-4518-8115-8840C5B40C5F}" destId="{2A3A5151-E71F-4E93-8C1C-E0FC5ABD9454}" srcOrd="0" destOrd="0" presId="urn:microsoft.com/office/officeart/2005/8/layout/matrix3"/>
    <dgm:cxn modelId="{66C258A1-9E24-4A2C-AFB4-00B5BEAEBE23}" srcId="{6E9A6269-5D0D-472F-AFBE-31DDE26F67F4}" destId="{19331540-752D-4518-8115-8840C5B40C5F}" srcOrd="1" destOrd="0" parTransId="{0CE037AB-D9C5-4AFB-B88D-6EC3FDAF6121}" sibTransId="{F3F09B1D-4D3C-4C99-8283-706A99EB5EF2}"/>
    <dgm:cxn modelId="{63A83629-22E6-4D0B-B316-1D16DD96348E}" type="presParOf" srcId="{673B54F0-1EEC-4B42-9979-0796E1D77F91}" destId="{E3D240BC-3C4F-4CEF-B8CE-91E56ECE775D}" srcOrd="0" destOrd="0" presId="urn:microsoft.com/office/officeart/2005/8/layout/matrix3"/>
    <dgm:cxn modelId="{11E23B02-5514-4799-BED3-D7B47DF6544B}" type="presParOf" srcId="{673B54F0-1EEC-4B42-9979-0796E1D77F91}" destId="{C0C55AC0-5EDE-4D95-A434-D9A7FBE3F98B}" srcOrd="1" destOrd="0" presId="urn:microsoft.com/office/officeart/2005/8/layout/matrix3"/>
    <dgm:cxn modelId="{8C9158F5-2750-4ACB-A44B-C8D3862563E7}" type="presParOf" srcId="{673B54F0-1EEC-4B42-9979-0796E1D77F91}" destId="{2A3A5151-E71F-4E93-8C1C-E0FC5ABD9454}" srcOrd="2" destOrd="0" presId="urn:microsoft.com/office/officeart/2005/8/layout/matrix3"/>
    <dgm:cxn modelId="{767619D2-2E47-4D4F-AA4F-85A70F085CEB}" type="presParOf" srcId="{673B54F0-1EEC-4B42-9979-0796E1D77F91}" destId="{28D0CF1F-D67F-4F7F-BF6B-1BF4EC59894D}" srcOrd="3" destOrd="0" presId="urn:microsoft.com/office/officeart/2005/8/layout/matrix3"/>
    <dgm:cxn modelId="{7D37C3B8-5D0F-48BA-B4AA-CE5AEC1E7E42}" type="presParOf" srcId="{673B54F0-1EEC-4B42-9979-0796E1D77F91}" destId="{6DD32E05-0E87-4192-A138-9E16F4FF17E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40BC-3C4F-4CEF-B8CE-91E56ECE775D}">
      <dsp:nvSpPr>
        <dsp:cNvPr id="0" name=""/>
        <dsp:cNvSpPr/>
      </dsp:nvSpPr>
      <dsp:spPr>
        <a:xfrm>
          <a:off x="1291696" y="0"/>
          <a:ext cx="2899833" cy="289983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55AC0-5EDE-4D95-A434-D9A7FBE3F98B}">
      <dsp:nvSpPr>
        <dsp:cNvPr id="0" name=""/>
        <dsp:cNvSpPr/>
      </dsp:nvSpPr>
      <dsp:spPr>
        <a:xfrm>
          <a:off x="1567180" y="275484"/>
          <a:ext cx="1130934" cy="113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低分值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高置信度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2388" y="330692"/>
        <a:ext cx="1020518" cy="1020518"/>
      </dsp:txXfrm>
    </dsp:sp>
    <dsp:sp modelId="{2A3A5151-E71F-4E93-8C1C-E0FC5ABD9454}">
      <dsp:nvSpPr>
        <dsp:cNvPr id="0" name=""/>
        <dsp:cNvSpPr/>
      </dsp:nvSpPr>
      <dsp:spPr>
        <a:xfrm>
          <a:off x="2785109" y="275484"/>
          <a:ext cx="1130934" cy="113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高分值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高置信度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0317" y="330692"/>
        <a:ext cx="1020518" cy="1020518"/>
      </dsp:txXfrm>
    </dsp:sp>
    <dsp:sp modelId="{28D0CF1F-D67F-4F7F-BF6B-1BF4EC59894D}">
      <dsp:nvSpPr>
        <dsp:cNvPr id="0" name=""/>
        <dsp:cNvSpPr/>
      </dsp:nvSpPr>
      <dsp:spPr>
        <a:xfrm>
          <a:off x="1567180" y="1493413"/>
          <a:ext cx="1130934" cy="113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低分值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低置信</a:t>
          </a: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度</a:t>
          </a:r>
          <a:endParaRPr lang="zh-CN" alt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2388" y="1548621"/>
        <a:ext cx="1020518" cy="1020518"/>
      </dsp:txXfrm>
    </dsp:sp>
    <dsp:sp modelId="{6DD32E05-0E87-4192-A138-9E16F4FF17EE}">
      <dsp:nvSpPr>
        <dsp:cNvPr id="0" name=""/>
        <dsp:cNvSpPr/>
      </dsp:nvSpPr>
      <dsp:spPr>
        <a:xfrm>
          <a:off x="2785109" y="1493413"/>
          <a:ext cx="1130934" cy="1130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高分值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低置信度</a:t>
          </a:r>
          <a:endParaRPr lang="en-US" altLang="zh-CN" sz="17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0317" y="1548621"/>
        <a:ext cx="1020518" cy="102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975D-83B4-4E47-9C58-31DBA71BD113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2387B-C90D-4B06-BB2F-F686BD647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5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EE</a:t>
            </a:r>
            <a:r>
              <a:rPr lang="zh-CN" altLang="en-US" dirty="0" smtClean="0"/>
              <a:t>，即探索开采问题。</a:t>
            </a:r>
            <a:endParaRPr lang="en-US" altLang="zh-CN" dirty="0" smtClean="0"/>
          </a:p>
          <a:p>
            <a:r>
              <a:rPr lang="zh-CN" altLang="en-US" dirty="0" smtClean="0"/>
              <a:t>包括两部分：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Explore</a:t>
            </a:r>
            <a:r>
              <a:rPr lang="zh-CN" altLang="en-US" dirty="0" smtClean="0"/>
              <a:t>，对新的风格进行尝试，优点是会有惊喜（</a:t>
            </a:r>
            <a:r>
              <a:rPr lang="en-US" altLang="zh-CN" dirty="0" smtClean="0"/>
              <a:t>surprise</a:t>
            </a:r>
            <a:r>
              <a:rPr lang="zh-CN" altLang="en-US" dirty="0" smtClean="0"/>
              <a:t>），缺点是转化率低。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Exploit</a:t>
            </a:r>
            <a:r>
              <a:rPr lang="zh-CN" altLang="en-US" dirty="0" smtClean="0"/>
              <a:t>，对已有兴趣进行扩展，优点是转化率高（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高），缺点是可能会被过度开采（后续</a:t>
            </a:r>
            <a:r>
              <a:rPr lang="en-US" altLang="zh-CN" dirty="0" err="1" smtClean="0"/>
              <a:t>ctr</a:t>
            </a:r>
            <a:r>
              <a:rPr lang="zh-CN" altLang="en-US" dirty="0" smtClean="0"/>
              <a:t>逐渐降低，无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可以推荐）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所以，</a:t>
            </a:r>
            <a:r>
              <a:rPr lang="en-US" altLang="zh-CN" dirty="0" smtClean="0"/>
              <a:t>EE</a:t>
            </a:r>
            <a:r>
              <a:rPr lang="zh-CN" altLang="en-US" dirty="0" smtClean="0"/>
              <a:t>要解决的是，平衡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Exploit</a:t>
            </a:r>
            <a:r>
              <a:rPr lang="zh-CN" altLang="en-US" dirty="0" smtClean="0"/>
              <a:t>的问题，即</a:t>
            </a:r>
            <a:r>
              <a:rPr lang="en-US" altLang="zh-CN" dirty="0" smtClean="0"/>
              <a:t>tradeoff.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2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把每一种硬币的概率密度都求出来了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BF2CF-5F41-4E01-87CA-09151EE415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2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类似于推荐使用的相似软件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BF2CF-5F41-4E01-87CA-09151EE415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8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把每一种硬币的概率密度都求出来了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BF2CF-5F41-4E01-87CA-09151EE415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4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https://jeremykun.com/2013/10/28/optimism-in-the-face-of-uncertainty-the-ucb1-algorithm/</a:t>
            </a:r>
          </a:p>
          <a:p>
            <a:r>
              <a:rPr lang="en-US" altLang="zh-CN" dirty="0" smtClean="0"/>
              <a:t>https://www.cs.bham.ac.uk/internal/courses/robotics/lectures/ucb1.pdf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UCB</a:t>
            </a:r>
            <a:r>
              <a:rPr lang="zh-CN" altLang="en-US" dirty="0" smtClean="0"/>
              <a:t>假设实验是</a:t>
            </a:r>
            <a:r>
              <a:rPr lang="en-US" altLang="zh-CN" dirty="0" smtClean="0"/>
              <a:t>IID</a:t>
            </a:r>
            <a:r>
              <a:rPr lang="zh-CN" altLang="en-US" dirty="0" smtClean="0"/>
              <a:t>的（</a:t>
            </a:r>
            <a:r>
              <a:rPr lang="en-US" altLang="zh-CN" dirty="0" smtClean="0"/>
              <a:t>independently identically distributed</a:t>
            </a:r>
            <a:r>
              <a:rPr lang="zh-CN" altLang="en-US" dirty="0" smtClean="0"/>
              <a:t>）独立同分布的。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6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https://jeremykun.com/2013/10/28/optimism-in-the-face-of-uncertainty-the-ucb1-algorithm/</a:t>
            </a:r>
          </a:p>
          <a:p>
            <a:r>
              <a:rPr lang="en-US" altLang="zh-CN" dirty="0" smtClean="0"/>
              <a:t>https://www.cs.bham.ac.uk/internal/courses/robotics/lectures/ucb1.pdf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17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9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http://web.stanford.edu/class/cs234/index.html</a:t>
            </a:r>
          </a:p>
          <a:p>
            <a:r>
              <a:rPr lang="zh-CN" altLang="en-US" dirty="0" smtClean="0"/>
              <a:t>黑盒子：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, gym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6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http://web.stanford.edu/class/cs234/index.html</a:t>
            </a:r>
          </a:p>
          <a:p>
            <a:r>
              <a:rPr lang="zh-CN" altLang="en-US" dirty="0" smtClean="0"/>
              <a:t>黑盒子：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, gym</a:t>
            </a:r>
          </a:p>
          <a:p>
            <a:r>
              <a:rPr lang="zh-CN" altLang="en-US" dirty="0" smtClean="0"/>
              <a:t>魔兽：数值</a:t>
            </a:r>
            <a:r>
              <a:rPr lang="en-US" altLang="zh-CN" dirty="0" err="1" smtClean="0"/>
              <a:t>orCNN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13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https://github.com/openai/gym/wiki/CartPole-v0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Observation</a:t>
            </a:r>
            <a:r>
              <a:rPr lang="zh-CN" altLang="en-US" dirty="0" smtClean="0"/>
              <a:t>有两个：</a:t>
            </a:r>
            <a:endParaRPr lang="en-US" altLang="zh-CN" dirty="0" smtClean="0"/>
          </a:p>
          <a:p>
            <a:r>
              <a:rPr lang="zh-CN" altLang="en-US" dirty="0" smtClean="0"/>
              <a:t>木桩位置</a:t>
            </a:r>
            <a:endParaRPr lang="en-US" altLang="zh-CN" dirty="0" smtClean="0"/>
          </a:p>
          <a:p>
            <a:r>
              <a:rPr lang="zh-CN" altLang="en-US" dirty="0" smtClean="0"/>
              <a:t>木桩速度</a:t>
            </a:r>
            <a:endParaRPr lang="en-US" altLang="zh-CN" dirty="0" smtClean="0"/>
          </a:p>
          <a:p>
            <a:r>
              <a:rPr lang="zh-CN" altLang="en-US" dirty="0" smtClean="0"/>
              <a:t>棍子角度</a:t>
            </a:r>
            <a:endParaRPr lang="en-US" altLang="zh-CN" dirty="0" smtClean="0"/>
          </a:p>
          <a:p>
            <a:r>
              <a:rPr lang="zh-CN" altLang="en-US" dirty="0" smtClean="0"/>
              <a:t>棍子顶端速度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51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3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在了解</a:t>
            </a:r>
            <a:r>
              <a:rPr lang="en-US" altLang="zh-CN" dirty="0" smtClean="0"/>
              <a:t>EE</a:t>
            </a:r>
            <a:r>
              <a:rPr lang="zh-CN" altLang="en-US" dirty="0" smtClean="0"/>
              <a:t>问题之前，先回顾下推荐的结构。</a:t>
            </a:r>
            <a:endParaRPr lang="en-US" altLang="zh-CN" dirty="0" smtClean="0"/>
          </a:p>
          <a:p>
            <a:r>
              <a:rPr lang="zh-CN" altLang="en-US" dirty="0" smtClean="0"/>
              <a:t>推荐存在一个数据闭环，即数据有偏，我们举一个典型的</a:t>
            </a:r>
            <a:r>
              <a:rPr lang="zh-CN" altLang="en-US" baseline="0" dirty="0" smtClean="0"/>
              <a:t> “负向兴趣” 的例子，来了解数据的偏。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在“猜你喜欢场景”进行负向兴趣采集，根据用户左滑删除来采集用户不喜欢的菜的类型，发现和正向兴趣是类似的，因为该场景已经经过个性化了，所以是在一个“有偏数据集”上进行推荐。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同样，</a:t>
            </a:r>
            <a:r>
              <a:rPr lang="en-US" altLang="zh-CN" baseline="0" dirty="0" smtClean="0"/>
              <a:t>EE</a:t>
            </a:r>
            <a:r>
              <a:rPr lang="zh-CN" altLang="en-US" baseline="0" dirty="0" smtClean="0"/>
              <a:t>就是为解决数据闭环，越推越窄的问题诞生的。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48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7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88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74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27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73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数据闭环衍生出的问题，即先有鸡先有蛋问题。</a:t>
            </a:r>
            <a:endParaRPr lang="en-US" altLang="zh-CN" dirty="0" smtClean="0"/>
          </a:p>
          <a:p>
            <a:r>
              <a:rPr lang="zh-CN" altLang="en-US" dirty="0" smtClean="0"/>
              <a:t>下面以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音乐为例，看一下典型的场景。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8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为解决越推越窄的问题，帮助用户发现兴趣，有两大类解决方案。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Bandit</a:t>
            </a:r>
            <a:r>
              <a:rPr lang="zh-CN" altLang="en-US" dirty="0" smtClean="0"/>
              <a:t>算法：基于多臂赌博机问题衍生出来的一些列的解决方案，下面会介绍</a:t>
            </a:r>
            <a:r>
              <a:rPr lang="en-US" altLang="zh-CN" dirty="0" smtClean="0"/>
              <a:t>…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强化学习算法：强化学习场景，因为没有数据，需要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进行交互产生数据，因此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需要尝试各个姿势，去探索周围环境，很自然是一个</a:t>
            </a:r>
            <a:r>
              <a:rPr lang="en-US" altLang="zh-CN" dirty="0" smtClean="0"/>
              <a:t>EE</a:t>
            </a:r>
            <a:r>
              <a:rPr lang="zh-CN" altLang="en-US" dirty="0" smtClean="0"/>
              <a:t>的问题。包括</a:t>
            </a:r>
            <a:r>
              <a:rPr lang="en-US" altLang="zh-CN" dirty="0" smtClean="0"/>
              <a:t>Q-learning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Policy</a:t>
            </a:r>
            <a:r>
              <a:rPr lang="en-US" altLang="zh-CN" baseline="0" dirty="0" smtClean="0"/>
              <a:t> Gradients</a:t>
            </a:r>
            <a:r>
              <a:rPr lang="zh-CN" altLang="en-US" baseline="0" dirty="0" smtClean="0"/>
              <a:t>等算法。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在讲解</a:t>
            </a:r>
            <a:r>
              <a:rPr lang="en-US" altLang="zh-CN" dirty="0" smtClean="0"/>
              <a:t>Bandit</a:t>
            </a:r>
            <a:r>
              <a:rPr lang="zh-CN" altLang="en-US" dirty="0" smtClean="0"/>
              <a:t>在推荐的应用之前，我们先对比下原生的</a:t>
            </a:r>
            <a:r>
              <a:rPr lang="en-US" altLang="zh-CN" dirty="0" smtClean="0"/>
              <a:t>MAB</a:t>
            </a:r>
            <a:r>
              <a:rPr lang="zh-CN" altLang="en-US" dirty="0" smtClean="0"/>
              <a:t>的游戏，规则和目标。</a:t>
            </a:r>
            <a:endParaRPr lang="en-US" altLang="zh-CN" dirty="0" smtClean="0"/>
          </a:p>
          <a:p>
            <a:r>
              <a:rPr lang="zh-CN" altLang="en-US" dirty="0" smtClean="0"/>
              <a:t>有一排老虎机</a:t>
            </a:r>
            <a:endParaRPr lang="en-US" altLang="zh-CN" dirty="0" smtClean="0"/>
          </a:p>
          <a:p>
            <a:r>
              <a:rPr lang="zh-CN" altLang="en-US" dirty="0" smtClean="0"/>
              <a:t>要选择一个老虎机来玩（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每个老虎机的摇中的概率不同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老虎机摇中的回报和概率密度可能是个分布 </a:t>
            </a:r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老虎机摇中的概率会变化（后面有人在调节？））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对应推荐的一样：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每个</a:t>
            </a:r>
            <a:r>
              <a:rPr lang="en-US" altLang="zh-CN" baseline="0" dirty="0" smtClean="0"/>
              <a:t>item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ctr</a:t>
            </a:r>
            <a:r>
              <a:rPr lang="zh-CN" altLang="en-US" baseline="0" dirty="0" smtClean="0"/>
              <a:t>不一样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每个概率密度有很多种形式（</a:t>
            </a:r>
            <a:r>
              <a:rPr lang="en-US" altLang="zh-CN" baseline="0" dirty="0" smtClean="0"/>
              <a:t>confidence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的两维度坐标，举例征信）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热门事件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Epsilon-greedy</a:t>
            </a:r>
            <a:r>
              <a:rPr lang="zh-CN" altLang="en-US" dirty="0" smtClean="0"/>
              <a:t>有个缺点，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一般恒定不变，有点儿像演化算法，（选择优势物种进行交叉，然后变异），但是变异的速率是逐渐降低的</a:t>
            </a:r>
            <a:endParaRPr lang="en-US" altLang="zh-CN" dirty="0" smtClean="0"/>
          </a:p>
          <a:p>
            <a:r>
              <a:rPr lang="zh-CN" altLang="en-US" dirty="0" smtClean="0"/>
              <a:t>也就是</a:t>
            </a:r>
            <a:r>
              <a:rPr lang="en-US" altLang="zh-CN" dirty="0" smtClean="0"/>
              <a:t>epsilon</a:t>
            </a:r>
            <a:r>
              <a:rPr lang="zh-CN" altLang="en-US" dirty="0" smtClean="0"/>
              <a:t>最好是逐渐降低，这也是其他算法对比</a:t>
            </a:r>
            <a:r>
              <a:rPr lang="en-US" altLang="zh-CN" dirty="0" smtClean="0"/>
              <a:t>epsilon-greedy</a:t>
            </a:r>
            <a:r>
              <a:rPr lang="zh-CN" altLang="en-US" dirty="0" smtClean="0"/>
              <a:t>的优势的地方，如何根据当前状况，确定</a:t>
            </a:r>
            <a:r>
              <a:rPr lang="en-US" altLang="zh-CN" dirty="0" smtClean="0"/>
              <a:t>explore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exploit</a:t>
            </a:r>
            <a:r>
              <a:rPr lang="zh-CN" altLang="en-US" dirty="0" smtClean="0"/>
              <a:t>的比率。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2387B-C90D-4B06-BB2F-F686BD6470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7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把每一种硬币的概率密度都求出来了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BF2CF-5F41-4E01-87CA-09151EE415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6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BF2CF-5F41-4E01-87CA-09151EE415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8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类似于直接推</a:t>
            </a:r>
            <a:r>
              <a:rPr lang="en-US" altLang="zh-CN" dirty="0" smtClean="0"/>
              <a:t>CVR</a:t>
            </a:r>
            <a:r>
              <a:rPr lang="zh-CN" altLang="en-US" dirty="0" smtClean="0"/>
              <a:t>高的软件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BF2CF-5F41-4E01-87CA-09151EE415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5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9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2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D0C1-AD5E-4D12-AFF0-A6C33B483DE6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EF33-1FE6-461A-BD9F-BAF139D5A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gym/wiki/CartPole-v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bham.ac.uk/internal/courses/robotics/lectures/ucb1.pdf" TargetMode="External"/><Relationship Id="rId5" Type="http://schemas.openxmlformats.org/officeDocument/2006/relationships/hyperlink" Target="https://jeremykun.com/2013/10/28/optimism-in-the-face-of-uncertainty-the-ucb1-algorithm/" TargetMode="External"/><Relationship Id="rId4" Type="http://schemas.openxmlformats.org/officeDocument/2006/relationships/hyperlink" Target="http://web.stanford.edu/class/cs234/inde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86612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EE (Explore &amp; </a:t>
            </a:r>
            <a:r>
              <a:rPr lang="en-US" altLang="zh-CN" sz="6600" dirty="0"/>
              <a:t>Exploit </a:t>
            </a:r>
            <a:r>
              <a:rPr lang="en-US" altLang="zh-CN" sz="6600" dirty="0" smtClean="0"/>
              <a:t>)</a:t>
            </a:r>
          </a:p>
          <a:p>
            <a:pPr algn="ctr"/>
            <a:r>
              <a:rPr lang="en-US" altLang="zh-CN" sz="6600" dirty="0" smtClean="0"/>
              <a:t>Introduction</a:t>
            </a:r>
          </a:p>
          <a:p>
            <a:pPr algn="ctr"/>
            <a:r>
              <a:rPr lang="en-US" altLang="zh-CN" sz="4400" dirty="0" smtClean="0"/>
              <a:t>--</a:t>
            </a:r>
            <a:r>
              <a:rPr lang="en-US" altLang="zh-CN" sz="4400" dirty="0" err="1"/>
              <a:t>x</a:t>
            </a:r>
            <a:r>
              <a:rPr lang="en-US" altLang="zh-CN" sz="4400" dirty="0" err="1" smtClean="0"/>
              <a:t>pguo</a:t>
            </a:r>
            <a:r>
              <a:rPr lang="en-US" altLang="zh-CN" sz="4400" dirty="0" smtClean="0"/>
              <a:t> &amp; </a:t>
            </a:r>
            <a:r>
              <a:rPr lang="en-US" altLang="zh-CN" sz="4400" dirty="0" err="1" smtClean="0"/>
              <a:t>lshen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28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Thompson Sampling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086" y="2211360"/>
            <a:ext cx="3515014" cy="245318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717" y="2211361"/>
            <a:ext cx="3551629" cy="245318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66347" y="5185220"/>
            <a:ext cx="142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此处黑板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47197" y="5936724"/>
            <a:ext cx="362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二项分布共轭</a:t>
            </a:r>
          </a:p>
        </p:txBody>
      </p:sp>
    </p:spTree>
    <p:extLst>
      <p:ext uri="{BB962C8B-B14F-4D97-AF65-F5344CB8AC3E}">
        <p14:creationId xmlns:p14="http://schemas.microsoft.com/office/powerpoint/2010/main" val="22221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极大后验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8627" y="2450887"/>
            <a:ext cx="828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先验条件下（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使该事件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最可能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发生的硬币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38627" y="3096945"/>
                <a:ext cx="9345442" cy="2505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400" i="1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sz="240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400" b="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𝑙𝑜𝑔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i="1" dirty="0" smtClean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400" b="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i="1" dirty="0"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(0)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𝜗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𝑙𝑜𝑔𝐵𝑒𝑡𝑎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27" y="3096945"/>
                <a:ext cx="9345442" cy="2505942"/>
              </a:xfrm>
              <a:prstGeom prst="rect">
                <a:avLst/>
              </a:prstGeom>
              <a:blipFill rotWithShape="0">
                <a:blip r:embed="rId3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38628" y="5714971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ea typeface="微软雅黑" panose="020B0503020204020204" pitchFamily="34" charset="-122"/>
                  </a:rPr>
                  <a:t>求导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后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28" y="5714971"/>
                <a:ext cx="11079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9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786885" y="5602887"/>
                <a:ext cx="4309115" cy="89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85" y="5602887"/>
                <a:ext cx="4309115" cy="8949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云形标注 7"/>
          <p:cNvSpPr/>
          <p:nvPr/>
        </p:nvSpPr>
        <p:spPr>
          <a:xfrm>
            <a:off x="7196678" y="2776096"/>
            <a:ext cx="4591987" cy="175384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大后验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多几次先验实验的最大似然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84579" y="5896303"/>
            <a:ext cx="427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加正则，或平滑操作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Thompson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Sampling—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大后验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7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Thompson Sampling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贝叶斯估计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根据</a:t>
            </a:r>
            <a:r>
              <a:rPr lang="en-US" altLang="zh-CN" dirty="0" smtClean="0"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ea typeface="微软雅黑" panose="020B0503020204020204" pitchFamily="34" charset="-122"/>
              </a:rPr>
              <a:t>的分布中采样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2779143"/>
                <a:ext cx="7423571" cy="14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𝜗</m:t>
                          </m:r>
                        </m:e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𝜗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𝜗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5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i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N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𝐶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𝑑𝑝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𝐵𝑒𝑡𝑎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|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9143"/>
                <a:ext cx="7423571" cy="1404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95606"/>
            <a:ext cx="2240107" cy="15309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317" y="4306862"/>
            <a:ext cx="2183823" cy="15084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150" y="4312997"/>
            <a:ext cx="2228850" cy="1514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8011" y="4318119"/>
            <a:ext cx="2161309" cy="15084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67703" y="6085508"/>
            <a:ext cx="9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未抛币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1504" y="6085508"/>
            <a:ext cx="9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正面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6851" y="6085508"/>
            <a:ext cx="9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抛反面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50941" y="6085508"/>
            <a:ext cx="9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901264" y="6164260"/>
            <a:ext cx="638175" cy="22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685354" y="6164259"/>
            <a:ext cx="638175" cy="22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987085" y="6173644"/>
            <a:ext cx="638175" cy="22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云形标注 20"/>
          <p:cNvSpPr/>
          <p:nvPr/>
        </p:nvSpPr>
        <p:spPr>
          <a:xfrm>
            <a:off x="7352363" y="1850332"/>
            <a:ext cx="4591987" cy="175384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后验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6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 Confidence Bound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Try the action that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𝑙𝑛𝑛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 smtClean="0"/>
              </a:p>
              <a:p>
                <a:pPr marL="0" indent="0">
                  <a:buNone/>
                </a:pPr>
                <a:r>
                  <a:rPr lang="en-US" altLang="zh-CN" sz="1600" dirty="0" smtClean="0"/>
                  <a:t>For </a:t>
                </a:r>
                <a:r>
                  <a:rPr lang="en-US" altLang="zh-CN" sz="1600" dirty="0"/>
                  <a:t>each action j, </a:t>
                </a:r>
                <a:r>
                  <a:rPr lang="en-US" altLang="zh-CN" sz="1600" dirty="0" err="1"/>
                  <a:t>Avg</a:t>
                </a:r>
                <a:r>
                  <a:rPr lang="en-US" altLang="zh-CN" sz="1600" dirty="0"/>
                  <a:t> reward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600" dirty="0"/>
                  <a:t>Number of times tried </a:t>
                </a:r>
                <a:r>
                  <a:rPr lang="en-US" altLang="zh-CN" sz="1600" dirty="0" err="1"/>
                  <a:t>nj</a:t>
                </a:r>
                <a:endParaRPr lang="en-US" altLang="zh-CN" sz="1600" dirty="0"/>
              </a:p>
              <a:p>
                <a:pPr marL="0" indent="0">
                  <a:buNone/>
                </a:pPr>
                <a:r>
                  <a:rPr lang="en-US" altLang="zh-CN" sz="1600" dirty="0"/>
                  <a:t>Total number tried </a:t>
                </a:r>
                <a:r>
                  <a:rPr lang="en-US" altLang="zh-CN" sz="1600" dirty="0" smtClean="0"/>
                  <a:t>n</a:t>
                </a:r>
              </a:p>
              <a:p>
                <a:r>
                  <a:rPr lang="en-US" altLang="zh-CN" dirty="0" smtClean="0"/>
                  <a:t>Proof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7848600" cy="2714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云形标注 7"/>
              <p:cNvSpPr/>
              <p:nvPr/>
            </p:nvSpPr>
            <p:spPr>
              <a:xfrm>
                <a:off x="8686800" y="2449494"/>
                <a:ext cx="3427141" cy="1379575"/>
              </a:xfrm>
              <a:prstGeom prst="cloud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exploit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𝑙𝑛𝑛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explore</a:t>
                </a:r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云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449494"/>
                <a:ext cx="3427141" cy="1379575"/>
              </a:xfrm>
              <a:prstGeom prst="cloudCallou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 Confidence Bound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597382"/>
            <a:ext cx="71151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http://mmbiz.qpic.cn/mmbiz/RTalccyfFT9HVAN5AvlAuCJ4jm2cH9KASsj5WG0fh3RicbWn13b3VLjPIWKN599QAuX5nucJZ9mibnDPD3TicIsnw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476375"/>
            <a:ext cx="617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6235" y="352424"/>
            <a:ext cx="573574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LinUCB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5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240" y="1620126"/>
            <a:ext cx="6772275" cy="470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LinUCB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99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143" y="234559"/>
            <a:ext cx="7010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9143" y="2395748"/>
            <a:ext cx="6962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48988" y="676473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两天点一次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b="32299"/>
          <a:stretch/>
        </p:blipFill>
        <p:spPr bwMode="auto">
          <a:xfrm>
            <a:off x="2899143" y="3337737"/>
            <a:ext cx="7233753" cy="238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48988" y="3908416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天点一次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9143" y="5915107"/>
            <a:ext cx="72009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83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668280"/>
            <a:ext cx="5159829" cy="19584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9829" y="2230017"/>
            <a:ext cx="7116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中得到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需要知道自己的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可以选择自己的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，即是一个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action|state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的求解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需提供一个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函数（可能需自定义设计）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需进行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的状态转移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需接收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4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4077185"/>
            <a:ext cx="10339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两大实体互相作用，有几大重要的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产生，作用于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state+action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产生的奖赏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agent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的状态，由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实现状态转移，即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p(state_x+1|state_x,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action_x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的马尔科夫转移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sampsonguo.github.io/2017/10/24/ee-n-dqn/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1448"/>
            <a:ext cx="84010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数据闭环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6" y="1690688"/>
            <a:ext cx="3715139" cy="340918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0" y="1830572"/>
            <a:ext cx="5753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推荐系统根据用户日志来进行建模推荐，即：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推荐算法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日志也是由用户产生的，即：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两者拼成一个环状，我们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称之为 “数据闭环”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CartPole-v0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4" y="1437454"/>
            <a:ext cx="4210050" cy="2743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050" y="1437454"/>
            <a:ext cx="2647950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151" y="4250581"/>
            <a:ext cx="5153025" cy="91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723" y="5345134"/>
            <a:ext cx="6305550" cy="1323975"/>
          </a:xfrm>
          <a:prstGeom prst="rect">
            <a:avLst/>
          </a:prstGeom>
        </p:spPr>
      </p:pic>
      <p:pic>
        <p:nvPicPr>
          <p:cNvPr id="6146" name="Picture 2" descr="http://pytorch.org/tutorials/_images/cartpole1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5" y="2724944"/>
            <a:ext cx="4192859" cy="27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Q Value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return would be, if we were to take an action in a given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个两维空间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[observation, action]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，表示在某个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时执行某个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和（立即的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和之后的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discount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485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Learning — Bellman Equation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Q(s, 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r + 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γ(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max(Q(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s’,a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reward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state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下做出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之后到达的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state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state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后的策略，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max(Q(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s’,a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后的最佳策略的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discount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4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Learning — Code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20364"/>
            <a:ext cx="80867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Q Value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V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return would be, if we were to take an action in a given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个两维空间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[observation, action]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，表示在某个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时执行某个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和（立即的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和之后的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discount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70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空间太大存不下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连续值问题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7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探索开采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http://banditalgs.com/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github.com/openai/gym/wiki/CartPole-v0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web.stanford.edu/class/cs234/index.html</a:t>
            </a:r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jeremykun.com/2013/10/28/optimism-in-the-face-of-uncertainty-the-ucb1-algorithm/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www.cs.bham.ac.uk/internal/courses/robotics/lectures/ucb1.pdf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0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8194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Q&amp;A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902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鸡？先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蛋？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2322175"/>
            <a:ext cx="7689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问：为什么给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推荐”摇滚”歌曲？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过去听的都是”摇滚”歌曲，所以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喜欢”摇滚”。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问：推荐系统不给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用户推”非摇滚”，用户怎么能听到”非摇滚”？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在数据闭环中流转的都是”老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，新”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并没有多少展现机会，推荐变得越来越窄</a:t>
            </a:r>
          </a:p>
        </p:txBody>
      </p:sp>
    </p:spTree>
    <p:extLst>
      <p:ext uri="{BB962C8B-B14F-4D97-AF65-F5344CB8AC3E}">
        <p14:creationId xmlns:p14="http://schemas.microsoft.com/office/powerpoint/2010/main" val="4811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越推越窄是典型的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(explore &amp; exploit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解决方案有两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Bandit: epsilon-greedy,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thompson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sampling, UCB,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linUCB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Learning: Q-learning, Policy Gradients, 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Multi-armed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bandit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84980" y="2638515"/>
            <a:ext cx="6407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How to play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row of slot </a:t>
            </a:r>
            <a:r>
              <a:rPr lang="en-US" altLang="zh-CN" dirty="0" smtClean="0"/>
              <a:t>machines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Choose one to play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Each </a:t>
            </a:r>
            <a:r>
              <a:rPr lang="en-US" altLang="zh-CN" dirty="0"/>
              <a:t>machine provides a random reward from a probability distribution specific to that </a:t>
            </a:r>
            <a:r>
              <a:rPr lang="en-US" altLang="zh-CN" dirty="0" smtClean="0"/>
              <a:t>machine.</a:t>
            </a:r>
          </a:p>
          <a:p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How to </a:t>
            </a:r>
            <a:r>
              <a:rPr lang="en-US" altLang="zh-CN" b="1" dirty="0">
                <a:solidFill>
                  <a:srgbClr val="FF0000"/>
                </a:solidFill>
              </a:rPr>
              <a:t>maximize the sum of rewards earned through a sequence of lever </a:t>
            </a:r>
            <a:r>
              <a:rPr lang="en-US" altLang="zh-CN" b="1" dirty="0" smtClean="0">
                <a:solidFill>
                  <a:srgbClr val="FF0000"/>
                </a:solidFill>
              </a:rPr>
              <a:t>pulls?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upload.wikimedia.org/wikipedia/commons/8/82/Las_Vegas_slot_machi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7898"/>
            <a:ext cx="4687257" cy="32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Epsilon-greedy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epsilon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selected </a:t>
            </a:r>
            <a:r>
              <a:rPr lang="en-US" altLang="zh-CN" dirty="0"/>
              <a:t>at </a:t>
            </a:r>
            <a:r>
              <a:rPr lang="en-US" altLang="zh-CN" dirty="0" smtClean="0"/>
              <a:t>random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1-epsilon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best </a:t>
            </a:r>
            <a:r>
              <a:rPr lang="en-US" altLang="zh-CN" dirty="0" smtClean="0"/>
              <a:t> selected 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7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Thompson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Sampling—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概率的概率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184709448"/>
              </p:ext>
            </p:extLst>
          </p:nvPr>
        </p:nvGraphicFramePr>
        <p:xfrm>
          <a:off x="104775" y="2171700"/>
          <a:ext cx="5483225" cy="289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561" y="2319192"/>
            <a:ext cx="3943652" cy="2752341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811712" y="3363383"/>
            <a:ext cx="1552575" cy="516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Thompson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Sampling—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统计估计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统计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854" t="2638" r="2639" b="2935"/>
          <a:stretch/>
        </p:blipFill>
        <p:spPr>
          <a:xfrm>
            <a:off x="838200" y="2653261"/>
            <a:ext cx="2383436" cy="2383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155" y="2668641"/>
            <a:ext cx="2333625" cy="2352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96780" y="5459444"/>
                <a:ext cx="1866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80" y="5459444"/>
                <a:ext cx="186627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22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69776" y="5459444"/>
                <a:ext cx="1826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反面：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776" y="5459444"/>
                <a:ext cx="182638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00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109679" y="2668641"/>
                <a:ext cx="3244121" cy="83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h𝑒𝑎𝑑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79" y="2668641"/>
                <a:ext cx="3244121" cy="8388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109679" y="4001294"/>
                <a:ext cx="3244121" cy="83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𝑡𝑎𝑖𝑙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679" y="4001294"/>
                <a:ext cx="3244121" cy="8396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0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最大</a:t>
            </a:r>
            <a:r>
              <a:rPr lang="zh-CN" altLang="en-US" dirty="0" smtClean="0">
                <a:ea typeface="微软雅黑" panose="020B0503020204020204" pitchFamily="34" charset="-122"/>
              </a:rPr>
              <a:t>似然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8628" y="2450887"/>
            <a:ext cx="49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找一枚使该事件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最可能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发生的硬币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38628" y="3096945"/>
                <a:ext cx="7046002" cy="2306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400" i="1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sz="240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nary>
                      <m:naryPr>
                        <m:chr m:val="∏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400" b="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𝑙𝑜𝑔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 smtClean="0">
                  <a:ea typeface="微软雅黑" panose="020B0503020204020204" pitchFamily="34" charset="-122"/>
                </a:endParaRPr>
              </a:p>
              <a:p>
                <a:r>
                  <a:rPr lang="en-US" altLang="zh-CN" sz="2400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𝜗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 smtClean="0"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ϑ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𝑙𝑜𝑔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(0)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28" y="3096945"/>
                <a:ext cx="7046002" cy="2306401"/>
              </a:xfrm>
              <a:prstGeom prst="rect">
                <a:avLst/>
              </a:prstGeom>
              <a:blipFill rotWithShape="0">
                <a:blip r:embed="rId3"/>
                <a:stretch>
                  <a:fillRect l="-1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38628" y="5714971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ea typeface="微软雅黑" panose="020B0503020204020204" pitchFamily="34" charset="-122"/>
                  </a:rPr>
                  <a:t>求导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后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28" y="5714971"/>
                <a:ext cx="11079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9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934030" y="5399416"/>
                <a:ext cx="2023373" cy="83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i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30" y="5399416"/>
                <a:ext cx="2023373" cy="8388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云形标注 9"/>
          <p:cNvSpPr/>
          <p:nvPr/>
        </p:nvSpPr>
        <p:spPr>
          <a:xfrm>
            <a:off x="6950999" y="2450887"/>
            <a:ext cx="4591987" cy="175384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最大似然和统计得到的值是一样的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Thompson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Sampling—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似然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6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1300</Words>
  <Application>Microsoft Office PowerPoint</Application>
  <PresentationFormat>宽屏</PresentationFormat>
  <Paragraphs>212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数据闭环</vt:lpstr>
      <vt:lpstr>先有鸡？先有蛋？</vt:lpstr>
      <vt:lpstr>方案</vt:lpstr>
      <vt:lpstr>MAB（Multi-armed bandit）</vt:lpstr>
      <vt:lpstr>Epsilon-greedy</vt:lpstr>
      <vt:lpstr>Thompson Sampling—概率的概率</vt:lpstr>
      <vt:lpstr>Thompson Sampling—统计估计</vt:lpstr>
      <vt:lpstr>Thompson Sampling—似然估计</vt:lpstr>
      <vt:lpstr>Thompson Sampling — 共轭 </vt:lpstr>
      <vt:lpstr>Thompson Sampling—极大后验</vt:lpstr>
      <vt:lpstr>Thompson Sampling —贝叶斯估计</vt:lpstr>
      <vt:lpstr>UCB（Upper Confidence Bound）</vt:lpstr>
      <vt:lpstr>UCB（Upper Confidence Bound）</vt:lpstr>
      <vt:lpstr>LinUCB (1)</vt:lpstr>
      <vt:lpstr>LinUCB (2)</vt:lpstr>
      <vt:lpstr>PowerPoint 演示文稿</vt:lpstr>
      <vt:lpstr>Reinforcement Learning (1)</vt:lpstr>
      <vt:lpstr>Reinforcement Learning (2)</vt:lpstr>
      <vt:lpstr>CartPole-v0</vt:lpstr>
      <vt:lpstr>Q Learning — Q Value</vt:lpstr>
      <vt:lpstr>Q Learning — Bellman Equation</vt:lpstr>
      <vt:lpstr>Q Learning — Code</vt:lpstr>
      <vt:lpstr>Q Learning — Q Value</vt:lpstr>
      <vt:lpstr>Q Learning — 问题</vt:lpstr>
      <vt:lpstr>RL 解决的问题</vt:lpstr>
      <vt:lpstr>Reference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vivo</cp:lastModifiedBy>
  <cp:revision>494</cp:revision>
  <dcterms:created xsi:type="dcterms:W3CDTF">2017-09-07T08:05:22Z</dcterms:created>
  <dcterms:modified xsi:type="dcterms:W3CDTF">2017-12-20T06:44:40Z</dcterms:modified>
</cp:coreProperties>
</file>