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26bd626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26bd626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26bd626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26bd626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26bd626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26bd626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26bd6269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26bd6269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26bd6269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26bd6269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26bd626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26bd626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Relationship Id="rId4" Type="http://schemas.openxmlformats.org/officeDocument/2006/relationships/hyperlink" Target="http://sampurnayanda9287@gmail" TargetMode="External"/><Relationship Id="rId5" Type="http://schemas.openxmlformats.org/officeDocument/2006/relationships/hyperlink" Target="mailto:routsmruti03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sampurnayanda/SilentVoice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3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053925" y="458875"/>
            <a:ext cx="7665300" cy="92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400" u="sng">
                <a:solidFill>
                  <a:srgbClr val="383838"/>
                </a:solidFill>
                <a:latin typeface="Nunito"/>
                <a:ea typeface="Nunito"/>
                <a:cs typeface="Nunito"/>
                <a:sym typeface="Nunito"/>
              </a:rPr>
              <a:t>Hakuna Matata Tech:</a:t>
            </a:r>
            <a:r>
              <a:rPr b="1" lang="en-GB" sz="3400">
                <a:solidFill>
                  <a:srgbClr val="383838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-GB" sz="2100">
                <a:solidFill>
                  <a:srgbClr val="383838"/>
                </a:solidFill>
                <a:latin typeface="Nunito"/>
                <a:ea typeface="Nunito"/>
                <a:cs typeface="Nunito"/>
                <a:sym typeface="Nunito"/>
              </a:rPr>
              <a:t>Smart Solutions, No Worries</a:t>
            </a:r>
            <a:r>
              <a:rPr b="1" lang="en-GB" sz="2100">
                <a:solidFill>
                  <a:srgbClr val="38383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b="1" sz="2100">
              <a:solidFill>
                <a:srgbClr val="383838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660350" y="910300"/>
            <a:ext cx="7989000" cy="35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-GB" sz="153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Project Name</a:t>
            </a:r>
            <a:r>
              <a:rPr lang="en-GB" sz="15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en-GB" sz="15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Agent Noise</a:t>
            </a:r>
            <a:endParaRPr b="1"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-GB" sz="153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Problem </a:t>
            </a:r>
            <a:r>
              <a:rPr b="1" lang="en-GB" sz="153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Statement</a:t>
            </a:r>
            <a:r>
              <a:rPr lang="en-GB" sz="15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</a:t>
            </a:r>
            <a:r>
              <a:rPr lang="en-GB" sz="14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-GB" sz="143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Digital Privacy and Secure Communication (Employing AI to address </a:t>
            </a:r>
            <a:endParaRPr b="1" sz="143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-GB" sz="14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                           </a:t>
            </a:r>
            <a:r>
              <a:rPr b="1" lang="en-GB" sz="143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social challenges and enhances the accuracy of information.)</a:t>
            </a:r>
            <a:endParaRPr b="1" sz="143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-GB" sz="14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                            </a:t>
            </a:r>
            <a:endParaRPr b="1" sz="14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b="1" sz="14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-GB" sz="143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Our Solution</a:t>
            </a:r>
            <a:r>
              <a:rPr b="1" lang="en-GB" sz="14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en-GB" sz="143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Developed a secure communication system using AI steganography</a:t>
            </a:r>
            <a:endParaRPr b="1" sz="143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-GB" sz="14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       </a:t>
            </a:r>
            <a:r>
              <a:rPr b="1" lang="en-GB" sz="143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for encrypted voice, ensuring privacy with stealth mode and P2P  communication.</a:t>
            </a:r>
            <a:endParaRPr sz="15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729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-GB" sz="153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Team Name</a:t>
            </a:r>
            <a:r>
              <a:rPr lang="en-GB" sz="15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</a:t>
            </a:r>
            <a:r>
              <a:rPr b="1" lang="en-GB" sz="153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Simba</a:t>
            </a:r>
            <a:endParaRPr b="1" sz="1530" u="sng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-GB" sz="153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Team Member 1</a:t>
            </a:r>
            <a:r>
              <a:rPr lang="en-GB" sz="15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- Sampurna Yanda</a:t>
            </a:r>
            <a:endParaRPr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5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                   (+91) 7501775752</a:t>
            </a:r>
            <a:endParaRPr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5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                   </a:t>
            </a:r>
            <a:r>
              <a:rPr lang="en-GB" sz="153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sampurnayanda9287@gmail</a:t>
            </a:r>
            <a:endParaRPr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5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              </a:t>
            </a:r>
            <a:endParaRPr b="1"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-GB" sz="153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Team Member 2</a:t>
            </a:r>
            <a:r>
              <a:rPr lang="en-GB" sz="15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Smrutymayee Rout</a:t>
            </a:r>
            <a:endParaRPr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5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                    (+91) 9040639551</a:t>
            </a:r>
            <a:endParaRPr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-GB" sz="15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                      </a:t>
            </a:r>
            <a:r>
              <a:rPr lang="en-GB" sz="1530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5"/>
              </a:rPr>
              <a:t>routsmruti03@gmail.com</a:t>
            </a:r>
            <a:endParaRPr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-GB" sz="1530" u="sng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College/University</a:t>
            </a:r>
            <a:r>
              <a:rPr lang="en-GB" sz="15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- ITER, SOA University (Bhubaneswar)</a:t>
            </a:r>
            <a:endParaRPr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-GB" sz="153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sz="153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018800" y="334525"/>
            <a:ext cx="572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8383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Problem (Issues, relevance)</a:t>
            </a:r>
            <a:endParaRPr b="1" sz="30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235925" y="1379975"/>
            <a:ext cx="6644400" cy="2904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2CC"/>
              </a:gs>
              <a:gs pos="50000">
                <a:srgbClr val="FFF9E7"/>
              </a:gs>
              <a:gs pos="100000">
                <a:srgbClr val="FAD15C"/>
              </a:gs>
            </a:gsLst>
            <a:lin ang="18900044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92526" y="1693625"/>
            <a:ext cx="2950452" cy="2276694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Nunito"/>
                <a:ea typeface="Nunito"/>
                <a:cs typeface="Nunito"/>
                <a:sym typeface="Nunito"/>
              </a:rPr>
              <a:t> Communication is vulnerable to surveillance, interception, and censorship. Traditional encryption is detectable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709451" y="1693625"/>
            <a:ext cx="2950452" cy="2276694"/>
          </a:xfrm>
          <a:prstGeom prst="flowChartTerminator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It </a:t>
            </a:r>
            <a:r>
              <a:rPr lang="en-GB" sz="17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enables security, undetectable messaging with AI steganography, encryption, and P2P tech, ensuring privacy. </a:t>
            </a:r>
            <a:endParaRPr sz="17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2978325" y="1170875"/>
            <a:ext cx="1788804" cy="1208088"/>
          </a:xfrm>
          <a:prstGeom prst="cloud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~</a:t>
            </a:r>
            <a:r>
              <a:rPr b="1" lang="en-GB" sz="2000"/>
              <a:t>Issues</a:t>
            </a:r>
            <a:endParaRPr b="1" sz="2000"/>
          </a:p>
        </p:txBody>
      </p:sp>
      <p:sp>
        <p:nvSpPr>
          <p:cNvPr id="65" name="Google Shape;65;p14"/>
          <p:cNvSpPr/>
          <p:nvPr/>
        </p:nvSpPr>
        <p:spPr>
          <a:xfrm>
            <a:off x="3954049" y="3308202"/>
            <a:ext cx="2103840" cy="1360476"/>
          </a:xfrm>
          <a:prstGeom prst="cloud">
            <a:avLst/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/>
              <a:t>~Relevance</a:t>
            </a:r>
            <a:endParaRPr b="1" sz="1600"/>
          </a:p>
        </p:txBody>
      </p:sp>
      <p:cxnSp>
        <p:nvCxnSpPr>
          <p:cNvPr id="66" name="Google Shape;66;p14"/>
          <p:cNvCxnSpPr/>
          <p:nvPr/>
        </p:nvCxnSpPr>
        <p:spPr>
          <a:xfrm flipH="1" rot="10800000">
            <a:off x="2124050" y="910375"/>
            <a:ext cx="48153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1791625" y="421525"/>
            <a:ext cx="524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>
                <a:solidFill>
                  <a:srgbClr val="383838"/>
                </a:solidFill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Solution (Approach, be</a:t>
            </a:r>
            <a:r>
              <a:rPr b="1" lang="en-GB">
                <a:solidFill>
                  <a:srgbClr val="383838"/>
                </a:solidFill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nefits)</a:t>
            </a:r>
            <a:r>
              <a:rPr b="1" lang="en-GB">
                <a:solidFill>
                  <a:srgbClr val="383838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 </a:t>
            </a:r>
            <a:endParaRPr b="1">
              <a:solidFill>
                <a:srgbClr val="383838"/>
              </a:solidFill>
              <a:highlight>
                <a:srgbClr val="FFFFF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467100" y="2167250"/>
            <a:ext cx="2325600" cy="17442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3" name="Google Shape;73;p15"/>
          <p:cNvSpPr txBox="1"/>
          <p:nvPr/>
        </p:nvSpPr>
        <p:spPr>
          <a:xfrm>
            <a:off x="1610600" y="2386725"/>
            <a:ext cx="28245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        AI-Powered</a:t>
            </a:r>
            <a:endParaRPr b="1"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      Steganography</a:t>
            </a:r>
            <a:endParaRPr b="1"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 End-to-End encryption</a:t>
            </a:r>
            <a:endParaRPr b="1"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accent2"/>
                </a:solidFill>
                <a:latin typeface="Nunito"/>
                <a:ea typeface="Nunito"/>
                <a:cs typeface="Nunito"/>
                <a:sym typeface="Nunito"/>
              </a:rPr>
              <a:t>          Sleath Mode</a:t>
            </a:r>
            <a:endParaRPr b="1"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accen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572000" y="2245425"/>
            <a:ext cx="2325600" cy="17442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path path="circle">
              <a:fillToRect b="50%" l="50%" r="50%" t="50%"/>
            </a:path>
            <a:tileRect/>
          </a:gra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666025" y="2327450"/>
            <a:ext cx="2090700" cy="13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Real time and efficient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Increased privacy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      High Security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52400" y="152400"/>
            <a:ext cx="30000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7" name="Google Shape;77;p15"/>
          <p:cNvCxnSpPr/>
          <p:nvPr/>
        </p:nvCxnSpPr>
        <p:spPr>
          <a:xfrm>
            <a:off x="1918875" y="937675"/>
            <a:ext cx="49794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EAD1DC"/>
            </a:gs>
          </a:gsLst>
          <a:lin ang="18900044" scaled="0"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1106125" y="313025"/>
            <a:ext cx="77262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00">
                <a:solidFill>
                  <a:srgbClr val="383838"/>
                </a:solidFill>
                <a:latin typeface="Nunito"/>
                <a:ea typeface="Nunito"/>
                <a:cs typeface="Nunito"/>
                <a:sym typeface="Nunito"/>
              </a:rPr>
              <a:t>Tech Approach (Stack &amp; Architecture)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253800" y="1152475"/>
            <a:ext cx="8520600" cy="38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935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340850" y="1736250"/>
            <a:ext cx="1033500" cy="70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080BB"/>
              </a:gs>
            </a:gsLst>
            <a:lin ang="5400012" scaled="0"/>
          </a:gra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Frontend</a:t>
            </a:r>
            <a:endParaRPr sz="1300"/>
          </a:p>
        </p:txBody>
      </p:sp>
      <p:sp>
        <p:nvSpPr>
          <p:cNvPr id="85" name="Google Shape;85;p16"/>
          <p:cNvSpPr/>
          <p:nvPr/>
        </p:nvSpPr>
        <p:spPr>
          <a:xfrm>
            <a:off x="6531000" y="1736250"/>
            <a:ext cx="1421400" cy="822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080BB"/>
              </a:gs>
            </a:gsLst>
            <a:lin ang="5400012" scaled="0"/>
          </a:gra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AI &amp;</a:t>
            </a:r>
            <a:endParaRPr sz="1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Steganography</a:t>
            </a:r>
            <a:endParaRPr sz="1300"/>
          </a:p>
        </p:txBody>
      </p:sp>
      <p:sp>
        <p:nvSpPr>
          <p:cNvPr id="86" name="Google Shape;86;p16"/>
          <p:cNvSpPr/>
          <p:nvPr/>
        </p:nvSpPr>
        <p:spPr>
          <a:xfrm>
            <a:off x="4192113" y="2881650"/>
            <a:ext cx="1111800" cy="70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BD4EB"/>
              </a:gs>
              <a:gs pos="100000">
                <a:srgbClr val="9080BB"/>
              </a:gs>
            </a:gsLst>
            <a:lin ang="5400012" scaled="0"/>
          </a:gra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Nunito"/>
                <a:ea typeface="Nunito"/>
                <a:cs typeface="Nunito"/>
                <a:sym typeface="Nunito"/>
              </a:rPr>
              <a:t>Encryption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924375" y="1152475"/>
            <a:ext cx="1597200" cy="1550100"/>
          </a:xfrm>
          <a:prstGeom prst="ellipse">
            <a:avLst/>
          </a:prstGeom>
          <a:gradFill>
            <a:gsLst>
              <a:gs pos="0">
                <a:srgbClr val="DBD4EB"/>
              </a:gs>
              <a:gs pos="100000">
                <a:srgbClr val="9080BB"/>
              </a:gs>
            </a:gsLst>
            <a:lin ang="5400012" scaled="0"/>
          </a:gra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16"/>
          <p:cNvCxnSpPr/>
          <p:nvPr/>
        </p:nvCxnSpPr>
        <p:spPr>
          <a:xfrm flipH="1">
            <a:off x="730350" y="2348700"/>
            <a:ext cx="610500" cy="446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6"/>
          <p:cNvCxnSpPr>
            <a:stCxn id="84" idx="2"/>
          </p:cNvCxnSpPr>
          <p:nvPr/>
        </p:nvCxnSpPr>
        <p:spPr>
          <a:xfrm>
            <a:off x="1857600" y="2440950"/>
            <a:ext cx="300" cy="3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6"/>
          <p:cNvCxnSpPr/>
          <p:nvPr/>
        </p:nvCxnSpPr>
        <p:spPr>
          <a:xfrm>
            <a:off x="2374650" y="2298600"/>
            <a:ext cx="727500" cy="49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" name="Google Shape;91;p16"/>
          <p:cNvSpPr/>
          <p:nvPr/>
        </p:nvSpPr>
        <p:spPr>
          <a:xfrm>
            <a:off x="389875" y="2799575"/>
            <a:ext cx="822000" cy="70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HTML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516950" y="2799575"/>
            <a:ext cx="822000" cy="70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CSS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691000" y="2799575"/>
            <a:ext cx="975300" cy="70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Nunito"/>
                <a:ea typeface="Nunito"/>
                <a:cs typeface="Nunito"/>
                <a:sym typeface="Nunito"/>
              </a:rPr>
              <a:t>JavaScript</a:t>
            </a:r>
            <a:endParaRPr sz="1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3783525" y="3591050"/>
            <a:ext cx="458100" cy="50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" name="Google Shape;95;p16"/>
          <p:cNvCxnSpPr/>
          <p:nvPr/>
        </p:nvCxnSpPr>
        <p:spPr>
          <a:xfrm>
            <a:off x="5272150" y="3579925"/>
            <a:ext cx="397500" cy="50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" name="Google Shape;96;p16"/>
          <p:cNvCxnSpPr/>
          <p:nvPr/>
        </p:nvCxnSpPr>
        <p:spPr>
          <a:xfrm flipH="1">
            <a:off x="6132250" y="2435525"/>
            <a:ext cx="399300" cy="4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6"/>
          <p:cNvCxnSpPr>
            <a:endCxn id="98" idx="0"/>
          </p:cNvCxnSpPr>
          <p:nvPr/>
        </p:nvCxnSpPr>
        <p:spPr>
          <a:xfrm>
            <a:off x="7975800" y="2447250"/>
            <a:ext cx="387600" cy="4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6"/>
          <p:cNvCxnSpPr>
            <a:stCxn id="85" idx="2"/>
          </p:cNvCxnSpPr>
          <p:nvPr/>
        </p:nvCxnSpPr>
        <p:spPr>
          <a:xfrm>
            <a:off x="7241700" y="2558850"/>
            <a:ext cx="6300" cy="3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6"/>
          <p:cNvSpPr/>
          <p:nvPr/>
        </p:nvSpPr>
        <p:spPr>
          <a:xfrm>
            <a:off x="7952400" y="2881650"/>
            <a:ext cx="822000" cy="70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Wave, Pydub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5829713" y="2881650"/>
            <a:ext cx="822000" cy="70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Python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6891050" y="2881650"/>
            <a:ext cx="882900" cy="70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Nunito"/>
                <a:ea typeface="Nunito"/>
                <a:cs typeface="Nunito"/>
                <a:sym typeface="Nunito"/>
              </a:rPr>
              <a:t>NumPy,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Nunito"/>
                <a:ea typeface="Nunito"/>
                <a:cs typeface="Nunito"/>
                <a:sym typeface="Nunito"/>
              </a:rPr>
              <a:t>SciPy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303925" y="4095950"/>
            <a:ext cx="822000" cy="70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JWT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3335825" y="4095950"/>
            <a:ext cx="822000" cy="704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4206225" y="1660475"/>
            <a:ext cx="1033500" cy="972000"/>
          </a:xfrm>
          <a:prstGeom prst="ellipse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lin ang="5400012" scaled="0"/>
          </a:gra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05" name="Google Shape;105;p16"/>
          <p:cNvSpPr txBox="1"/>
          <p:nvPr/>
        </p:nvSpPr>
        <p:spPr>
          <a:xfrm>
            <a:off x="4053725" y="1274550"/>
            <a:ext cx="498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Backend</a:t>
            </a:r>
            <a:endParaRPr sz="18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4229875" y="1954050"/>
            <a:ext cx="10335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Flask API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(using render)</a:t>
            </a:r>
            <a:endParaRPr sz="1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descr="File:Html5 diseño web.png - Wikimedia Commons"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625" y="3509050"/>
            <a:ext cx="610501" cy="610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SS3 logo and wordmark.svg - Wikipedia" id="108" name="Google Shape;108;p16"/>
          <p:cNvPicPr preferRelativeResize="0"/>
          <p:nvPr/>
        </p:nvPicPr>
        <p:blipFill rotWithShape="1">
          <a:blip r:embed="rId4">
            <a:alphaModFix/>
          </a:blip>
          <a:srcRect b="0" l="0" r="0" t="19517"/>
          <a:stretch/>
        </p:blipFill>
        <p:spPr>
          <a:xfrm>
            <a:off x="1643425" y="3591050"/>
            <a:ext cx="516599" cy="5048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ce 1 | Free SVG" id="109" name="Google Shape;10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6200" y="3585211"/>
            <a:ext cx="516600" cy="51657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ython.svg - Wikimedia Commons" id="110" name="Google Shape;11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6650" y="3638750"/>
            <a:ext cx="516598" cy="5165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NumPy logo 2020.svg - Wikipedia" id="111" name="Google Shape;11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44850" y="3704250"/>
            <a:ext cx="975301" cy="37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Wave logo RGB.png - Wikimedia Commons" id="112" name="Google Shape;11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21950" y="3729475"/>
            <a:ext cx="882900" cy="3200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6"/>
          <p:cNvCxnSpPr/>
          <p:nvPr/>
        </p:nvCxnSpPr>
        <p:spPr>
          <a:xfrm flipH="1" rot="10800000">
            <a:off x="1234875" y="896700"/>
            <a:ext cx="6757800" cy="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/>
          <p:nvPr>
            <p:ph type="title"/>
          </p:nvPr>
        </p:nvSpPr>
        <p:spPr>
          <a:xfrm>
            <a:off x="1285375" y="445025"/>
            <a:ext cx="754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00">
                <a:solidFill>
                  <a:srgbClr val="383838"/>
                </a:solidFill>
                <a:highlight>
                  <a:srgbClr val="CCCCCC"/>
                </a:highlight>
                <a:latin typeface="Nunito"/>
                <a:ea typeface="Nunito"/>
                <a:cs typeface="Nunito"/>
                <a:sym typeface="Nunito"/>
              </a:rPr>
              <a:t>Feasibility (Challenges, scalability)</a:t>
            </a:r>
            <a:endParaRPr b="1" sz="3000">
              <a:solidFill>
                <a:srgbClr val="383838"/>
              </a:solidFill>
              <a:highlight>
                <a:srgbClr val="CCCCCC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500425" y="1368850"/>
            <a:ext cx="1913400" cy="572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DECDB"/>
              </a:gs>
              <a:gs pos="100000">
                <a:srgbClr val="F0AA63"/>
              </a:gs>
            </a:gsLst>
            <a:lin ang="5400012" scaled="0"/>
          </a:gra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Nunito"/>
                <a:ea typeface="Nunito"/>
                <a:cs typeface="Nunito"/>
                <a:sym typeface="Nunito"/>
              </a:rPr>
              <a:t>Feasibility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>
            <a:off x="2432275" y="1663225"/>
            <a:ext cx="58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1" name="Google Shape;121;p17"/>
          <p:cNvSpPr/>
          <p:nvPr/>
        </p:nvSpPr>
        <p:spPr>
          <a:xfrm>
            <a:off x="500425" y="3511700"/>
            <a:ext cx="1913400" cy="572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DECDB"/>
              </a:gs>
              <a:gs pos="100000">
                <a:srgbClr val="F0AA63"/>
              </a:gs>
            </a:gsLst>
            <a:lin ang="5400012" scaled="0"/>
          </a:gra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Nunito"/>
                <a:ea typeface="Nunito"/>
                <a:cs typeface="Nunito"/>
                <a:sym typeface="Nunito"/>
              </a:rPr>
              <a:t>Scalability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500425" y="2440275"/>
            <a:ext cx="1913400" cy="572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DECDB"/>
              </a:gs>
              <a:gs pos="100000">
                <a:srgbClr val="F0AA63"/>
              </a:gs>
            </a:gsLst>
            <a:lin ang="5400012" scaled="0"/>
          </a:gra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latin typeface="Nunito"/>
                <a:ea typeface="Nunito"/>
                <a:cs typeface="Nunito"/>
                <a:sym typeface="Nunito"/>
              </a:rPr>
              <a:t>Challenges</a:t>
            </a:r>
            <a:endParaRPr b="1" sz="22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23" name="Google Shape;123;p17"/>
          <p:cNvCxnSpPr/>
          <p:nvPr/>
        </p:nvCxnSpPr>
        <p:spPr>
          <a:xfrm>
            <a:off x="2432275" y="3798050"/>
            <a:ext cx="58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2432275" y="2726625"/>
            <a:ext cx="588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5" name="Google Shape;125;p17"/>
          <p:cNvSpPr/>
          <p:nvPr/>
        </p:nvSpPr>
        <p:spPr>
          <a:xfrm>
            <a:off x="3122650" y="1252300"/>
            <a:ext cx="4611000" cy="660600"/>
          </a:xfrm>
          <a:prstGeom prst="roundRect">
            <a:avLst>
              <a:gd fmla="val 16667" name="adj"/>
            </a:avLst>
          </a:prstGeom>
          <a:solidFill>
            <a:srgbClr val="F6EAE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Our model is</a:t>
            </a:r>
            <a:r>
              <a:rPr b="1" lang="en-GB" sz="15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viable with current AI-driven steganography, encryption, and P2P tech</a:t>
            </a:r>
            <a:r>
              <a:rPr b="1"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b="1"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122650" y="3548425"/>
            <a:ext cx="4611000" cy="761400"/>
          </a:xfrm>
          <a:prstGeom prst="roundRect">
            <a:avLst>
              <a:gd fmla="val 16667" name="adj"/>
            </a:avLst>
          </a:prstGeom>
          <a:solidFill>
            <a:srgbClr val="F6EAE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By optimizing AI models for real-time processing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Enhancing server capacity for high-volume traffic</a:t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7" name="Google Shape;127;p17"/>
          <p:cNvSpPr/>
          <p:nvPr/>
        </p:nvSpPr>
        <p:spPr>
          <a:xfrm flipH="1">
            <a:off x="3191050" y="2108800"/>
            <a:ext cx="2941100" cy="1243725"/>
          </a:xfrm>
          <a:prstGeom prst="flowChartOnlineStorage">
            <a:avLst/>
          </a:prstGeom>
          <a:solidFill>
            <a:srgbClr val="F6EAEA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Security Risks, usability, Real time processing and Scalability</a:t>
            </a:r>
            <a:endParaRPr b="1" sz="16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 flipH="1" rot="10800000">
            <a:off x="1316975" y="992275"/>
            <a:ext cx="64020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857575" y="334975"/>
            <a:ext cx="720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-GB" sz="3000">
                <a:solidFill>
                  <a:srgbClr val="383838"/>
                </a:solidFill>
                <a:highlight>
                  <a:srgbClr val="EFEFEF"/>
                </a:highlight>
                <a:latin typeface="Nunito"/>
                <a:ea typeface="Nunito"/>
                <a:cs typeface="Nunito"/>
                <a:sym typeface="Nunito"/>
              </a:rPr>
              <a:t>Impact (Benefits, future scope)</a:t>
            </a:r>
            <a:endParaRPr b="1" sz="3000">
              <a:solidFill>
                <a:srgbClr val="383838"/>
              </a:solidFill>
              <a:highlight>
                <a:srgbClr val="EFEFEF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1034925" y="1838825"/>
            <a:ext cx="3238200" cy="20904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4961550" y="1838950"/>
            <a:ext cx="3238200" cy="20904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1503225" y="2100800"/>
            <a:ext cx="2399700" cy="15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~ Maintains privacy &amp; security.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~ Provides protection for  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</a:t>
            </a:r>
            <a:r>
              <a:rPr b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vulnerable groups. 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~ Our model is scalable and 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accessible.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~ our model reduces detection.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5272050" y="2100800"/>
            <a:ext cx="2399700" cy="28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~ Voice Biometric Integration.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~ Cross-Platform Expansion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   (both mobile phones &amp; desktop) </a:t>
            </a:r>
            <a:endParaRPr b="1" sz="11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~ Enhanced Threat Detection.</a:t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~ </a:t>
            </a:r>
            <a:r>
              <a:rPr b="1" lang="en-GB" sz="1100">
                <a:solidFill>
                  <a:schemeClr val="dk1"/>
                </a:solidFill>
              </a:rPr>
              <a:t>Integration with AI for privacy.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38" name="Google Shape;138;p18"/>
          <p:cNvSpPr/>
          <p:nvPr/>
        </p:nvSpPr>
        <p:spPr>
          <a:xfrm flipH="1">
            <a:off x="6558925" y="1438350"/>
            <a:ext cx="2115000" cy="5727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CFE2F3"/>
              </a:gs>
              <a:gs pos="50000">
                <a:srgbClr val="E7F1F9"/>
              </a:gs>
              <a:gs pos="100000">
                <a:schemeClr val="lt1"/>
              </a:gs>
            </a:gsLst>
            <a:lin ang="18900044" scaled="0"/>
          </a:gra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Nunito"/>
                <a:ea typeface="Nunito"/>
                <a:cs typeface="Nunito"/>
                <a:sym typeface="Nunito"/>
              </a:rPr>
              <a:t>Future Scope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18"/>
          <p:cNvSpPr/>
          <p:nvPr/>
        </p:nvSpPr>
        <p:spPr>
          <a:xfrm>
            <a:off x="700875" y="1438338"/>
            <a:ext cx="2248800" cy="5727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F6EAEA"/>
              </a:gs>
              <a:gs pos="50000">
                <a:srgbClr val="F6EAEA"/>
              </a:gs>
              <a:gs pos="75000">
                <a:srgbClr val="E8A9A9"/>
              </a:gs>
              <a:gs pos="100000">
                <a:srgbClr val="D96868"/>
              </a:gs>
            </a:gsLst>
            <a:lin ang="18900044" scaled="0"/>
          </a:gra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latin typeface="Nunito"/>
                <a:ea typeface="Nunito"/>
                <a:cs typeface="Nunito"/>
                <a:sym typeface="Nunito"/>
              </a:rPr>
              <a:t>Benefits</a:t>
            </a:r>
            <a:endParaRPr b="1" sz="16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40" name="Google Shape;140;p18"/>
          <p:cNvCxnSpPr/>
          <p:nvPr/>
        </p:nvCxnSpPr>
        <p:spPr>
          <a:xfrm>
            <a:off x="1946225" y="896625"/>
            <a:ext cx="56085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2CC"/>
            </a:gs>
            <a:gs pos="50000">
              <a:srgbClr val="FFF9E7"/>
            </a:gs>
            <a:gs pos="100000">
              <a:srgbClr val="FAD15C"/>
            </a:gs>
          </a:gsLst>
          <a:lin ang="18900732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1495925" y="445025"/>
            <a:ext cx="733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GB" sz="3000">
                <a:solidFill>
                  <a:srgbClr val="383838"/>
                </a:solidFill>
                <a:latin typeface="Nunito"/>
                <a:ea typeface="Nunito"/>
                <a:cs typeface="Nunito"/>
                <a:sym typeface="Nunito"/>
              </a:rPr>
              <a:t>Prototype (Wireframes, mockups)</a:t>
            </a:r>
            <a:endParaRPr b="1" sz="3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19"/>
          <p:cNvSpPr txBox="1"/>
          <p:nvPr>
            <p:ph idx="1" type="body"/>
          </p:nvPr>
        </p:nvSpPr>
        <p:spPr>
          <a:xfrm>
            <a:off x="311700" y="1017725"/>
            <a:ext cx="8520600" cy="3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               </a:t>
            </a:r>
            <a:r>
              <a:rPr lang="en-GB" sz="2500" u="sng">
                <a:solidFill>
                  <a:schemeClr val="hlink"/>
                </a:solidFill>
                <a:hlinkClick r:id="rId3"/>
              </a:rPr>
              <a:t>Github repository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4">
            <a:alphaModFix/>
          </a:blip>
          <a:srcRect b="0" l="3524" r="2991" t="0"/>
          <a:stretch/>
        </p:blipFill>
        <p:spPr>
          <a:xfrm>
            <a:off x="320875" y="1629525"/>
            <a:ext cx="2931750" cy="22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9"/>
          <p:cNvPicPr preferRelativeResize="0"/>
          <p:nvPr/>
        </p:nvPicPr>
        <p:blipFill rotWithShape="1">
          <a:blip r:embed="rId5">
            <a:alphaModFix/>
          </a:blip>
          <a:srcRect b="0" l="0" r="9189" t="0"/>
          <a:stretch/>
        </p:blipFill>
        <p:spPr>
          <a:xfrm>
            <a:off x="3242825" y="2486675"/>
            <a:ext cx="2312100" cy="181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6">
            <a:alphaModFix/>
          </a:blip>
          <a:srcRect b="0" l="4007" r="5731" t="0"/>
          <a:stretch/>
        </p:blipFill>
        <p:spPr>
          <a:xfrm>
            <a:off x="5545125" y="1629525"/>
            <a:ext cx="3194126" cy="26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/>
          <p:nvPr/>
        </p:nvSpPr>
        <p:spPr>
          <a:xfrm>
            <a:off x="613000" y="1331675"/>
            <a:ext cx="1737900" cy="2229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Training of model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3529925" y="2166850"/>
            <a:ext cx="1737900" cy="2229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Encrypted Audio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6120000" y="1138250"/>
            <a:ext cx="2312100" cy="416400"/>
          </a:xfrm>
          <a:prstGeom prst="roundRect">
            <a:avLst>
              <a:gd fmla="val 16667" name="adj"/>
            </a:avLst>
          </a:prstGeom>
          <a:solidFill>
            <a:srgbClr val="D0E0E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latin typeface="Nunito"/>
                <a:ea typeface="Nunito"/>
                <a:cs typeface="Nunito"/>
                <a:sym typeface="Nunito"/>
              </a:rPr>
              <a:t>Mock-up </a:t>
            </a:r>
            <a:r>
              <a:rPr lang="en-GB" sz="1300">
                <a:latin typeface="Nunito"/>
                <a:ea typeface="Nunito"/>
                <a:cs typeface="Nunito"/>
                <a:sym typeface="Nunito"/>
              </a:rPr>
              <a:t>Page of our model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53" name="Google Shape;153;p19"/>
          <p:cNvCxnSpPr/>
          <p:nvPr/>
        </p:nvCxnSpPr>
        <p:spPr>
          <a:xfrm>
            <a:off x="1631600" y="1006075"/>
            <a:ext cx="6073800" cy="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