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Average"/>
      <p:regular r:id="rId51"/>
    </p:embeddedFont>
    <p:embeddedFont>
      <p:font typeface="Oswald SemiBold"/>
      <p:regular r:id="rId52"/>
      <p:bold r:id="rId53"/>
    </p:embeddedFon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verage-regular.fntdata"/><Relationship Id="rId50" Type="http://schemas.openxmlformats.org/officeDocument/2006/relationships/slide" Target="slides/slide45.xml"/><Relationship Id="rId53" Type="http://schemas.openxmlformats.org/officeDocument/2006/relationships/font" Target="fonts/OswaldSemiBold-bold.fntdata"/><Relationship Id="rId52" Type="http://schemas.openxmlformats.org/officeDocument/2006/relationships/font" Target="fonts/Oswald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aabf266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daabf26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8cb8063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38cb806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aabf266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daabf26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daabf2668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daabf26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aabf266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aabf26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daabf266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daabf26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aabf2668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daabf26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daabf266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daabf26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aabf2668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aabf26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aabf2668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daabf26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aabf2668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daabf26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38cb8063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38cb80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38cb8063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38cb806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38cb8063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38cb806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6a5b77dd8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6a5b77d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6a5b77dd8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6a5b77d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38cb8063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38cb806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38cb8063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38cb806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38cb8063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38cb806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38cb8063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38cb806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5f450684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5f4506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38cb8063f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38cb806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38cb8063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38cb806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6a5b77dd8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6a5b77d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38cb8063f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38cb806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38cb8063f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38cb806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38cb8063f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38cb806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38cb8063f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38cb806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38cb8063f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38cb806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38cb8063f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38cb806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38cb8063f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38cb806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a5b77dd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a5b77d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38cb8063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38cb806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38cb8063f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38cb8063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38cb8063f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38cb806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60c78d02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60c78d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60c78d02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60c78d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6a5b77dd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6a5b77d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a5b77dd8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a5b77d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6a5b77dd8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6a5b77d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f450684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5f45068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5"/>
            <a:ext cx="9143999" cy="511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Provide the list of markets in which customer "Atliq Exclusive" operates its business in the APAC region.</a:t>
            </a:r>
            <a:endParaRPr sz="2200"/>
          </a:p>
        </p:txBody>
      </p:sp>
      <p:sp>
        <p:nvSpPr>
          <p:cNvPr id="120" name="Google Shape;120;p22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100" y="1602525"/>
            <a:ext cx="1094675" cy="20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Provide the list of markets in which customer "Atliq Exclusive" operates its business in the APAC region.</a:t>
            </a:r>
            <a:endParaRPr sz="2200"/>
          </a:p>
        </p:txBody>
      </p:sp>
      <p:sp>
        <p:nvSpPr>
          <p:cNvPr id="127" name="Google Shape;127;p23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650" y="1179563"/>
            <a:ext cx="3655126" cy="2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percentage of unique product increase in 2021 vs. 2020?</a:t>
            </a:r>
            <a:endParaRPr sz="2200"/>
          </a:p>
        </p:txBody>
      </p:sp>
      <p:sp>
        <p:nvSpPr>
          <p:cNvPr id="134" name="Google Shape;134;p24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2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percentage of unique product increase in 2021 vs. 2020?</a:t>
            </a:r>
            <a:endParaRPr sz="2200"/>
          </a:p>
        </p:txBody>
      </p:sp>
      <p:sp>
        <p:nvSpPr>
          <p:cNvPr id="140" name="Google Shape;140;p25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2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25" y="2072150"/>
            <a:ext cx="32031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percentage of unique product increase in 2021 vs. 2020?</a:t>
            </a:r>
            <a:endParaRPr sz="2200"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939500" y="724200"/>
            <a:ext cx="3203100" cy="3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2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925" y="724200"/>
            <a:ext cx="4527075" cy="3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Provide a report with all the unique product counts for each segment</a:t>
            </a:r>
            <a:endParaRPr sz="2200"/>
          </a:p>
        </p:txBody>
      </p:sp>
      <p:sp>
        <p:nvSpPr>
          <p:cNvPr id="155" name="Google Shape;155;p27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3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Provide a report with all the unique product counts for each segment</a:t>
            </a:r>
            <a:endParaRPr sz="2200"/>
          </a:p>
        </p:txBody>
      </p:sp>
      <p:sp>
        <p:nvSpPr>
          <p:cNvPr id="161" name="Google Shape;161;p28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3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875" y="1686825"/>
            <a:ext cx="2511500" cy="13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Provide a report with all the unique product counts for each segment</a:t>
            </a:r>
            <a:endParaRPr sz="2200"/>
          </a:p>
        </p:txBody>
      </p:sp>
      <p:sp>
        <p:nvSpPr>
          <p:cNvPr id="168" name="Google Shape;168;p29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3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4575"/>
            <a:ext cx="4222126" cy="30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r>
              <a:rPr lang="en" sz="2200"/>
              <a:t>Follow-up: Which segment had the most increase in unique products in 2021 vs 2020?</a:t>
            </a:r>
            <a:endParaRPr sz="2200"/>
          </a:p>
        </p:txBody>
      </p:sp>
      <p:sp>
        <p:nvSpPr>
          <p:cNvPr id="175" name="Google Shape;175;p30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4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Follow-up: Which segment had the most increase in unique products in 2021 vs 2020?</a:t>
            </a:r>
            <a:endParaRPr sz="2200"/>
          </a:p>
        </p:txBody>
      </p:sp>
      <p:sp>
        <p:nvSpPr>
          <p:cNvPr id="181" name="Google Shape;181;p31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4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525" y="1393725"/>
            <a:ext cx="4191750" cy="1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the company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10975" y="1214850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Follow-up: Which segment had the most increase in unique products in 2021 vs 2020?</a:t>
            </a:r>
            <a:endParaRPr sz="2200"/>
          </a:p>
        </p:txBody>
      </p:sp>
      <p:sp>
        <p:nvSpPr>
          <p:cNvPr id="188" name="Google Shape;188;p32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4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8325"/>
            <a:ext cx="4571999" cy="2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products that have the highest and lowest manufacturing costs</a:t>
            </a:r>
            <a:endParaRPr sz="2200"/>
          </a:p>
        </p:txBody>
      </p:sp>
      <p:sp>
        <p:nvSpPr>
          <p:cNvPr id="195" name="Google Shape;195;p33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5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products that have the highest and lowest manufacturing costs</a:t>
            </a:r>
            <a:endParaRPr sz="2200"/>
          </a:p>
        </p:txBody>
      </p:sp>
      <p:sp>
        <p:nvSpPr>
          <p:cNvPr id="201" name="Google Shape;201;p34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5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475" y="1893900"/>
            <a:ext cx="3300900" cy="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products that have the highest and lowest manufacturing costs</a:t>
            </a:r>
            <a:endParaRPr sz="2200"/>
          </a:p>
        </p:txBody>
      </p:sp>
      <p:sp>
        <p:nvSpPr>
          <p:cNvPr id="208" name="Google Shape;208;p35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5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480" y="861150"/>
            <a:ext cx="4528520" cy="27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products that have the highest and lowest manufacturing costs</a:t>
            </a:r>
            <a:endParaRPr sz="2200"/>
          </a:p>
        </p:txBody>
      </p:sp>
      <p:sp>
        <p:nvSpPr>
          <p:cNvPr id="215" name="Google Shape;215;p36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5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480" y="861150"/>
            <a:ext cx="4528520" cy="279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6"/>
          <p:cNvCxnSpPr/>
          <p:nvPr/>
        </p:nvCxnSpPr>
        <p:spPr>
          <a:xfrm>
            <a:off x="6036525" y="2567700"/>
            <a:ext cx="2229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6"/>
          <p:cNvSpPr txBox="1"/>
          <p:nvPr/>
        </p:nvSpPr>
        <p:spPr>
          <a:xfrm>
            <a:off x="5803650" y="2324700"/>
            <a:ext cx="74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Mouse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products that have the highest and lowest manufacturing costs</a:t>
            </a:r>
            <a:endParaRPr sz="2200"/>
          </a:p>
        </p:txBody>
      </p:sp>
      <p:sp>
        <p:nvSpPr>
          <p:cNvPr id="224" name="Google Shape;224;p37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5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480" y="861150"/>
            <a:ext cx="4528520" cy="2793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6289650" y="1332975"/>
            <a:ext cx="44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PC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7" name="Google Shape;227;p37"/>
          <p:cNvCxnSpPr/>
          <p:nvPr/>
        </p:nvCxnSpPr>
        <p:spPr>
          <a:xfrm>
            <a:off x="6735150" y="1605825"/>
            <a:ext cx="4455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customers in the Indian market who received an average high pre invoice discount % for the fiscal year 2021 </a:t>
            </a:r>
            <a:endParaRPr sz="2200"/>
          </a:p>
        </p:txBody>
      </p:sp>
      <p:sp>
        <p:nvSpPr>
          <p:cNvPr id="233" name="Google Shape;233;p38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6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customers in the Indian market who received an average high pre invoice discount % for the fiscal year 2021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9" name="Google Shape;239;p39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6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150" y="1733850"/>
            <a:ext cx="30003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customers in the Indian market who received an average high pre invoice discount % for the fiscal year 2021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40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6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400" y="1124400"/>
            <a:ext cx="4222125" cy="2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complete report of the Gross sales amount for the customer “Atliq Exclusive” for each month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3" name="Google Shape;253;p41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7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the company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0975" y="1214850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one of the leading computer hardware producers in India and also expanded in 27 other countries.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complete report of the Gross sales amount for the customer “Atliq Exclusive” for each month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9" name="Google Shape;259;p42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7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900" y="185750"/>
            <a:ext cx="2845125" cy="4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complete report of the Gross sales amount for the customer “Atliq Exclusive” for each month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6" name="Google Shape;266;p43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7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1825"/>
            <a:ext cx="4572001" cy="17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complete report of the Gross sales amount for the customer “Atliq Exclusive” for each month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3" name="Google Shape;273;p44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7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572001" cy="19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1825"/>
            <a:ext cx="4572001" cy="17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which quarter of 2020, got the maximum total_sold_quantity?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1" name="Google Shape;281;p45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8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which quarter of 2020, got the maximum total_sold_quantity?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46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8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00" y="1794600"/>
            <a:ext cx="2332800" cy="10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which quarter of 2020, got the maximum total_sold_quantity?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94" name="Google Shape;294;p47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8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75" y="1002900"/>
            <a:ext cx="4045200" cy="2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channel helped to bring more gross sales in the fiscal year 2021 and the percentage of contribution?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01" name="Google Shape;301;p48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9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channel helped to bring more gross sales in the fiscal year 2021 and the percentage of contribution?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07" name="Google Shape;307;p49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9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25" y="1866900"/>
            <a:ext cx="29813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channel helped to bring more gross sales in the fiscal year 2021 and the percentage of contribution?</a:t>
            </a:r>
            <a:endParaRPr sz="2200"/>
          </a:p>
        </p:txBody>
      </p:sp>
      <p:sp>
        <p:nvSpPr>
          <p:cNvPr id="314" name="Google Shape;314;p50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9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7150"/>
            <a:ext cx="4528500" cy="271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channel helped to bring more gross sales in the fiscal year 2021 and the percentage of contribution?</a:t>
            </a:r>
            <a:endParaRPr sz="2200"/>
          </a:p>
        </p:txBody>
      </p:sp>
      <p:sp>
        <p:nvSpPr>
          <p:cNvPr id="321" name="Google Shape;321;p51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9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2900"/>
            <a:ext cx="4572000" cy="27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the company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10975" y="1214850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one of the leading computer hardware producers in India and also expanded in 27 other countries.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operating in regions like  APAC, Latin America, North America and EU.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Top 3 products in each division that have a high total_sold_quantity in the fiscal_year 2021</a:t>
            </a:r>
            <a:endParaRPr sz="2200"/>
          </a:p>
        </p:txBody>
      </p:sp>
      <p:sp>
        <p:nvSpPr>
          <p:cNvPr id="328" name="Google Shape;328;p52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10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Get the Top 3 products in each division that have a high total_sold_quantity in the fiscal_year 2021</a:t>
            </a:r>
            <a:endParaRPr sz="2200"/>
          </a:p>
        </p:txBody>
      </p:sp>
      <p:sp>
        <p:nvSpPr>
          <p:cNvPr id="334" name="Google Shape;334;p53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10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25" y="1488900"/>
            <a:ext cx="42481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Top 3 products in the Network and Storage division (N&amp;S) that have a high total_sold_quantity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1" name="Google Shape;341;p54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10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0538"/>
            <a:ext cx="4528499" cy="230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3 products in the Peripherals and accessories division (P&amp;A) </a:t>
            </a:r>
            <a:r>
              <a:rPr lang="en" sz="2200"/>
              <a:t>that have a high total_sold_quantity</a:t>
            </a:r>
            <a:endParaRPr sz="2200"/>
          </a:p>
        </p:txBody>
      </p:sp>
      <p:sp>
        <p:nvSpPr>
          <p:cNvPr id="348" name="Google Shape;348;p55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10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4300"/>
            <a:ext cx="4528500" cy="207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3 products in the Personal Computer division (PC) </a:t>
            </a:r>
            <a:r>
              <a:rPr lang="en" sz="2200"/>
              <a:t>that have a high total_sold_quantity</a:t>
            </a:r>
            <a:endParaRPr sz="2200"/>
          </a:p>
        </p:txBody>
      </p:sp>
      <p:sp>
        <p:nvSpPr>
          <p:cNvPr id="355" name="Google Shape;355;p56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10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3900"/>
            <a:ext cx="4528501" cy="236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the company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10975" y="1214850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one of the leading computer hardware producers in India</a:t>
            </a:r>
            <a:r>
              <a:rPr lang="en" sz="1900"/>
              <a:t> and also expanded in 27 other countries.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operating in regions like  APAC, Latin America, North America and EU.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company sells products under 14 different category like Personal Computers, graphics cards, processors and other accessories.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About the company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10975" y="1214850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one of the leading computer hardware producers in India and also expanded in 27 other countries.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hardwares is operating in regions like  APAC, Latin America, North America and EU.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company sells products under 14 different category like Personal Computers, graphics cards, processors and other accessories.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Atliq hardware have 74 customers across the world. Some of them are Flipkart, Amazon, Croma and others.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Problem Statement</a:t>
            </a:r>
            <a:endParaRPr sz="3500"/>
          </a:p>
        </p:txBody>
      </p:sp>
      <p:sp>
        <p:nvSpPr>
          <p:cNvPr id="100" name="Google Shape;100;p19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210975" y="1751475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Problem Statement</a:t>
            </a:r>
            <a:endParaRPr sz="3500"/>
          </a:p>
        </p:txBody>
      </p:sp>
      <p:sp>
        <p:nvSpPr>
          <p:cNvPr id="107" name="Google Shape;107;p20"/>
          <p:cNvSpPr txBox="1"/>
          <p:nvPr/>
        </p:nvSpPr>
        <p:spPr>
          <a:xfrm>
            <a:off x="1287900" y="1555200"/>
            <a:ext cx="61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10975" y="1751475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Atliq hardware has 10 ad-hoc requests for which we have to generate insights so that they can make quick and smart data-informed decisions.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Provide the list of markets in which customer "Atliq Exclusive" operates its business in the APAC region.</a:t>
            </a:r>
            <a:endParaRPr sz="2200"/>
          </a:p>
        </p:txBody>
      </p:sp>
      <p:sp>
        <p:nvSpPr>
          <p:cNvPr id="114" name="Google Shape;114;p21"/>
          <p:cNvSpPr txBox="1"/>
          <p:nvPr/>
        </p:nvSpPr>
        <p:spPr>
          <a:xfrm>
            <a:off x="637650" y="593325"/>
            <a:ext cx="3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Request 1</a:t>
            </a:r>
            <a:endParaRPr sz="4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