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5143500" cx="9144000"/>
  <p:notesSz cx="9144000" cy="51435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26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104863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80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10485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80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3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104863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80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104858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bg object 16"/>
          <p:cNvSpPr/>
          <p:nvPr/>
        </p:nvSpPr>
        <p:spPr>
          <a:xfrm>
            <a:off x="0" y="0"/>
            <a:ext cx="9144000" cy="514349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104862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4000" cy="5143499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0" y="638555"/>
            <a:ext cx="4733925" cy="4030979"/>
          </a:xfrm>
          <a:custGeom>
            <a:avLst/>
            <a:ahLst/>
            <a:rect l="l" t="t" r="r" b="b"/>
            <a:pathLst>
              <a:path w="4733925" h="4030979">
                <a:moveTo>
                  <a:pt x="4733544" y="0"/>
                </a:moveTo>
                <a:lnTo>
                  <a:pt x="0" y="0"/>
                </a:lnTo>
                <a:lnTo>
                  <a:pt x="0" y="4030979"/>
                </a:lnTo>
                <a:lnTo>
                  <a:pt x="4733544" y="4030979"/>
                </a:lnTo>
                <a:lnTo>
                  <a:pt x="4733544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0" y="819911"/>
            <a:ext cx="144780" cy="323215"/>
          </a:xfrm>
          <a:custGeom>
            <a:avLst/>
            <a:ahLst/>
            <a:rect l="l" t="t" r="r" b="b"/>
            <a:pathLst>
              <a:path w="144780" h="323215">
                <a:moveTo>
                  <a:pt x="144780" y="0"/>
                </a:moveTo>
                <a:lnTo>
                  <a:pt x="0" y="0"/>
                </a:lnTo>
                <a:lnTo>
                  <a:pt x="0" y="323088"/>
                </a:lnTo>
                <a:lnTo>
                  <a:pt x="144780" y="323088"/>
                </a:lnTo>
                <a:lnTo>
                  <a:pt x="144780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bIns="0" lIns="0" rIns="0" rtlCol="0" tIns="0" wrap="square"/>
          <a:p/>
        </p:txBody>
      </p:sp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2092324" y="870915"/>
            <a:ext cx="4959350" cy="30035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80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151587" y="1480566"/>
            <a:ext cx="8840825" cy="172593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/>
          <p:nvPr/>
        </p:nvSpPr>
        <p:spPr>
          <a:xfrm>
            <a:off x="0" y="4571"/>
            <a:ext cx="9144000" cy="5134356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89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ah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956">
            <a:solidFill>
              <a:srgbClr val="21366A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90" name="object 4"/>
          <p:cNvSpPr txBox="1">
            <a:spLocks noGrp="1"/>
          </p:cNvSpPr>
          <p:nvPr>
            <p:ph type="title"/>
          </p:nvPr>
        </p:nvSpPr>
        <p:spPr>
          <a:xfrm>
            <a:off x="319836" y="1821256"/>
            <a:ext cx="3808095" cy="7245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 i="0" spc="-80">
                <a:solidFill>
                  <a:srgbClr val="213669"/>
                </a:solidFill>
                <a:latin typeface="Arial"/>
                <a:cs typeface="Arial"/>
              </a:rPr>
              <a:t>FOOD </a:t>
            </a:r>
            <a:r>
              <a:rPr b="0" dirty="0" sz="2400" i="0" spc="-60">
                <a:solidFill>
                  <a:srgbClr val="213669"/>
                </a:solidFill>
                <a:latin typeface="Arial"/>
                <a:cs typeface="Arial"/>
              </a:rPr>
              <a:t>DELIVERY</a:t>
            </a:r>
            <a:r>
              <a:rPr b="0" dirty="0" sz="2400" i="0" spc="-15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b="0" dirty="0" sz="2400" i="0" spc="-35">
                <a:solidFill>
                  <a:srgbClr val="213669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0" dirty="0" sz="2400" i="0" spc="35">
                <a:solidFill>
                  <a:srgbClr val="213669"/>
                </a:solidFill>
                <a:latin typeface="Arial"/>
                <a:cs typeface="Arial"/>
              </a:rPr>
              <a:t>AND</a:t>
            </a:r>
            <a:r>
              <a:rPr b="0" dirty="0" sz="2400" i="0" spc="-9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b="0" dirty="0" sz="2400" i="0" spc="-5">
                <a:solidFill>
                  <a:srgbClr val="213669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i="0" spc="-5">
                <a:latin typeface="Arial"/>
                <a:cs typeface="Arial"/>
              </a:rPr>
              <a:t>SOFTWARE</a:t>
            </a:r>
            <a:r>
              <a:rPr dirty="0" sz="1500" i="0" spc="-125">
                <a:latin typeface="Arial"/>
                <a:cs typeface="Arial"/>
              </a:rPr>
              <a:t> </a:t>
            </a:r>
            <a:r>
              <a:rPr dirty="0" sz="1500" i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i="0" spc="1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14" name="object 3"/>
          <p:cNvSpPr txBox="1"/>
          <p:nvPr/>
        </p:nvSpPr>
        <p:spPr>
          <a:xfrm>
            <a:off x="223520" y="1487550"/>
            <a:ext cx="4188460" cy="186055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3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Model: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schema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dirty="0" sz="12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 accessed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indent="-317500" marL="469900" marR="3302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privacy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i="0" spc="-5">
                <a:latin typeface="Arial"/>
                <a:cs typeface="Arial"/>
              </a:rPr>
              <a:t>SOFTWARE</a:t>
            </a:r>
            <a:r>
              <a:rPr dirty="0" sz="1500" i="0" spc="-125">
                <a:latin typeface="Arial"/>
                <a:cs typeface="Arial"/>
              </a:rPr>
              <a:t> </a:t>
            </a:r>
            <a:r>
              <a:rPr dirty="0" sz="1500" i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i="0" spc="1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16" name="object 3"/>
          <p:cNvSpPr txBox="1"/>
          <p:nvPr/>
        </p:nvSpPr>
        <p:spPr>
          <a:xfrm>
            <a:off x="151587" y="1480566"/>
            <a:ext cx="4097020" cy="168211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3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Plan: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Outline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methodology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indent="-317500" marL="469900" marR="156845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dirty="0" sz="1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responsibilities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team 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timeline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milestones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0" y="0"/>
            <a:ext cx="9144000" cy="514349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18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ah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bIns="0" lIns="0" rIns="0" rtlCol="0" tIns="0" wrap="square"/>
          <a:p/>
        </p:txBody>
      </p:sp>
      <p:sp>
        <p:nvSpPr>
          <p:cNvPr id="1048619" name="object 4"/>
          <p:cNvSpPr/>
          <p:nvPr/>
        </p:nvSpPr>
        <p:spPr>
          <a:xfrm>
            <a:off x="2692907" y="1784604"/>
            <a:ext cx="1181099" cy="11811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0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ah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bIns="0" lIns="0" rIns="0" rtlCol="0" tIns="0" wrap="square"/>
          <a:p/>
        </p:txBody>
      </p:sp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algn="ctr" marL="141605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Lorem</a:t>
            </a:r>
            <a:r>
              <a:rPr dirty="0" spc="-105"/>
              <a:t> </a:t>
            </a:r>
            <a:r>
              <a:rPr dirty="0" spc="-35"/>
              <a:t>ipsum</a:t>
            </a:r>
          </a:p>
        </p:txBody>
      </p:sp>
      <p:sp>
        <p:nvSpPr>
          <p:cNvPr id="1048622" name="object 7"/>
          <p:cNvSpPr txBox="1"/>
          <p:nvPr/>
        </p:nvSpPr>
        <p:spPr>
          <a:xfrm>
            <a:off x="3979555" y="2304351"/>
            <a:ext cx="2926210" cy="141606"/>
          </a:xfrm>
          <a:prstGeom prst="rect"/>
        </p:spPr>
        <p:txBody>
          <a:bodyPr bIns="0" lIns="0" rIns="0" rtlCol="0" tIns="40005" vert="horz" wrap="square">
            <a:spAutoFit/>
          </a:bodyPr>
          <a:p>
            <a:pPr indent="51435" marL="12700" marR="5080">
              <a:lnSpc>
                <a:spcPct val="80000"/>
              </a:lnSpc>
              <a:spcBef>
                <a:spcPts val="315"/>
              </a:spcBef>
            </a:pPr>
            <a:r>
              <a:rPr dirty="0" sz="900">
                <a:latin typeface="Arial"/>
                <a:cs typeface="Arial"/>
              </a:rPr>
              <a:t>https://github.com/samrat092002/NM-FSD-TO-DO-LIST</a:t>
            </a:r>
            <a:endParaRPr dirty="0"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/>
          <p:nvPr/>
        </p:nvSpPr>
        <p:spPr>
          <a:xfrm>
            <a:off x="0" y="-1484"/>
            <a:ext cx="9144000" cy="5134356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2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ah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956">
            <a:solidFill>
              <a:srgbClr val="21366A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93" name="object 4"/>
          <p:cNvSpPr txBox="1">
            <a:spLocks noGrp="1"/>
          </p:cNvSpPr>
          <p:nvPr>
            <p:ph type="title"/>
          </p:nvPr>
        </p:nvSpPr>
        <p:spPr>
          <a:xfrm>
            <a:off x="0" y="1581150"/>
            <a:ext cx="4404661" cy="2590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IN" smtClean="0">
                <a:solidFill>
                  <a:schemeClr val="accent1">
                    <a:lumMod val="50000"/>
                  </a:schemeClr>
                </a:solidFill>
              </a:rPr>
              <a:t>TEAM MEMBERS</a:t>
            </a:r>
            <a:r>
              <a:rPr dirty="0" lang="en-IN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dirty="0" lang="en-IN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dirty="0" lang="en-IN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dirty="0" lang="en-IN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dirty="0" lang="en-US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b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b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b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0" dirty="0" lang="en-US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br>
              <a:rPr dirty="0" lang="en-US" smtClean="0">
                <a:solidFill>
                  <a:schemeClr val="accent6">
                    <a:lumMod val="75000"/>
                  </a:schemeClr>
                </a:solidFill>
              </a:rPr>
            </a:br>
            <a:br>
              <a:rPr dirty="0" lang="en-US" smtClean="0">
                <a:solidFill>
                  <a:schemeClr val="accent6">
                    <a:lumMod val="75000"/>
                  </a:schemeClr>
                </a:solidFill>
              </a:rPr>
            </a:br>
            <a:br>
              <a:rPr dirty="0" lang="en-IN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dirty="0" sz="2400" lang="en-IN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br>
              <a:rPr dirty="0" sz="2400" lang="en-IN" smtClean="0">
                <a:solidFill>
                  <a:schemeClr val="accent6">
                    <a:lumMod val="75000"/>
                  </a:schemeClr>
                </a:solidFill>
              </a:rPr>
            </a:br>
            <a:endParaRPr dirty="0" sz="2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i="0" spc="-5">
                <a:latin typeface="Arial"/>
                <a:cs typeface="Arial"/>
              </a:rPr>
              <a:t>SOFTWARE</a:t>
            </a:r>
            <a:r>
              <a:rPr dirty="0" sz="1500" i="0" spc="-125">
                <a:latin typeface="Arial"/>
                <a:cs typeface="Arial"/>
              </a:rPr>
              <a:t> </a:t>
            </a:r>
            <a:r>
              <a:rPr dirty="0" sz="1500" i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i="0" spc="1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00" name="object 3"/>
          <p:cNvSpPr txBox="1"/>
          <p:nvPr/>
        </p:nvSpPr>
        <p:spPr>
          <a:xfrm>
            <a:off x="223520" y="1324483"/>
            <a:ext cx="4336415" cy="252857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287020" marL="299085">
              <a:lnSpc>
                <a:spcPct val="100000"/>
              </a:lnSpc>
              <a:spcBef>
                <a:spcPts val="95"/>
              </a:spcBef>
              <a:buChar char="▪"/>
              <a:tabLst>
                <a:tab algn="l" pos="299085"/>
                <a:tab algn="l" pos="299720"/>
              </a:tabLst>
            </a:pPr>
            <a:r>
              <a:rPr dirty="0" sz="1300" spc="40">
                <a:solidFill>
                  <a:srgbClr val="FFFFFF"/>
                </a:solidFill>
                <a:latin typeface="Arial"/>
                <a:cs typeface="Arial"/>
              </a:rPr>
              <a:t>Introduction: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▪"/>
            </a:pPr>
            <a:endParaRPr sz="1350">
              <a:latin typeface="Arial"/>
              <a:cs typeface="Arial"/>
            </a:endParaRPr>
          </a:p>
          <a:p>
            <a:pPr indent="-317500" lvl="1" marL="469900" marR="597535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SRS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outline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non-functional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indent="-317500" lvl="1" marL="469900" marR="410209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subject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Restaurant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ordering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system. 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said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requirements,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endParaRPr sz="1200">
              <a:latin typeface="Arial"/>
              <a:cs typeface="Arial"/>
            </a:endParaRPr>
          </a:p>
          <a:p>
            <a:pPr indent="-317500" lvl="1" marL="46990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detailed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profile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external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interfaces,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considerations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 indent="-317500" lvl="1" marL="469900" marR="1075055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imposed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subsequent  implementation.</a:t>
            </a:r>
            <a:endParaRPr sz="1200">
              <a:latin typeface="Arial"/>
              <a:cs typeface="Arial"/>
            </a:endParaRPr>
          </a:p>
          <a:p>
            <a:pPr indent="-354330" lvl="1" marL="506095">
              <a:lnSpc>
                <a:spcPct val="100000"/>
              </a:lnSpc>
              <a:buSzPct val="116666"/>
              <a:buChar char="▪"/>
              <a:tabLst>
                <a:tab algn="l" pos="506095"/>
                <a:tab algn="l" pos="506730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dirty="0" sz="1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foundation</a:t>
            </a:r>
            <a:endParaRPr sz="1200">
              <a:latin typeface="Arial"/>
              <a:cs typeface="Arial"/>
            </a:endParaRPr>
          </a:p>
          <a:p>
            <a:pPr indent="-317500" lvl="1" marL="469900" marR="508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well-managed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completion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serve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accurate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indent="-317500" lvl="1" marL="46990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i="0" spc="-5">
                <a:latin typeface="Arial"/>
                <a:cs typeface="Arial"/>
              </a:rPr>
              <a:t>SOFTWARE</a:t>
            </a:r>
            <a:r>
              <a:rPr dirty="0" sz="1500" i="0" spc="-125">
                <a:latin typeface="Arial"/>
                <a:cs typeface="Arial"/>
              </a:rPr>
              <a:t> </a:t>
            </a:r>
            <a:r>
              <a:rPr dirty="0" sz="1500" i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i="0" spc="1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02" name="object 3"/>
          <p:cNvSpPr txBox="1"/>
          <p:nvPr/>
        </p:nvSpPr>
        <p:spPr>
          <a:xfrm>
            <a:off x="223520" y="1324483"/>
            <a:ext cx="4337685" cy="146240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Overview: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indent="-317500" marL="469900" marR="23876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Introduce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food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Briefly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i="0" spc="-5">
                <a:latin typeface="Arial"/>
                <a:cs typeface="Arial"/>
              </a:rPr>
              <a:t>SOFTWARE</a:t>
            </a:r>
            <a:r>
              <a:rPr dirty="0" sz="1500" i="0" spc="-125">
                <a:latin typeface="Arial"/>
                <a:cs typeface="Arial"/>
              </a:rPr>
              <a:t> </a:t>
            </a:r>
            <a:r>
              <a:rPr dirty="0" sz="1500" i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i="0" spc="1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04" name="object 3"/>
          <p:cNvSpPr txBox="1"/>
          <p:nvPr/>
        </p:nvSpPr>
        <p:spPr>
          <a:xfrm>
            <a:off x="223520" y="1324483"/>
            <a:ext cx="4362450" cy="270700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4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3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indent="-317500" marL="469900" marR="18034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indent="-317500" marL="469900" marR="54737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server: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dedicated</a:t>
            </a:r>
            <a:r>
              <a:rPr dirty="0" sz="1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20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server: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dedicated</a:t>
            </a:r>
            <a:r>
              <a:rPr dirty="0" sz="1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  <a:p>
            <a:pPr indent="-317500" marL="469900" marR="153035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devices: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run  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devices.</a:t>
            </a:r>
            <a:endParaRPr sz="1200">
              <a:latin typeface="Arial"/>
              <a:cs typeface="Arial"/>
            </a:endParaRPr>
          </a:p>
          <a:p>
            <a:pPr algn="just" indent="-317500" marL="469900" marR="5080">
              <a:lnSpc>
                <a:spcPct val="100000"/>
              </a:lnSpc>
              <a:buSzPct val="116666"/>
              <a:buChar char="▪"/>
              <a:tabLst>
                <a:tab algn="l" pos="469900"/>
              </a:tabLst>
            </a:pP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server 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system,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Linux 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Windows.</a:t>
            </a:r>
            <a:endParaRPr sz="1200">
              <a:latin typeface="Arial"/>
              <a:cs typeface="Arial"/>
            </a:endParaRPr>
          </a:p>
          <a:p>
            <a:pPr algn="just" indent="-317500" marL="469900">
              <a:lnSpc>
                <a:spcPct val="100000"/>
              </a:lnSpc>
              <a:buSzPct val="116666"/>
              <a:buChar char="▪"/>
              <a:tabLst>
                <a:tab algn="l" pos="469900"/>
              </a:tabLst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software: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endParaRPr sz="1200">
              <a:latin typeface="Arial"/>
              <a:cs typeface="Arial"/>
            </a:endParaRPr>
          </a:p>
          <a:p>
            <a:pPr algn="just" marL="469900">
              <a:lnSpc>
                <a:spcPct val="100000"/>
              </a:lnSpc>
              <a:spcBef>
                <a:spcPts val="5"/>
              </a:spcBef>
            </a:pP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Apache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installed.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i="0" spc="-5">
                <a:latin typeface="Arial"/>
                <a:cs typeface="Arial"/>
              </a:rPr>
              <a:t>SOFTWARE</a:t>
            </a:r>
            <a:r>
              <a:rPr dirty="0" sz="1500" i="0" spc="-125">
                <a:latin typeface="Arial"/>
                <a:cs typeface="Arial"/>
              </a:rPr>
              <a:t> </a:t>
            </a:r>
            <a:r>
              <a:rPr dirty="0" sz="1500" i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i="0" spc="1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06" name="object 3"/>
          <p:cNvSpPr txBox="1"/>
          <p:nvPr/>
        </p:nvSpPr>
        <p:spPr>
          <a:xfrm>
            <a:off x="223520" y="1324483"/>
            <a:ext cx="4391660" cy="146240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3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indent="-317500" marL="469900" marR="436245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Identify the 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(customers, 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restaurants,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drivers,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administrators,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interact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i="0" spc="-5">
                <a:latin typeface="Arial"/>
                <a:cs typeface="Arial"/>
              </a:rPr>
              <a:t>SOFTWARE</a:t>
            </a:r>
            <a:r>
              <a:rPr dirty="0" sz="1500" i="0" spc="-125">
                <a:latin typeface="Arial"/>
                <a:cs typeface="Arial"/>
              </a:rPr>
              <a:t> </a:t>
            </a:r>
            <a:r>
              <a:rPr dirty="0" sz="1500" i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i="0" spc="1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08" name="object 3"/>
          <p:cNvSpPr txBox="1"/>
          <p:nvPr/>
        </p:nvSpPr>
        <p:spPr>
          <a:xfrm>
            <a:off x="223520" y="1487550"/>
            <a:ext cx="4354195" cy="217932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35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dirty="0" sz="13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 indent="-317500" marL="469900" marR="387985">
              <a:lnSpc>
                <a:spcPct val="100000"/>
              </a:lnSpc>
              <a:spcBef>
                <a:spcPts val="160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user- 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customers,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restaurants,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drivers.</a:t>
            </a:r>
            <a:endParaRPr sz="1200">
              <a:latin typeface="Arial"/>
              <a:cs typeface="Arial"/>
            </a:endParaRPr>
          </a:p>
          <a:p>
            <a:pPr indent="-317500" marL="469900" marR="508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browse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menus,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information,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place 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orders.</a:t>
            </a:r>
            <a:endParaRPr sz="1200">
              <a:latin typeface="Arial"/>
              <a:cs typeface="Arial"/>
            </a:endParaRPr>
          </a:p>
          <a:p>
            <a:pPr indent="-317500" marL="469900" marR="321945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Restaurants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menu,  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orders,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receive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payment.</a:t>
            </a:r>
            <a:endParaRPr sz="1200">
              <a:latin typeface="Arial"/>
              <a:cs typeface="Arial"/>
            </a:endParaRPr>
          </a:p>
          <a:p>
            <a:pPr indent="-317500" marL="469900" marR="127635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drivers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assigned  orders,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navigate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destination,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delivery.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i="0" spc="-5">
                <a:latin typeface="Arial"/>
                <a:cs typeface="Arial"/>
              </a:rPr>
              <a:t>SOFTWARE</a:t>
            </a:r>
            <a:r>
              <a:rPr dirty="0" sz="1500" i="0" spc="-125">
                <a:latin typeface="Arial"/>
                <a:cs typeface="Arial"/>
              </a:rPr>
              <a:t> </a:t>
            </a:r>
            <a:r>
              <a:rPr dirty="0" sz="1500" i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i="0" spc="1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10" name="object 3"/>
          <p:cNvSpPr txBox="1"/>
          <p:nvPr/>
        </p:nvSpPr>
        <p:spPr>
          <a:xfrm>
            <a:off x="223520" y="1487550"/>
            <a:ext cx="4294505" cy="186055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FFFFFF"/>
                </a:solidFill>
                <a:latin typeface="Arial"/>
                <a:cs typeface="Arial"/>
              </a:rPr>
              <a:t>Non </a:t>
            </a:r>
            <a:r>
              <a:rPr dirty="0" sz="1300" spc="35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dirty="0" sz="13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indent="-317500" marL="469900" marR="33274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performance,</a:t>
            </a:r>
            <a:r>
              <a:rPr dirty="0" sz="1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security,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reliability,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scalability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exceptions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backup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recovery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i="0" spc="-5">
                <a:latin typeface="Arial"/>
                <a:cs typeface="Arial"/>
              </a:rPr>
              <a:t>SOFTWARE</a:t>
            </a:r>
            <a:r>
              <a:rPr dirty="0" sz="1500" i="0" spc="-125">
                <a:latin typeface="Arial"/>
                <a:cs typeface="Arial"/>
              </a:rPr>
              <a:t> </a:t>
            </a:r>
            <a:r>
              <a:rPr dirty="0" sz="1500" i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i="0" spc="1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12" name="object 3"/>
          <p:cNvSpPr txBox="1"/>
          <p:nvPr/>
        </p:nvSpPr>
        <p:spPr>
          <a:xfrm>
            <a:off x="223520" y="1487550"/>
            <a:ext cx="4340860" cy="203835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4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3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Arial"/>
                <a:cs typeface="Arial"/>
              </a:rPr>
              <a:t>Architecture: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indent="-317500" marL="469900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high-level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indent="-317500" marL="469900" marR="17145">
              <a:lnSpc>
                <a:spcPct val="100000"/>
              </a:lnSpc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Explain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system  (front-end,</a:t>
            </a:r>
            <a:r>
              <a:rPr dirty="0" sz="1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back-end,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database,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APIs,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interact  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12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indent="-317500" marL="469900" marR="508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algn="l" pos="469265"/>
                <a:tab algn="l" pos="469900"/>
              </a:tabLst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flowchart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illustrate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Manish Sharma</dc:creator>
  <cp:lastModifiedBy>Microsoft account</cp:lastModifiedBy>
  <dcterms:created xsi:type="dcterms:W3CDTF">2023-03-09T19:33:08Z</dcterms:created>
  <dcterms:modified xsi:type="dcterms:W3CDTF">2023-03-31T08:48:13Z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2023-03-10T00:00:00Z</vt:filetime>
  </property>
  <property fmtid="{D5CDD505-2E9C-101B-9397-08002B2CF9AE}" pid="5" name="ICV">
    <vt:lpwstr>97a715ad72d94d18a9544cf2b82fe239</vt:lpwstr>
  </property>
</Properties>
</file>